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43" r:id="rId37"/>
    <p:sldId id="291" r:id="rId38"/>
    <p:sldId id="292" r:id="rId39"/>
    <p:sldId id="293" r:id="rId40"/>
    <p:sldId id="295"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Lst>
  <p:sldSz cx="12192000" cy="6858000"/>
  <p:notesSz cx="6858000" cy="9144000"/>
  <p:embeddedFontLst>
    <p:embeddedFont>
      <p:font typeface="Microsoft JhengHei" panose="020B0604030504040204" pitchFamily="34" charset="-120"/>
      <p:regular r:id="rId89"/>
      <p:bold r:id="rId90"/>
    </p:embeddedFont>
    <p:embeddedFont>
      <p:font typeface="Arial Black" panose="020B0A04020102020204" pitchFamily="34" charset="0"/>
      <p:bold r:id="rId91"/>
    </p:embeddedFont>
    <p:embeddedFont>
      <p:font typeface="Calibri" panose="020F0502020204030204" pitchFamily="34" charset="0"/>
      <p:regular r:id="rId92"/>
      <p:bold r:id="rId93"/>
      <p:italic r:id="rId94"/>
      <p:boldItalic r:id="rId95"/>
    </p:embeddedFont>
    <p:embeddedFont>
      <p:font typeface="Helvetica" panose="020B0604020202020204" pitchFamily="34" charset="0"/>
      <p:regular r:id="rId96"/>
      <p:bold r:id="rId97"/>
      <p:italic r:id="rId98"/>
      <p:boldItalic r:id="rId99"/>
    </p:embeddedFont>
    <p:embeddedFont>
      <p:font typeface="Helvetica Neue" panose="02020500000000000000" charset="0"/>
      <p:regular r:id="rId100"/>
      <p:bold r:id="rId101"/>
      <p:italic r:id="rId102"/>
      <p:boldItalic r:id="rId103"/>
    </p:embeddedFont>
    <p:embeddedFont>
      <p:font typeface="Quattrocento Sans" panose="02020500000000000000"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D76D4D-A393-4A97-87B7-8D03D2C6F1AA}">
  <a:tblStyle styleId="{D7D76D4D-A393-4A97-87B7-8D03D2C6F1A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A2252F1-3939-460B-8380-142E5C7516E7}" styleName="Table_1">
    <a:wholeTbl>
      <a:tcTxStyle b="off" i="off">
        <a:font>
          <a:latin typeface="Helvetica"/>
          <a:ea typeface="Helvetica"/>
          <a:cs typeface="Helvetic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Helvetica"/>
          <a:ea typeface="Helvetica"/>
          <a:cs typeface="Helvetica"/>
        </a:font>
        <a:schemeClr val="lt1"/>
      </a:tcTxStyle>
      <a:tcStyle>
        <a:tcBdr/>
        <a:fill>
          <a:solidFill>
            <a:schemeClr val="accent1"/>
          </a:solidFill>
        </a:fill>
      </a:tcStyle>
    </a:lastCol>
    <a:firstCol>
      <a:tcTxStyle b="on" i="off">
        <a:font>
          <a:latin typeface="Helvetica"/>
          <a:ea typeface="Helvetica"/>
          <a:cs typeface="Helvetica"/>
        </a:font>
        <a:schemeClr val="lt1"/>
      </a:tcTxStyle>
      <a:tcStyle>
        <a:tcBdr/>
        <a:fill>
          <a:solidFill>
            <a:schemeClr val="accent1"/>
          </a:solidFill>
        </a:fill>
      </a:tcStyle>
    </a:firstCol>
    <a:lastRow>
      <a:tcTxStyle b="on" i="off">
        <a:font>
          <a:latin typeface="Helvetica"/>
          <a:ea typeface="Helvetica"/>
          <a:cs typeface="Helvetic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Helvetica"/>
          <a:ea typeface="Helvetica"/>
          <a:cs typeface="Helvetic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59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font" Target="fonts/font19.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4.fntdata"/><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5.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2.fntdata"/><Relationship Id="rId105"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notesMaster" Target="notesMasters/notesMaster1.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TW"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453" name="Google Shape;45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1" name="Google Shape;7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sz="1200">
                <a:latin typeface="Calibri"/>
                <a:ea typeface="Calibri"/>
                <a:cs typeface="Calibri"/>
                <a:sym typeface="Calibri"/>
              </a:rPr>
              <a:t>本次系統架構基本可分為四大塊:影像辨識 . 顧客端 . 資料處理 . 資料分析</a:t>
            </a:r>
            <a:endParaRPr/>
          </a:p>
          <a:p>
            <a:pPr marL="0" lvl="0" indent="0" algn="l" rtl="0">
              <a:spcBef>
                <a:spcPts val="0"/>
              </a:spcBef>
              <a:spcAft>
                <a:spcPts val="0"/>
              </a:spcAft>
              <a:buNone/>
            </a:pPr>
            <a:r>
              <a:rPr lang="zh-TW" sz="1200">
                <a:latin typeface="Calibri"/>
                <a:ea typeface="Calibri"/>
                <a:cs typeface="Calibri"/>
                <a:sym typeface="Calibri"/>
              </a:rPr>
              <a:t>原始資料我們來自kaggle</a:t>
            </a:r>
            <a:endParaRPr sz="1200">
              <a:latin typeface="Calibri"/>
              <a:ea typeface="Calibri"/>
              <a:cs typeface="Calibri"/>
              <a:sym typeface="Calibri"/>
            </a:endParaRPr>
          </a:p>
          <a:p>
            <a:pPr marL="0" lvl="0" indent="0" algn="l" rtl="0">
              <a:spcBef>
                <a:spcPts val="0"/>
              </a:spcBef>
              <a:spcAft>
                <a:spcPts val="0"/>
              </a:spcAft>
              <a:buNone/>
            </a:pPr>
            <a:r>
              <a:rPr lang="zh-TW" sz="1200">
                <a:latin typeface="Calibri"/>
                <a:ea typeface="Calibri"/>
                <a:cs typeface="Calibri"/>
                <a:sym typeface="Calibri"/>
              </a:rPr>
              <a:t>顧客端我們有使用到Flask . LineBot . html模板</a:t>
            </a:r>
            <a:endParaRPr/>
          </a:p>
          <a:p>
            <a:pPr marL="0" lvl="0" indent="0" algn="l" rtl="0">
              <a:spcBef>
                <a:spcPts val="0"/>
              </a:spcBef>
              <a:spcAft>
                <a:spcPts val="0"/>
              </a:spcAft>
              <a:buNone/>
            </a:pPr>
            <a:r>
              <a:rPr lang="zh-TW" sz="1200">
                <a:latin typeface="Calibri"/>
                <a:ea typeface="Calibri"/>
                <a:cs typeface="Calibri"/>
                <a:sym typeface="Calibri"/>
              </a:rPr>
              <a:t>影像辨識我們有使用到OpenCV . YoLo完成 身分辨識口罩辨識 . 人流辨識 . 商品辨識</a:t>
            </a:r>
            <a:endParaRPr/>
          </a:p>
          <a:p>
            <a:pPr marL="0" lvl="0" indent="0" algn="l" rtl="0">
              <a:spcBef>
                <a:spcPts val="0"/>
              </a:spcBef>
              <a:spcAft>
                <a:spcPts val="0"/>
              </a:spcAft>
              <a:buNone/>
            </a:pPr>
            <a:r>
              <a:rPr lang="zh-TW" sz="1200">
                <a:latin typeface="Calibri"/>
                <a:ea typeface="Calibri"/>
                <a:cs typeface="Calibri"/>
                <a:sym typeface="Calibri"/>
              </a:rPr>
              <a:t>資料處理部分我們使用爬蟲填補kaggle不足部分</a:t>
            </a:r>
            <a:endParaRPr/>
          </a:p>
          <a:p>
            <a:pPr marL="0" lvl="0" indent="0" algn="l" rtl="0">
              <a:spcBef>
                <a:spcPts val="0"/>
              </a:spcBef>
              <a:spcAft>
                <a:spcPts val="0"/>
              </a:spcAft>
              <a:buNone/>
            </a:pPr>
            <a:r>
              <a:rPr lang="zh-TW" sz="1200">
                <a:latin typeface="Calibri"/>
                <a:ea typeface="Calibri"/>
                <a:cs typeface="Calibri"/>
                <a:sym typeface="Calibri"/>
              </a:rPr>
              <a:t>資料分析我們有 RFM分析 . 購物籃分析 . 協同過濾 . 銷售預測</a:t>
            </a:r>
            <a:endParaRPr/>
          </a:p>
          <a:p>
            <a:pPr marL="0" lvl="0" indent="0" algn="l" rtl="0">
              <a:spcBef>
                <a:spcPts val="0"/>
              </a:spcBef>
              <a:spcAft>
                <a:spcPts val="0"/>
              </a:spcAft>
              <a:buNone/>
            </a:pPr>
            <a:r>
              <a:rPr lang="zh-TW" sz="1200">
                <a:latin typeface="Calibri"/>
                <a:ea typeface="Calibri"/>
                <a:cs typeface="Calibri"/>
                <a:sym typeface="Calibri"/>
              </a:rPr>
              <a:t>資料庫及資料流部份我們使用MySQL . MongoDB . Kafka</a:t>
            </a:r>
            <a:endParaRPr sz="1200">
              <a:latin typeface="Calibri"/>
              <a:ea typeface="Calibri"/>
              <a:cs typeface="Calibri"/>
              <a:sym typeface="Calibri"/>
            </a:endParaRPr>
          </a:p>
          <a:p>
            <a:pPr marL="0" lvl="0" indent="0" algn="l" rtl="0">
              <a:spcBef>
                <a:spcPts val="0"/>
              </a:spcBef>
              <a:spcAft>
                <a:spcPts val="0"/>
              </a:spcAft>
              <a:buNone/>
            </a:pPr>
            <a:r>
              <a:rPr lang="zh-TW" sz="1200">
                <a:latin typeface="Calibri"/>
                <a:ea typeface="Calibri"/>
                <a:cs typeface="Calibri"/>
                <a:sym typeface="Calibri"/>
              </a:rPr>
              <a:t>分析結果展示有logstash . elasticsearch . Logstash . Kibana</a:t>
            </a:r>
            <a:endParaRPr sz="1200">
              <a:latin typeface="Calibri"/>
              <a:ea typeface="Calibri"/>
              <a:cs typeface="Calibri"/>
              <a:sym typeface="Calibri"/>
            </a:endParaRPr>
          </a:p>
          <a:p>
            <a:pPr marL="0" lvl="0" indent="0" algn="l" rtl="0">
              <a:spcBef>
                <a:spcPts val="0"/>
              </a:spcBef>
              <a:spcAft>
                <a:spcPts val="0"/>
              </a:spcAft>
              <a:buNone/>
            </a:pPr>
            <a:r>
              <a:rPr lang="zh-TW" sz="1200">
                <a:latin typeface="Calibri"/>
                <a:ea typeface="Calibri"/>
                <a:cs typeface="Calibri"/>
                <a:sym typeface="Calibri"/>
              </a:rPr>
              <a:t> </a:t>
            </a:r>
            <a:endParaRPr sz="1200">
              <a:latin typeface="Calibri"/>
              <a:ea typeface="Calibri"/>
              <a:cs typeface="Calibri"/>
              <a:sym typeface="Calibri"/>
            </a:endParaRPr>
          </a:p>
          <a:p>
            <a:pPr marL="0" lvl="0" indent="0" algn="l" rtl="0">
              <a:spcBef>
                <a:spcPts val="0"/>
              </a:spcBef>
              <a:spcAft>
                <a:spcPts val="0"/>
              </a:spcAft>
              <a:buNone/>
            </a:pPr>
            <a:r>
              <a:rPr lang="zh-TW" sz="1200">
                <a:latin typeface="Calibri"/>
                <a:ea typeface="Calibri"/>
                <a:cs typeface="Calibri"/>
                <a:sym typeface="Calibri"/>
              </a:rPr>
              <a:t>接下來我們有一段Demo影片請各位觀看</a:t>
            </a:r>
            <a:endParaRPr/>
          </a:p>
          <a:p>
            <a:pPr marL="0" lvl="0" indent="0" algn="l" rtl="0">
              <a:spcBef>
                <a:spcPts val="0"/>
              </a:spcBef>
              <a:spcAft>
                <a:spcPts val="0"/>
              </a:spcAft>
              <a:buNone/>
            </a:pPr>
            <a:r>
              <a:rPr lang="zh-TW" sz="1200">
                <a:latin typeface="Calibri"/>
                <a:ea typeface="Calibri"/>
                <a:cs typeface="Calibri"/>
                <a:sym typeface="Calibri"/>
              </a:rPr>
              <a:t>………</a:t>
            </a:r>
            <a:endParaRPr sz="1200">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9" name="Google Shape;14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5" name="Google Shape;105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1056" name="Google Shape;1056;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9" name="Google Shape;106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zh-TW"/>
              <a:t>兼顧成本, 便利與實用性</a:t>
            </a:r>
            <a:endParaRPr/>
          </a:p>
          <a:p>
            <a:pPr marL="0" lvl="0" indent="0" algn="l" rtl="0">
              <a:spcBef>
                <a:spcPts val="0"/>
              </a:spcBef>
              <a:spcAft>
                <a:spcPts val="0"/>
              </a:spcAft>
              <a:buClr>
                <a:schemeClr val="dk1"/>
              </a:buClr>
              <a:buSzPts val="1200"/>
              <a:buFont typeface="Calibri"/>
              <a:buNone/>
            </a:pPr>
            <a:r>
              <a:rPr lang="zh-TW"/>
              <a:t>辨識率高且相對使用簡單</a:t>
            </a:r>
            <a:endParaRPr/>
          </a:p>
          <a:p>
            <a:pPr marL="0" lvl="0" indent="0" algn="l" rtl="0">
              <a:spcBef>
                <a:spcPts val="0"/>
              </a:spcBef>
              <a:spcAft>
                <a:spcPts val="0"/>
              </a:spcAft>
              <a:buClr>
                <a:schemeClr val="dk1"/>
              </a:buClr>
              <a:buSzPts val="1200"/>
              <a:buFont typeface="Calibri"/>
              <a:buNone/>
            </a:pPr>
            <a:r>
              <a:rPr lang="zh-TW"/>
              <a:t>該版本辨識速度較快</a:t>
            </a:r>
            <a:endParaRPr/>
          </a:p>
          <a:p>
            <a:pPr marL="0" lvl="0" indent="0" algn="l" rtl="0">
              <a:spcBef>
                <a:spcPts val="0"/>
              </a:spcBef>
              <a:spcAft>
                <a:spcPts val="0"/>
              </a:spcAft>
              <a:buNone/>
            </a:pPr>
            <a:endParaRPr/>
          </a:p>
        </p:txBody>
      </p:sp>
      <p:sp>
        <p:nvSpPr>
          <p:cNvPr id="1094" name="Google Shape;109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0" name="Google Shape;112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LabelImg</a:t>
            </a:r>
            <a:endParaRPr/>
          </a:p>
        </p:txBody>
      </p:sp>
      <p:sp>
        <p:nvSpPr>
          <p:cNvPr id="1121" name="Google Shape;112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4" name="Google Shape;118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a:t>顧客 ID 為門口的身分辨識回傳進 SQL 的 UID</a:t>
            </a:r>
            <a:endParaRPr/>
          </a:p>
          <a:p>
            <a:pPr marL="0" lvl="0" indent="0" algn="l" rtl="0">
              <a:spcBef>
                <a:spcPts val="0"/>
              </a:spcBef>
              <a:spcAft>
                <a:spcPts val="0"/>
              </a:spcAft>
              <a:buNone/>
            </a:pPr>
            <a:endParaRPr/>
          </a:p>
        </p:txBody>
      </p:sp>
      <p:sp>
        <p:nvSpPr>
          <p:cNvPr id="1185" name="Google Shape;118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6" name="Google Shape;12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2" name="Google Shape;124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1" name="Google Shape;127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7" name="Google Shape;129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Font typeface="Calibri"/>
              <a:buNone/>
            </a:pPr>
            <a:r>
              <a:rPr lang="zh-TW" sz="1000"/>
              <a:t>效果不理想, 對單圖辨識率高, 但是對影像辨識率其差無比, 研判是光影影響</a:t>
            </a:r>
            <a:endParaRPr/>
          </a:p>
          <a:p>
            <a:pPr marL="457200" lvl="0" indent="-295275" algn="l" rtl="0">
              <a:lnSpc>
                <a:spcPct val="115000"/>
              </a:lnSpc>
              <a:spcBef>
                <a:spcPts val="1100"/>
              </a:spcBef>
              <a:spcAft>
                <a:spcPts val="0"/>
              </a:spcAft>
              <a:buClr>
                <a:schemeClr val="dk1"/>
              </a:buClr>
              <a:buSzPts val="1050"/>
              <a:buFont typeface="Calibri"/>
              <a:buChar char="●"/>
            </a:pPr>
            <a:r>
              <a:rPr lang="zh-TW" sz="1000">
                <a:solidFill>
                  <a:schemeClr val="dk1"/>
                </a:solidFill>
                <a:highlight>
                  <a:srgbClr val="FFFFFF"/>
                </a:highlight>
              </a:rPr>
              <a:t>初始化背景建模物件 GMM</a:t>
            </a:r>
            <a:endParaRPr sz="100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Font typeface="Calibri"/>
              <a:buChar char="●"/>
            </a:pPr>
            <a:r>
              <a:rPr lang="zh-TW" sz="1000">
                <a:solidFill>
                  <a:schemeClr val="dk1"/>
                </a:solidFill>
                <a:highlight>
                  <a:srgbClr val="FFFFFF"/>
                </a:highlight>
              </a:rPr>
              <a:t>讀取視頻一幀</a:t>
            </a:r>
            <a:endParaRPr/>
          </a:p>
          <a:p>
            <a:pPr marL="457200" lvl="0" indent="-295275" algn="l" rtl="0">
              <a:lnSpc>
                <a:spcPct val="115000"/>
              </a:lnSpc>
              <a:spcBef>
                <a:spcPts val="0"/>
              </a:spcBef>
              <a:spcAft>
                <a:spcPts val="0"/>
              </a:spcAft>
              <a:buClr>
                <a:schemeClr val="dk1"/>
              </a:buClr>
              <a:buSzPts val="1050"/>
              <a:buFont typeface="Calibri"/>
              <a:buChar char="●"/>
            </a:pPr>
            <a:r>
              <a:rPr lang="zh-TW" sz="1000">
                <a:solidFill>
                  <a:schemeClr val="dk1"/>
                </a:solidFill>
                <a:highlight>
                  <a:srgbClr val="FFFFFF"/>
                </a:highlight>
              </a:rPr>
              <a:t>使用背景建模消除生成 mask</a:t>
            </a:r>
            <a:endParaRPr sz="100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Font typeface="Calibri"/>
              <a:buChar char="●"/>
            </a:pPr>
            <a:r>
              <a:rPr lang="zh-TW" sz="1000">
                <a:solidFill>
                  <a:schemeClr val="dk1"/>
                </a:solidFill>
                <a:highlight>
                  <a:srgbClr val="FFFFFF"/>
                </a:highlight>
              </a:rPr>
              <a:t>對 mask 進行輪廓分析提取 ROI</a:t>
            </a:r>
            <a:endParaRPr sz="100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Font typeface="Calibri"/>
              <a:buChar char="●"/>
            </a:pPr>
            <a:r>
              <a:rPr lang="zh-TW" sz="1000">
                <a:solidFill>
                  <a:schemeClr val="dk1"/>
                </a:solidFill>
                <a:highlight>
                  <a:srgbClr val="FFFFFF"/>
                </a:highlight>
              </a:rPr>
              <a:t>繪製 ROI 對象</a:t>
            </a:r>
            <a:endParaRPr sz="1000"/>
          </a:p>
          <a:p>
            <a:pPr marL="0" lvl="0" indent="0" algn="l" rtl="0">
              <a:spcBef>
                <a:spcPts val="0"/>
              </a:spcBef>
              <a:spcAft>
                <a:spcPts val="0"/>
              </a:spcAft>
              <a:buNone/>
            </a:pPr>
            <a:endParaRPr/>
          </a:p>
        </p:txBody>
      </p:sp>
      <p:sp>
        <p:nvSpPr>
          <p:cNvPr id="1298" name="Google Shape;129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4" name="Google Shape;132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在特定筆數前先停止訓練並儲存模型</a:t>
            </a:r>
            <a:endParaRPr/>
          </a:p>
          <a:p>
            <a:pPr marL="0" lvl="0" indent="0" algn="l" rtl="0">
              <a:spcBef>
                <a:spcPts val="0"/>
              </a:spcBef>
              <a:spcAft>
                <a:spcPts val="0"/>
              </a:spcAft>
              <a:buClr>
                <a:schemeClr val="dk1"/>
              </a:buClr>
              <a:buSzPts val="1200"/>
              <a:buFont typeface="Calibri"/>
              <a:buNone/>
            </a:pPr>
            <a:r>
              <a:rPr lang="zh-TW">
                <a:solidFill>
                  <a:schemeClr val="dk1"/>
                </a:solidFill>
              </a:rPr>
              <a:t>設定門檻, &gt;97.5% 才顯示</a:t>
            </a:r>
            <a:endParaRPr/>
          </a:p>
          <a:p>
            <a:pPr marL="0" lvl="0" indent="0" algn="l" rtl="0">
              <a:spcBef>
                <a:spcPts val="0"/>
              </a:spcBef>
              <a:spcAft>
                <a:spcPts val="0"/>
              </a:spcAft>
              <a:buNone/>
            </a:pPr>
            <a:endParaRPr/>
          </a:p>
        </p:txBody>
      </p:sp>
      <p:sp>
        <p:nvSpPr>
          <p:cNvPr id="1325" name="Google Shape;132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9" name="Google Shape;134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在特定筆數前先停止訓練並儲存模型</a:t>
            </a:r>
            <a:endParaRPr/>
          </a:p>
          <a:p>
            <a:pPr marL="0" lvl="0" indent="0" algn="l" rtl="0">
              <a:spcBef>
                <a:spcPts val="0"/>
              </a:spcBef>
              <a:spcAft>
                <a:spcPts val="0"/>
              </a:spcAft>
              <a:buClr>
                <a:schemeClr val="dk1"/>
              </a:buClr>
              <a:buSzPts val="1200"/>
              <a:buFont typeface="Calibri"/>
              <a:buNone/>
            </a:pPr>
            <a:r>
              <a:rPr lang="zh-TW">
                <a:solidFill>
                  <a:schemeClr val="dk1"/>
                </a:solidFill>
              </a:rPr>
              <a:t>設定門檻, &gt;97.5% 才顯示</a:t>
            </a:r>
            <a:endParaRPr/>
          </a:p>
          <a:p>
            <a:pPr marL="0" lvl="0" indent="0" algn="l" rtl="0">
              <a:spcBef>
                <a:spcPts val="0"/>
              </a:spcBef>
              <a:spcAft>
                <a:spcPts val="0"/>
              </a:spcAft>
              <a:buNone/>
            </a:pPr>
            <a:endParaRPr/>
          </a:p>
        </p:txBody>
      </p:sp>
      <p:sp>
        <p:nvSpPr>
          <p:cNvPr id="1350" name="Google Shape;135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3" name="Google Shape;137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1374" name="Google Shape;137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4" name="Google Shape;142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587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6" name="Google Shape;138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4" name="Google Shape;142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3" name="Google Shape;145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6" name="Google Shape;151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7" name="Google Shape;156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2" name="Google Shape;159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3" name="Google Shape;15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9" name="Google Shape;1619;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4" name="Google Shape;164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1" name="Google Shape;1701;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1702" name="Google Shape;170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4" name="Google Shape;1714;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sz="1200">
                <a:latin typeface="Calibri"/>
                <a:ea typeface="Calibri"/>
                <a:cs typeface="Calibri"/>
                <a:sym typeface="Calibri"/>
              </a:rPr>
              <a:t>流程動圖:</a:t>
            </a:r>
            <a:endParaRPr sz="1200">
              <a:latin typeface="Calibri"/>
              <a:ea typeface="Calibri"/>
              <a:cs typeface="Calibri"/>
              <a:sym typeface="Calibri"/>
            </a:endParaRPr>
          </a:p>
          <a:p>
            <a:pPr marL="0" lvl="0" indent="0" algn="l" rtl="0">
              <a:spcBef>
                <a:spcPts val="0"/>
              </a:spcBef>
              <a:spcAft>
                <a:spcPts val="0"/>
              </a:spcAft>
              <a:buNone/>
            </a:pPr>
            <a:r>
              <a:rPr lang="zh-TW" sz="1200">
                <a:latin typeface="Calibri"/>
                <a:ea typeface="Calibri"/>
                <a:cs typeface="Calibri"/>
                <a:sym typeface="Calibri"/>
              </a:rPr>
              <a:t>本專案我們將kafka定位設計為資料流中繼站，主要為接收與使用者相關的資訊再傳入MySQL DB系統</a:t>
            </a:r>
            <a:endParaRPr/>
          </a:p>
          <a:p>
            <a:pPr marL="0" lvl="0" indent="0" algn="l" rtl="0">
              <a:spcBef>
                <a:spcPts val="0"/>
              </a:spcBef>
              <a:spcAft>
                <a:spcPts val="0"/>
              </a:spcAft>
              <a:buNone/>
            </a:pPr>
            <a:r>
              <a:rPr lang="zh-TW" sz="1200">
                <a:latin typeface="Calibri"/>
                <a:ea typeface="Calibri"/>
                <a:cs typeface="Calibri"/>
                <a:sym typeface="Calibri"/>
              </a:rPr>
              <a:t>使用此方式我們是看上kafka暫存資料特性，以保障使用者相關資訊不會再DB系統故障等情形時資料遺失</a:t>
            </a:r>
            <a:endParaRPr sz="1200">
              <a:latin typeface="Calibri"/>
              <a:ea typeface="Calibri"/>
              <a:cs typeface="Calibri"/>
              <a:sym typeface="Calibri"/>
            </a:endParaRPr>
          </a:p>
          <a:p>
            <a:pPr marL="0" lvl="0" indent="0" algn="l" rtl="0">
              <a:spcBef>
                <a:spcPts val="0"/>
              </a:spcBef>
              <a:spcAft>
                <a:spcPts val="0"/>
              </a:spcAft>
              <a:buNone/>
            </a:pPr>
            <a:r>
              <a:rPr lang="zh-TW" sz="1200">
                <a:latin typeface="Calibri"/>
                <a:ea typeface="Calibri"/>
                <a:cs typeface="Calibri"/>
                <a:sym typeface="Calibri"/>
              </a:rPr>
              <a:t>API function設計：</a:t>
            </a:r>
            <a:endParaRPr sz="1200">
              <a:latin typeface="Calibri"/>
              <a:ea typeface="Calibri"/>
              <a:cs typeface="Calibri"/>
              <a:sym typeface="Calibri"/>
            </a:endParaRPr>
          </a:p>
          <a:p>
            <a:pPr marL="0" lvl="0" indent="0" algn="l" rtl="0">
              <a:spcBef>
                <a:spcPts val="0"/>
              </a:spcBef>
              <a:spcAft>
                <a:spcPts val="0"/>
              </a:spcAft>
              <a:buNone/>
            </a:pPr>
            <a:r>
              <a:rPr lang="zh-TW" sz="1800">
                <a:latin typeface="Calibri"/>
                <a:ea typeface="Calibri"/>
                <a:cs typeface="Calibri"/>
                <a:sym typeface="Calibri"/>
              </a:rPr>
              <a:t>Producer以json形式送出，使用者定義欲傳送topicname/行動說明/data值</a:t>
            </a:r>
            <a:endParaRPr/>
          </a:p>
          <a:p>
            <a:pPr marL="0" lvl="0" indent="0" algn="l" rtl="0">
              <a:spcBef>
                <a:spcPts val="0"/>
              </a:spcBef>
              <a:spcAft>
                <a:spcPts val="0"/>
              </a:spcAft>
              <a:buNone/>
            </a:pPr>
            <a:r>
              <a:rPr lang="zh-TW" sz="1800">
                <a:latin typeface="Calibri"/>
                <a:ea typeface="Calibri"/>
                <a:cs typeface="Calibri"/>
                <a:sym typeface="Calibri"/>
              </a:rPr>
              <a:t>Consumer使用者只需知道topicname即可使用</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endParaRPr sz="1200"/>
          </a:p>
        </p:txBody>
      </p:sp>
      <p:sp>
        <p:nvSpPr>
          <p:cNvPr id="1715" name="Google Shape;1715;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8" name="Google Shape;177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4" name="Google Shape;1844;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1845" name="Google Shape;1845;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7" name="Google Shape;1857;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310" name="Google Shape;31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2" name="Google Shape;189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8" name="Google Shape;194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3" name="Google Shape;199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0" name="Google Shape;203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icrosoft JhengHei"/>
              <a:buNone/>
            </a:pPr>
            <a:r>
              <a:rPr lang="zh-TW" sz="1200">
                <a:latin typeface="Microsoft JhengHei"/>
                <a:ea typeface="Microsoft JhengHei"/>
                <a:cs typeface="Microsoft JhengHei"/>
                <a:sym typeface="Microsoft JhengHei"/>
              </a:rPr>
              <a:t>交易資料排除購買數量為0，我們發現購買數量有破萬筆的資料，與產品資料合併發現都是優惠項目即汽油故將資料刪除</a:t>
            </a:r>
            <a:endParaRPr/>
          </a:p>
          <a:p>
            <a:pPr marL="0" lvl="0" indent="0" algn="l" rtl="0">
              <a:spcBef>
                <a:spcPts val="0"/>
              </a:spcBef>
              <a:spcAft>
                <a:spcPts val="0"/>
              </a:spcAft>
              <a:buNone/>
            </a:pPr>
            <a:endParaRPr/>
          </a:p>
        </p:txBody>
      </p:sp>
      <p:sp>
        <p:nvSpPr>
          <p:cNvPr id="2031" name="Google Shape;203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8" name="Google Shape;205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2059" name="Google Shape;2059;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1" name="Google Shape;2071;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zh-TW"/>
              <a:t>有關資料視覺化的部分，依照資料的來源，我們透過</a:t>
            </a:r>
            <a:r>
              <a:rPr lang="zh-TW">
                <a:solidFill>
                  <a:schemeClr val="dk1"/>
                </a:solidFill>
              </a:rPr>
              <a:t>logstash的方式，將kafka、csv檔或mysql的資料傳送至elasticsearch。</a:t>
            </a:r>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其中為了同時接收來自kafka不同topic的資料，</a:t>
            </a:r>
            <a:r>
              <a:rPr lang="zh-TW"/>
              <a:t>一開始嘗試開啟2個</a:t>
            </a:r>
            <a:r>
              <a:rPr lang="zh-TW">
                <a:solidFill>
                  <a:schemeClr val="dk1"/>
                </a:solidFill>
              </a:rPr>
              <a:t>logstash接收資料，但後來產生error，不能同時有2個以上的logstash存在</a:t>
            </a:r>
            <a:r>
              <a:rPr lang="zh-TW"/>
              <a:t>。</a:t>
            </a:r>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為了解決這個問題，我們在logstash的yml檔中建立pipeline，成功同時接收kafka傳送的資料，並將資料傳送至elasticsearch。</a:t>
            </a:r>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最後再透過kibana的視覺化工具，對即時資料與靜態資料做視覺化的呈現。接下來就由芷如來介紹有關顧客的交易歷史資料。</a:t>
            </a:r>
            <a:endParaRPr/>
          </a:p>
          <a:p>
            <a:pPr marL="0" lvl="0" indent="0" algn="l" rtl="0">
              <a:spcBef>
                <a:spcPts val="0"/>
              </a:spcBef>
              <a:spcAft>
                <a:spcPts val="0"/>
              </a:spcAft>
              <a:buNone/>
            </a:pPr>
            <a:endParaRPr/>
          </a:p>
        </p:txBody>
      </p:sp>
      <p:sp>
        <p:nvSpPr>
          <p:cNvPr id="2072" name="Google Shape;2072;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9" name="Google Shape;210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2110" name="Google Shape;211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3" name="Google Shape;212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做完商品銷售預測後，接下來我們想要基於顧客的購買行為，對顧客進行分群。這樣就可以針對不同群的顧客制定不同的行銷策略。</a:t>
            </a:r>
            <a:endParaRPr/>
          </a:p>
          <a:p>
            <a:pPr marL="0" lvl="0" indent="0" algn="l" rtl="0">
              <a:lnSpc>
                <a:spcPct val="115000"/>
              </a:lnSpc>
              <a:spcBef>
                <a:spcPts val="0"/>
              </a:spcBef>
              <a:spcAft>
                <a:spcPts val="0"/>
              </a:spcAft>
              <a:buClr>
                <a:schemeClr val="dk1"/>
              </a:buClr>
              <a:buSzPts val="1100"/>
              <a:buFont typeface="Calibri"/>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因此，我們使用銷售數據並進行RFM分析，在每位顧客的歷史交易資料中，我們可以取得3項重要指標，分別是近期消費日、消費頻率及消費金額。</a:t>
            </a:r>
            <a:endParaRPr/>
          </a:p>
          <a:p>
            <a:pPr marL="0" lvl="0" indent="0" algn="l" rtl="0">
              <a:spcBef>
                <a:spcPts val="0"/>
              </a:spcBef>
              <a:spcAft>
                <a:spcPts val="0"/>
              </a:spcAft>
              <a:buNone/>
            </a:pPr>
            <a:endParaRPr/>
          </a:p>
        </p:txBody>
      </p:sp>
      <p:sp>
        <p:nvSpPr>
          <p:cNvPr id="2124" name="Google Shape;212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4" name="Google Shape;2164;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我們可以將3 項指標畫出 x 軸、y 軸與 z 軸，構成 RFM 模型，可清楚看出客戶結構中，存在 8 種客戶。</a:t>
            </a:r>
            <a:endParaRPr/>
          </a:p>
          <a:p>
            <a:pPr marL="0" lvl="0" indent="0" algn="l" rtl="0">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其中</a:t>
            </a:r>
            <a:endParaRPr/>
          </a:p>
          <a:p>
            <a:pPr marL="171450" marR="0" lvl="0" indent="-171450" algn="l" rtl="0">
              <a:lnSpc>
                <a:spcPct val="115000"/>
              </a:lnSpc>
              <a:spcBef>
                <a:spcPts val="0"/>
              </a:spcBef>
              <a:spcAft>
                <a:spcPts val="0"/>
              </a:spcAft>
              <a:buClr>
                <a:srgbClr val="000000"/>
              </a:buClr>
              <a:buSzPts val="1100"/>
              <a:buFont typeface="Calibri"/>
              <a:buChar char="●"/>
            </a:pPr>
            <a:r>
              <a:rPr lang="zh-TW" sz="1200">
                <a:solidFill>
                  <a:schemeClr val="dk1"/>
                </a:solidFill>
                <a:highlight>
                  <a:srgbClr val="FFFFFF"/>
                </a:highlight>
              </a:rPr>
              <a:t>「重要挽留客戶」是最近一次消費時間較遠、消費頻率不高，但消費金額高的客戶。          </a:t>
            </a:r>
            <a:endParaRPr/>
          </a:p>
          <a:p>
            <a:pPr marL="171450" marR="0" lvl="0" indent="-171450" algn="l" rtl="0">
              <a:lnSpc>
                <a:spcPct val="115000"/>
              </a:lnSpc>
              <a:spcBef>
                <a:spcPts val="0"/>
              </a:spcBef>
              <a:spcAft>
                <a:spcPts val="0"/>
              </a:spcAft>
              <a:buClr>
                <a:srgbClr val="000000"/>
              </a:buClr>
              <a:buSzPts val="1100"/>
              <a:buFont typeface="Calibri"/>
              <a:buChar char="●"/>
            </a:pPr>
            <a:r>
              <a:rPr lang="zh-TW" sz="1200">
                <a:solidFill>
                  <a:schemeClr val="dk1"/>
                </a:solidFill>
                <a:highlight>
                  <a:srgbClr val="FFFFFF"/>
                </a:highlight>
              </a:rPr>
              <a:t>「重要保持客戶」是指最近一次的消費時間離現在較久，但消費頻率和金額都很高的客戶。 </a:t>
            </a:r>
            <a:endParaRPr/>
          </a:p>
          <a:p>
            <a:pPr marL="171450" marR="0" lvl="0" indent="-171450" algn="l" rtl="0">
              <a:lnSpc>
                <a:spcPct val="115000"/>
              </a:lnSpc>
              <a:spcBef>
                <a:spcPts val="0"/>
              </a:spcBef>
              <a:spcAft>
                <a:spcPts val="0"/>
              </a:spcAft>
              <a:buClr>
                <a:srgbClr val="000000"/>
              </a:buClr>
              <a:buSzPts val="1100"/>
              <a:buFont typeface="Calibri"/>
              <a:buChar char="●"/>
            </a:pPr>
            <a:r>
              <a:rPr lang="zh-TW" sz="1200">
                <a:solidFill>
                  <a:schemeClr val="dk1"/>
                </a:solidFill>
                <a:highlight>
                  <a:srgbClr val="FFFFFF"/>
                </a:highlight>
              </a:rPr>
              <a:t>「重要發展客戶」是最近一次消費時間較近、消費金額高，但頻率不高、忠誠度不高的潛力客戶。 </a:t>
            </a:r>
            <a:endParaRPr/>
          </a:p>
          <a:p>
            <a:pPr marL="0" lvl="0" indent="0" algn="l" rtl="0">
              <a:spcBef>
                <a:spcPts val="0"/>
              </a:spcBef>
              <a:spcAft>
                <a:spcPts val="0"/>
              </a:spcAft>
              <a:buNone/>
            </a:pPr>
            <a:endParaRPr/>
          </a:p>
        </p:txBody>
      </p:sp>
      <p:sp>
        <p:nvSpPr>
          <p:cNvPr id="2165" name="Google Shape;2165;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1" name="Google Shape;2191;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200">
                <a:solidFill>
                  <a:schemeClr val="dk1"/>
                </a:solidFill>
                <a:highlight>
                  <a:srgbClr val="FFFFFF"/>
                </a:highlight>
              </a:rPr>
              <a:t>從簡報中可以看到我們藉由RFM分析，將顧客分成8種類型，其中以重要價值客戶為主。而消費時段中。各群之間沒有明顯差異，在</a:t>
            </a:r>
            <a:r>
              <a:rPr lang="zh-TW" sz="1200">
                <a:solidFill>
                  <a:schemeClr val="dk1"/>
                </a:solidFill>
                <a:highlight>
                  <a:schemeClr val="lt1"/>
                </a:highlight>
              </a:rPr>
              <a:t>10項熱銷類別商品中，重要價值客戶及重要保持客戶的比例較高。</a:t>
            </a:r>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highlight>
                  <a:srgbClr val="FFFFFF"/>
                </a:highlight>
              </a:rPr>
              <a:t>在購買商品的選擇上，一般保持客戶與一般價值客戶偏好購買自有品牌的比例較其他客群來的高。因此我們可以針對他們的偏好，向他們推銷或者是提供相關商品的折扣。</a:t>
            </a:r>
            <a:endParaRPr/>
          </a:p>
          <a:p>
            <a:pPr marL="0" lvl="0" indent="0" algn="l" rtl="0">
              <a:spcBef>
                <a:spcPts val="0"/>
              </a:spcBef>
              <a:spcAft>
                <a:spcPts val="0"/>
              </a:spcAft>
              <a:buNone/>
            </a:pPr>
            <a:endParaRPr/>
          </a:p>
        </p:txBody>
      </p:sp>
      <p:sp>
        <p:nvSpPr>
          <p:cNvPr id="2192" name="Google Shape;2192;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sz="1800">
                <a:latin typeface="Calibri"/>
                <a:ea typeface="Calibri"/>
                <a:cs typeface="Calibri"/>
                <a:sym typeface="Calibri"/>
              </a:rPr>
              <a:t>Flask+html(會員註冊)</a:t>
            </a:r>
            <a:endParaRPr sz="1800">
              <a:latin typeface="Calibri"/>
              <a:ea typeface="Calibri"/>
              <a:cs typeface="Calibri"/>
              <a:sym typeface="Calibri"/>
            </a:endParaRPr>
          </a:p>
          <a:p>
            <a:pPr marL="0" lvl="0" indent="0" algn="l" rtl="0">
              <a:spcBef>
                <a:spcPts val="0"/>
              </a:spcBef>
              <a:spcAft>
                <a:spcPts val="0"/>
              </a:spcAft>
              <a:buNone/>
            </a:pPr>
            <a:r>
              <a:rPr lang="zh-TW" sz="1800">
                <a:latin typeface="Calibri"/>
                <a:ea typeface="Calibri"/>
                <a:cs typeface="Calibri"/>
                <a:sym typeface="Calibri"/>
              </a:rPr>
              <a:t>設計邏輯:將html表單部屬至line login-liff，並以message[加入會員]擷取userid後，回復用戶liff url+userid，</a:t>
            </a:r>
            <a:endParaRPr/>
          </a:p>
        </p:txBody>
      </p:sp>
      <p:sp>
        <p:nvSpPr>
          <p:cNvPr id="322" name="Google Shape;32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9" name="Google Shape;2219;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sz="1200">
                <a:solidFill>
                  <a:schemeClr val="dk1"/>
                </a:solidFill>
                <a:highlight>
                  <a:srgbClr val="FFFFFF"/>
                </a:highlight>
              </a:rPr>
              <a:t>由於RFM模型只是依據3 項指標對顧客群進行細分，沒有考慮顧客的個人資訊。因此我們除了使用RFM模型的3 項指標外，也加入顧客的個人資訊，並嘗試使用K-means進行顧客分群。</a:t>
            </a:r>
            <a:endParaRPr/>
          </a:p>
          <a:p>
            <a:pPr marL="0" lvl="0" indent="0" algn="l" rtl="0">
              <a:spcBef>
                <a:spcPts val="0"/>
              </a:spcBef>
              <a:spcAft>
                <a:spcPts val="0"/>
              </a:spcAft>
              <a:buNone/>
            </a:pPr>
            <a:endParaRPr/>
          </a:p>
        </p:txBody>
      </p:sp>
      <p:sp>
        <p:nvSpPr>
          <p:cNvPr id="2220" name="Google Shape;2220;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9" name="Google Shape;2259;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Calibri"/>
              <a:buNone/>
            </a:pPr>
            <a:r>
              <a:rPr lang="zh-TW"/>
              <a:t>首先我們先對重要價值客戶進行分群，</a:t>
            </a:r>
            <a:r>
              <a:rPr lang="zh-TW">
                <a:solidFill>
                  <a:schemeClr val="dk1"/>
                </a:solidFill>
              </a:rPr>
              <a:t>依照背景資訊，</a:t>
            </a:r>
            <a:r>
              <a:rPr lang="zh-TW"/>
              <a:t>我們總共分了4個族群，其中有1群是不提供背景資訊的客群，而另外3群中，</a:t>
            </a:r>
            <a:endParaRPr/>
          </a:p>
          <a:p>
            <a:pPr marL="0" lvl="0" indent="0" algn="l" rtl="0">
              <a:lnSpc>
                <a:spcPct val="115000"/>
              </a:lnSpc>
              <a:spcBef>
                <a:spcPts val="0"/>
              </a:spcBef>
              <a:spcAft>
                <a:spcPts val="0"/>
              </a:spcAft>
              <a:buClr>
                <a:schemeClr val="dk1"/>
              </a:buClr>
              <a:buSzPts val="1100"/>
              <a:buFont typeface="Calibri"/>
              <a:buNone/>
            </a:pPr>
            <a:r>
              <a:rPr lang="zh-TW"/>
              <a:t>我們可以發現第0群，屬於年紀較輕、收入較少的客群。第2群屬於年紀偏中年的客群，而第3群是比較偏向老年的客群。</a:t>
            </a:r>
            <a:endParaRPr/>
          </a:p>
          <a:p>
            <a:pPr marL="0" lvl="0" indent="0" algn="l" rtl="0">
              <a:lnSpc>
                <a:spcPct val="115000"/>
              </a:lnSpc>
              <a:spcBef>
                <a:spcPts val="0"/>
              </a:spcBef>
              <a:spcAft>
                <a:spcPts val="0"/>
              </a:spcAft>
              <a:buClr>
                <a:schemeClr val="dk1"/>
              </a:buClr>
              <a:buSzPts val="1100"/>
              <a:buFont typeface="Calibri"/>
              <a:buNone/>
            </a:pPr>
            <a:endParaRPr/>
          </a:p>
          <a:p>
            <a:pPr marL="0" lvl="0" indent="0" algn="l" rtl="0">
              <a:lnSpc>
                <a:spcPct val="115000"/>
              </a:lnSpc>
              <a:spcBef>
                <a:spcPts val="0"/>
              </a:spcBef>
              <a:spcAft>
                <a:spcPts val="0"/>
              </a:spcAft>
              <a:buClr>
                <a:schemeClr val="dk1"/>
              </a:buClr>
              <a:buSzPts val="1100"/>
              <a:buFont typeface="Calibri"/>
              <a:buNone/>
            </a:pPr>
            <a:r>
              <a:rPr lang="zh-TW"/>
              <a:t>在排除未提供資料的顧客群後，從每日購買時段的分布來看，年輕客群在晚上的消費活動力較其他客群高。</a:t>
            </a:r>
            <a:endParaRPr/>
          </a:p>
          <a:p>
            <a:pPr marL="0" lvl="0" indent="0" algn="l" rtl="0">
              <a:lnSpc>
                <a:spcPct val="115000"/>
              </a:lnSpc>
              <a:spcBef>
                <a:spcPts val="0"/>
              </a:spcBef>
              <a:spcAft>
                <a:spcPts val="0"/>
              </a:spcAft>
              <a:buClr>
                <a:schemeClr val="dk1"/>
              </a:buClr>
              <a:buSzPts val="1100"/>
              <a:buFont typeface="Calibri"/>
              <a:buNone/>
            </a:pPr>
            <a:endParaRPr/>
          </a:p>
          <a:p>
            <a:pPr marL="0" lvl="0" indent="0" algn="l" rtl="0">
              <a:lnSpc>
                <a:spcPct val="115000"/>
              </a:lnSpc>
              <a:spcBef>
                <a:spcPts val="0"/>
              </a:spcBef>
              <a:spcAft>
                <a:spcPts val="0"/>
              </a:spcAft>
              <a:buClr>
                <a:schemeClr val="dk1"/>
              </a:buClr>
              <a:buSzPts val="1100"/>
              <a:buFont typeface="Calibri"/>
              <a:buNone/>
            </a:pPr>
            <a:r>
              <a:rPr lang="zh-TW"/>
              <a:t>而從購買商品部分來看，各群間的主要購買商品類別相近。針對重要價值客戶，我們或許可以參考各群的年齡與收入分布，並參考他們的消費習慣，</a:t>
            </a:r>
            <a:r>
              <a:rPr lang="zh-TW">
                <a:solidFill>
                  <a:schemeClr val="dk1"/>
                </a:solidFill>
              </a:rPr>
              <a:t>寄送獨家優惠，除了感謝他們的支持外，也增加顧客再次消費的動力。</a:t>
            </a:r>
            <a:endParaRPr/>
          </a:p>
          <a:p>
            <a:pPr marL="0" lvl="0" indent="0" algn="l" rtl="0">
              <a:spcBef>
                <a:spcPts val="0"/>
              </a:spcBef>
              <a:spcAft>
                <a:spcPts val="0"/>
              </a:spcAft>
              <a:buNone/>
            </a:pPr>
            <a:endParaRPr/>
          </a:p>
        </p:txBody>
      </p:sp>
      <p:sp>
        <p:nvSpPr>
          <p:cNvPr id="2260" name="Google Shape;2260;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9" name="Google Shape;229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a:t>接下來，我們對一般挽留客戶進行分群，經過分群後，我們發現有接近5成的客戶是屬於未提供資料的客群，這表示最近不曾消費，且消費頻率和消費金額不高的顧客，比較不願意提供個人資料。由於遺漏值過多，就沒有進一步去分析，</a:t>
            </a:r>
            <a:r>
              <a:rPr lang="zh-TW">
                <a:solidFill>
                  <a:schemeClr val="dk1"/>
                </a:solidFill>
              </a:rPr>
              <a:t>針對一般挽留客戶，他們可能對商家缺乏信任，除了可以多加宣傳商店的優點外，可以嘗試寄送優惠券，刺激他們消費。</a:t>
            </a:r>
            <a:endParaRPr/>
          </a:p>
          <a:p>
            <a:pPr marL="0" lvl="0" indent="0" algn="l" rtl="0">
              <a:spcBef>
                <a:spcPts val="0"/>
              </a:spcBef>
              <a:spcAft>
                <a:spcPts val="0"/>
              </a:spcAft>
              <a:buNone/>
            </a:pPr>
            <a:endParaRPr/>
          </a:p>
        </p:txBody>
      </p:sp>
      <p:sp>
        <p:nvSpPr>
          <p:cNvPr id="2300" name="Google Shape;2300;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9" name="Google Shape;2329;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Calibri"/>
              <a:buNone/>
            </a:pPr>
            <a:r>
              <a:rPr lang="zh-TW"/>
              <a:t>最後，我們對重要保持客戶進行分群，其中可以發現重要保持客戶主要偏向中壯年族群，各群間的差異在薪資、婚姻狀態及房屋狀態的分布。</a:t>
            </a:r>
            <a:endParaRPr/>
          </a:p>
          <a:p>
            <a:pPr marL="0" lvl="0" indent="0" algn="l" rtl="0">
              <a:lnSpc>
                <a:spcPct val="115000"/>
              </a:lnSpc>
              <a:spcBef>
                <a:spcPts val="0"/>
              </a:spcBef>
              <a:spcAft>
                <a:spcPts val="0"/>
              </a:spcAft>
              <a:buClr>
                <a:schemeClr val="dk1"/>
              </a:buClr>
              <a:buSzPts val="1100"/>
              <a:buFont typeface="Calibri"/>
              <a:buNone/>
            </a:pPr>
            <a:endParaRPr/>
          </a:p>
          <a:p>
            <a:pPr marL="0" lvl="0" indent="0" algn="l" rtl="0">
              <a:lnSpc>
                <a:spcPct val="115000"/>
              </a:lnSpc>
              <a:spcBef>
                <a:spcPts val="0"/>
              </a:spcBef>
              <a:spcAft>
                <a:spcPts val="0"/>
              </a:spcAft>
              <a:buClr>
                <a:schemeClr val="dk1"/>
              </a:buClr>
              <a:buSzPts val="1100"/>
              <a:buFont typeface="Calibri"/>
              <a:buNone/>
            </a:pPr>
            <a:r>
              <a:rPr lang="zh-TW">
                <a:solidFill>
                  <a:schemeClr val="dk1"/>
                </a:solidFill>
              </a:rPr>
              <a:t>從每日購買時段的分布來看，各群間有明顯差異，第1群的消費時段主要以早上8點~11點與下午5點~晚上9點之間。夜間消費主要以第2群為主。</a:t>
            </a:r>
            <a:endParaRPr/>
          </a:p>
          <a:p>
            <a:pPr marL="0" lvl="0" indent="0" algn="l" rtl="0">
              <a:lnSpc>
                <a:spcPct val="115000"/>
              </a:lnSpc>
              <a:spcBef>
                <a:spcPts val="0"/>
              </a:spcBef>
              <a:spcAft>
                <a:spcPts val="0"/>
              </a:spcAft>
              <a:buClr>
                <a:schemeClr val="dk1"/>
              </a:buClr>
              <a:buSzPts val="1100"/>
              <a:buFont typeface="Calibri"/>
              <a:buNone/>
            </a:pPr>
            <a:endParaRPr>
              <a:solidFill>
                <a:schemeClr val="dk1"/>
              </a:solidFill>
            </a:endParaRPr>
          </a:p>
          <a:p>
            <a:pPr marL="0" lvl="0" indent="0" algn="l" rtl="0">
              <a:lnSpc>
                <a:spcPct val="115000"/>
              </a:lnSpc>
              <a:spcBef>
                <a:spcPts val="0"/>
              </a:spcBef>
              <a:spcAft>
                <a:spcPts val="0"/>
              </a:spcAft>
              <a:buClr>
                <a:schemeClr val="dk1"/>
              </a:buClr>
              <a:buSzPts val="1100"/>
              <a:buFont typeface="Calibri"/>
              <a:buNone/>
            </a:pPr>
            <a:r>
              <a:rPr lang="zh-TW">
                <a:solidFill>
                  <a:schemeClr val="dk1"/>
                </a:solidFill>
              </a:rPr>
              <a:t>而從購買商品部分來看，各群之間主要購買的商品有些微的不同。其中第0群的顧客有購買寵物食品，而第2群的顧客則是有購買嬰兒食品。</a:t>
            </a:r>
            <a:endParaRPr/>
          </a:p>
          <a:p>
            <a:pPr marL="0" lvl="0" indent="0" algn="l" rtl="0">
              <a:lnSpc>
                <a:spcPct val="115000"/>
              </a:lnSpc>
              <a:spcBef>
                <a:spcPts val="0"/>
              </a:spcBef>
              <a:spcAft>
                <a:spcPts val="0"/>
              </a:spcAft>
              <a:buClr>
                <a:schemeClr val="dk1"/>
              </a:buClr>
              <a:buSzPts val="1100"/>
              <a:buFont typeface="Calibri"/>
              <a:buNone/>
            </a:pPr>
            <a:endParaRPr/>
          </a:p>
          <a:p>
            <a:pPr marL="0" lvl="0" indent="0" algn="l" rtl="0">
              <a:lnSpc>
                <a:spcPct val="115000"/>
              </a:lnSpc>
              <a:spcBef>
                <a:spcPts val="0"/>
              </a:spcBef>
              <a:spcAft>
                <a:spcPts val="0"/>
              </a:spcAft>
              <a:buClr>
                <a:schemeClr val="dk1"/>
              </a:buClr>
              <a:buSzPts val="1100"/>
              <a:buFont typeface="Calibri"/>
              <a:buNone/>
            </a:pPr>
            <a:r>
              <a:rPr lang="zh-TW"/>
              <a:t>由於重要保持客戶曾經是很有價值的顧客，為了瞭解他們近期不曾消費的原因，除了寄送關心信或提供新產品資訊外，可以針對顧客感興趣的商品，制定促銷活動。</a:t>
            </a:r>
            <a:endParaRPr/>
          </a:p>
          <a:p>
            <a:pPr marL="0" lvl="0" indent="0" algn="l" rtl="0">
              <a:spcBef>
                <a:spcPts val="0"/>
              </a:spcBef>
              <a:spcAft>
                <a:spcPts val="0"/>
              </a:spcAft>
              <a:buNone/>
            </a:pPr>
            <a:endParaRPr/>
          </a:p>
        </p:txBody>
      </p:sp>
      <p:sp>
        <p:nvSpPr>
          <p:cNvPr id="2330" name="Google Shape;2330;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9" name="Google Shape;2369;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a:t>@@@講者請準備</a:t>
            </a:r>
            <a:endParaRPr/>
          </a:p>
        </p:txBody>
      </p:sp>
      <p:sp>
        <p:nvSpPr>
          <p:cNvPr id="2370" name="Google Shape;2370;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3" name="Google Shape;2383;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使用Kibana將資料視覺化，並顯示交易資料中銷售前十大產品，其中以瓶裝牛奶銷量最高，可以進一步篩選產品分析銷售趨勢</a:t>
            </a:r>
            <a:endParaRPr>
              <a:latin typeface="Microsoft JhengHei"/>
              <a:ea typeface="Microsoft JhengHei"/>
              <a:cs typeface="Microsoft JhengHei"/>
              <a:sym typeface="Microsoft JhengHei"/>
            </a:endParaRPr>
          </a:p>
          <a:p>
            <a:pPr marL="0" lvl="0" indent="0" algn="l" rtl="0">
              <a:spcBef>
                <a:spcPts val="0"/>
              </a:spcBef>
              <a:spcAft>
                <a:spcPts val="0"/>
              </a:spcAft>
              <a:buNone/>
            </a:pPr>
            <a:r>
              <a:rPr lang="zh-TW">
                <a:latin typeface="Microsoft JhengHei"/>
                <a:ea typeface="Microsoft JhengHei"/>
                <a:cs typeface="Microsoft JhengHei"/>
                <a:sym typeface="Microsoft JhengHei"/>
              </a:rPr>
              <a:t>牛奶在2020年4月的銷量較高，看完趨勢後可以篩選特定月份(2020/04)分析更詳細的趨勢</a:t>
            </a:r>
            <a:endParaRPr>
              <a:latin typeface="Microsoft JhengHei"/>
              <a:ea typeface="Microsoft JhengHei"/>
              <a:cs typeface="Microsoft JhengHei"/>
              <a:sym typeface="Microsoft JhengHei"/>
            </a:endParaRPr>
          </a:p>
          <a:p>
            <a:pPr marL="0" lvl="0" indent="0" algn="l" rtl="0">
              <a:spcBef>
                <a:spcPts val="0"/>
              </a:spcBef>
              <a:spcAft>
                <a:spcPts val="0"/>
              </a:spcAft>
              <a:buNone/>
            </a:pPr>
            <a:r>
              <a:rPr lang="zh-TW">
                <a:latin typeface="Microsoft JhengHei"/>
                <a:ea typeface="Microsoft JhengHei"/>
                <a:cs typeface="Microsoft JhengHei"/>
                <a:sym typeface="Microsoft JhengHei"/>
              </a:rPr>
              <a:t>以2020年4月篩選後顯示，月中與月底購買意願較低，假日購買意願較高</a:t>
            </a:r>
            <a:endParaRPr>
              <a:latin typeface="Microsoft JhengHei"/>
              <a:ea typeface="Microsoft JhengHei"/>
              <a:cs typeface="Microsoft JhengHei"/>
              <a:sym typeface="Microsoft JhengHei"/>
            </a:endParaRPr>
          </a:p>
          <a:p>
            <a:pPr marL="0" lvl="0" indent="0" algn="l" rtl="0">
              <a:spcBef>
                <a:spcPts val="0"/>
              </a:spcBef>
              <a:spcAft>
                <a:spcPts val="0"/>
              </a:spcAft>
              <a:buNone/>
            </a:pPr>
            <a:endParaRPr/>
          </a:p>
        </p:txBody>
      </p:sp>
      <p:sp>
        <p:nvSpPr>
          <p:cNvPr id="2384" name="Google Shape;2384;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2" name="Google Shape;241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4" name="Google Shape;2444;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7" name="Google Shape;2477;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icrosoft JhengHei"/>
              <a:buNone/>
            </a:pPr>
            <a:r>
              <a:rPr lang="zh-TW">
                <a:latin typeface="Microsoft JhengHei"/>
                <a:ea typeface="Microsoft JhengHei"/>
                <a:cs typeface="Microsoft JhengHei"/>
                <a:sym typeface="Microsoft JhengHei"/>
              </a:rPr>
              <a:t>1,2：2020年第4季來客數最多，以年度營收來看反而是2021年第2季營收最高，從月份來看可以顯示來客數與營業額有逐漸上升，2021年相較前期明顯增加，藉此想檢視屬於新客戶的比例有多少?</a:t>
            </a:r>
            <a:endParaRPr/>
          </a:p>
          <a:p>
            <a:pPr marL="0" marR="0" lvl="0" indent="0" algn="l" rtl="0">
              <a:lnSpc>
                <a:spcPct val="100000"/>
              </a:lnSpc>
              <a:spcBef>
                <a:spcPts val="0"/>
              </a:spcBef>
              <a:spcAft>
                <a:spcPts val="0"/>
              </a:spcAft>
              <a:buClr>
                <a:schemeClr val="dk1"/>
              </a:buClr>
              <a:buSzPts val="1200"/>
              <a:buFont typeface="Microsoft JhengHei"/>
              <a:buNone/>
            </a:pPr>
            <a:r>
              <a:rPr lang="zh-TW">
                <a:latin typeface="Microsoft JhengHei"/>
                <a:ea typeface="Microsoft JhengHei"/>
                <a:cs typeface="Microsoft JhengHei"/>
                <a:sym typeface="Microsoft JhengHei"/>
              </a:rPr>
              <a:t>3,4,5：可以看出前四個月新客戶的比例較高，後期幾乎沒有新客戶了，(4)店家來店的顧客主要是舊客戶，(5)進一步想看顧客來店的消費頻率，可以發現每月消費6次以上佔30%，或許店家可以開發新客戶像是新客戶來店消費折價活動增加新客源</a:t>
            </a:r>
            <a:endParaRPr>
              <a:latin typeface="Microsoft JhengHei"/>
              <a:ea typeface="Microsoft JhengHei"/>
              <a:cs typeface="Microsoft JhengHei"/>
              <a:sym typeface="Microsoft JhengHei"/>
            </a:endParaRPr>
          </a:p>
          <a:p>
            <a:pPr marL="0" lvl="0" indent="0" algn="l" rtl="0">
              <a:spcBef>
                <a:spcPts val="0"/>
              </a:spcBef>
              <a:spcAft>
                <a:spcPts val="0"/>
              </a:spcAft>
              <a:buNone/>
            </a:pPr>
            <a:endParaRPr/>
          </a:p>
        </p:txBody>
      </p:sp>
      <p:sp>
        <p:nvSpPr>
          <p:cNvPr id="2478" name="Google Shape;2478;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5" name="Google Shape;250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sz="1800">
                <a:latin typeface="Calibri"/>
                <a:ea typeface="Calibri"/>
                <a:cs typeface="Calibri"/>
                <a:sym typeface="Calibri"/>
              </a:rPr>
              <a:t>完成註冊後資料傳入kafka存入MySQL DB</a:t>
            </a:r>
            <a:endParaRPr sz="1800">
              <a:latin typeface="Calibri"/>
              <a:ea typeface="Calibri"/>
              <a:cs typeface="Calibri"/>
              <a:sym typeface="Calibri"/>
            </a:endParaRPr>
          </a:p>
          <a:p>
            <a:pPr marL="0" lvl="0" indent="0" algn="l" rtl="0">
              <a:spcBef>
                <a:spcPts val="0"/>
              </a:spcBef>
              <a:spcAft>
                <a:spcPts val="0"/>
              </a:spcAft>
              <a:buNone/>
            </a:pPr>
            <a:r>
              <a:rPr lang="zh-TW" sz="1200">
                <a:latin typeface="Calibri"/>
                <a:ea typeface="Calibri"/>
                <a:cs typeface="Calibri"/>
                <a:sym typeface="Calibri"/>
              </a:rPr>
              <a:t>此方式當註冊完成後，可使資料攜帶userid+註冊背景資料存入DB</a:t>
            </a:r>
            <a:endParaRPr sz="1200">
              <a:latin typeface="Calibri"/>
              <a:ea typeface="Calibri"/>
              <a:cs typeface="Calibri"/>
              <a:sym typeface="Calibri"/>
            </a:endParaRPr>
          </a:p>
          <a:p>
            <a:pPr marL="0" lvl="0" indent="0" algn="l" rtl="0">
              <a:spcBef>
                <a:spcPts val="0"/>
              </a:spcBef>
              <a:spcAft>
                <a:spcPts val="0"/>
              </a:spcAft>
              <a:buNone/>
            </a:pPr>
            <a:r>
              <a:rPr lang="zh-TW" sz="1200">
                <a:latin typeface="Calibri"/>
                <a:ea typeface="Calibri"/>
                <a:cs typeface="Calibri"/>
                <a:sym typeface="Calibri"/>
              </a:rPr>
              <a:t>本身此方式非最有效方法，研究過程中我們有發現line liff api但由於此api需使用JavaScript撰寫，經一段時間研究後發現可能造成專案delate所以我們後來放棄了</a:t>
            </a:r>
            <a:endParaRPr/>
          </a:p>
          <a:p>
            <a:pPr marL="0" lvl="0" indent="0" algn="l" rtl="0">
              <a:spcBef>
                <a:spcPts val="0"/>
              </a:spcBef>
              <a:spcAft>
                <a:spcPts val="0"/>
              </a:spcAft>
              <a:buNone/>
            </a:pPr>
            <a:endParaRPr/>
          </a:p>
        </p:txBody>
      </p:sp>
      <p:sp>
        <p:nvSpPr>
          <p:cNvPr id="356" name="Google Shape;35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8" name="Google Shape;2528;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a:t>@@@講者請準備</a:t>
            </a:r>
            <a:endParaRPr/>
          </a:p>
        </p:txBody>
      </p:sp>
      <p:sp>
        <p:nvSpPr>
          <p:cNvPr id="2529" name="Google Shape;2529;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2" name="Google Shape;254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r>
              <a:rPr lang="zh-TW" sz="1200">
                <a:solidFill>
                  <a:schemeClr val="dk1"/>
                </a:solidFill>
                <a:highlight>
                  <a:schemeClr val="lt1"/>
                </a:highlight>
              </a:rPr>
              <a:t>關聯性分析就是所謂的購物籃分析，透過歷史交易資料分析顧客的購買習慣，了解客戶經常一起購買哪些商品，並找出商品與商品之間的關聯性。</a:t>
            </a:r>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highlight>
                <a:schemeClr val="lt1"/>
              </a:highlight>
            </a:endParaRPr>
          </a:p>
          <a:p>
            <a:pPr marL="0" lvl="0" indent="0" algn="just" rtl="0">
              <a:lnSpc>
                <a:spcPct val="115000"/>
              </a:lnSpc>
              <a:spcBef>
                <a:spcPts val="0"/>
              </a:spcBef>
              <a:spcAft>
                <a:spcPts val="0"/>
              </a:spcAft>
              <a:buClr>
                <a:schemeClr val="dk1"/>
              </a:buClr>
              <a:buSzPts val="1100"/>
              <a:buFont typeface="Arial"/>
              <a:buNone/>
            </a:pPr>
            <a:r>
              <a:rPr lang="zh-TW" sz="1200">
                <a:solidFill>
                  <a:schemeClr val="dk1"/>
                </a:solidFill>
                <a:highlight>
                  <a:schemeClr val="lt1"/>
                </a:highlight>
              </a:rPr>
              <a:t>我們採用</a:t>
            </a:r>
            <a:r>
              <a:rPr lang="zh-TW" sz="1600">
                <a:solidFill>
                  <a:schemeClr val="dk1"/>
                </a:solidFill>
                <a:highlight>
                  <a:schemeClr val="lt1"/>
                </a:highlight>
              </a:rPr>
              <a:t>Apriori演算法進行分析。</a:t>
            </a:r>
            <a:r>
              <a:rPr lang="zh-TW" sz="1200">
                <a:solidFill>
                  <a:schemeClr val="dk1"/>
                </a:solidFill>
                <a:highlight>
                  <a:schemeClr val="lt1"/>
                </a:highlight>
              </a:rPr>
              <a:t>從表中可以看到義大利麵醬與義大利麵的關聯度(lift)最高。另外透過置信度(confidence)欄位，可以發現顧客購買義大利麵醬後，傾向再購買義大利麵的機率較高。因此基於關聯性分析，我們可以考慮將關聯度較高的商品放置在同一區域、規劃商品組合促銷或提供商品折扣活動(將2項商品放在櫃台，如果顧客有購買其中一項商品，即以較低的價錢推銷另一項商品)，創造新的銷售機會。</a:t>
            </a:r>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highlight>
                <a:schemeClr val="lt1"/>
              </a:highlight>
            </a:endParaRPr>
          </a:p>
          <a:p>
            <a:pPr marL="0" lvl="0" indent="0" algn="just" rtl="0">
              <a:lnSpc>
                <a:spcPct val="115000"/>
              </a:lnSpc>
              <a:spcBef>
                <a:spcPts val="0"/>
              </a:spcBef>
              <a:spcAft>
                <a:spcPts val="0"/>
              </a:spcAft>
              <a:buClr>
                <a:schemeClr val="dk1"/>
              </a:buClr>
              <a:buSzPts val="1100"/>
              <a:buFont typeface="Arial"/>
              <a:buNone/>
            </a:pPr>
            <a:r>
              <a:rPr lang="zh-TW" sz="1200">
                <a:solidFill>
                  <a:schemeClr val="dk1"/>
                </a:solidFill>
                <a:highlight>
                  <a:schemeClr val="lt1"/>
                </a:highlight>
              </a:rPr>
              <a:t>除了利用關聯規則分析對歷史交易資料進行分析外，還可以透過推薦系統的方法進行分析。2者之間的差異在於關聯規則分析不會考慮到每一位顧客的購買行為，只是去歷史資料中，尋找商品組合間的關聯性。例如在購物網站中點選1項商品後，顯示其他顧客經常一起買的商品類別，就屬於關聯規則分析的應用，而如果顯示購買此商品的顧客也購買了某項商品，就屬於推薦系統的應用。接下來會由另外一同學介紹推薦系統中的協同過濾的分析方法。</a:t>
            </a:r>
            <a:endParaRPr>
              <a:solidFill>
                <a:schemeClr val="dk1"/>
              </a:solidFill>
            </a:endParaRPr>
          </a:p>
          <a:p>
            <a:pPr marL="0" lvl="0" indent="0" algn="l" rtl="0">
              <a:spcBef>
                <a:spcPts val="0"/>
              </a:spcBef>
              <a:spcAft>
                <a:spcPts val="0"/>
              </a:spcAft>
              <a:buNone/>
            </a:pPr>
            <a:endParaRPr/>
          </a:p>
        </p:txBody>
      </p:sp>
      <p:sp>
        <p:nvSpPr>
          <p:cNvPr id="2543" name="Google Shape;254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0" name="Google Shape;2570;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a:t>@@@講者請準備</a:t>
            </a:r>
            <a:endParaRPr/>
          </a:p>
        </p:txBody>
      </p:sp>
      <p:sp>
        <p:nvSpPr>
          <p:cNvPr id="2571" name="Google Shape;2571;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4" name="Google Shape;2584;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推薦系統其中一種是以內容為基礎的推薦：</a:t>
            </a:r>
            <a:endParaRPr/>
          </a:p>
          <a:p>
            <a:pPr marL="0" lvl="0" indent="0" algn="l" rtl="0">
              <a:spcBef>
                <a:spcPts val="0"/>
              </a:spcBef>
              <a:spcAft>
                <a:spcPts val="0"/>
              </a:spcAft>
              <a:buNone/>
            </a:pPr>
            <a:r>
              <a:rPr lang="zh-TW"/>
              <a:t>我們會先將產品特徵建立相似度模型，以利後續推薦給用戶，當用戶購買蘋果醬則會依照相似度模型推薦</a:t>
            </a:r>
            <a:r>
              <a:rPr lang="zh-TW" sz="1200" b="0" i="0">
                <a:solidFill>
                  <a:schemeClr val="dk1"/>
                </a:solidFill>
                <a:latin typeface="Calibri"/>
                <a:ea typeface="Calibri"/>
                <a:cs typeface="Calibri"/>
                <a:sym typeface="Calibri"/>
              </a:rPr>
              <a:t>蔓越莓醬</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zh-TW"/>
              <a:t>因為內容為基礎的推薦可能對用戶來說會缺乏新鮮感，故我們將使用協同過濾做為推薦依據</a:t>
            </a:r>
            <a:endParaRPr/>
          </a:p>
          <a:p>
            <a:pPr marL="0" lvl="0" indent="0" algn="l" rtl="0">
              <a:spcBef>
                <a:spcPts val="0"/>
              </a:spcBef>
              <a:spcAft>
                <a:spcPts val="0"/>
              </a:spcAft>
              <a:buNone/>
            </a:pPr>
            <a:endParaRPr/>
          </a:p>
        </p:txBody>
      </p:sp>
      <p:sp>
        <p:nvSpPr>
          <p:cNvPr id="2585" name="Google Shape;2585;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2" name="Google Shape;2622;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sz="1200" b="0" i="0">
                <a:solidFill>
                  <a:schemeClr val="dk1"/>
                </a:solidFill>
                <a:latin typeface="Calibri"/>
                <a:ea typeface="Calibri"/>
                <a:cs typeface="Calibri"/>
                <a:sym typeface="Calibri"/>
              </a:rPr>
              <a:t>因為協同過濾</a:t>
            </a:r>
            <a:r>
              <a:rPr lang="zh-TW"/>
              <a:t>會需要用戶對商品的評分，我們計算評分的方式為購買某產品總數量/來變消費總次數</a:t>
            </a:r>
            <a:endParaRPr/>
          </a:p>
          <a:p>
            <a:pPr marL="0" marR="0" lvl="0" indent="0" algn="l" rtl="0">
              <a:lnSpc>
                <a:spcPct val="100000"/>
              </a:lnSpc>
              <a:spcBef>
                <a:spcPts val="0"/>
              </a:spcBef>
              <a:spcAft>
                <a:spcPts val="0"/>
              </a:spcAft>
              <a:buClr>
                <a:schemeClr val="dk1"/>
              </a:buClr>
              <a:buSzPts val="1200"/>
              <a:buFont typeface="Calibri"/>
              <a:buNone/>
            </a:pPr>
            <a:r>
              <a:rPr lang="zh-TW"/>
              <a:t>基於物品的協同過濾是當</a:t>
            </a:r>
            <a:r>
              <a:rPr lang="zh-TW" sz="1200" b="0">
                <a:solidFill>
                  <a:schemeClr val="dk1"/>
                </a:solidFill>
                <a:latin typeface="Calibri"/>
                <a:ea typeface="Calibri"/>
                <a:cs typeface="Calibri"/>
                <a:sym typeface="Calibri"/>
              </a:rPr>
              <a:t>用戶A購買香蕉及草莓給予評分，計算香蕉與草莓的相似度，當用戶B購買香蕉，因為香蕉與草莓相似，故推薦草莓給用戶B。</a:t>
            </a:r>
            <a:endParaRPr sz="1200" b="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623" name="Google Shape;2623;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5" name="Google Shape;2665;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a:t>基於用戶的協同過濾是</a:t>
            </a:r>
            <a:r>
              <a:rPr lang="zh-TW" sz="1200" b="0">
                <a:solidFill>
                  <a:schemeClr val="dk1"/>
                </a:solidFill>
                <a:latin typeface="Calibri"/>
                <a:ea typeface="Calibri"/>
                <a:cs typeface="Calibri"/>
                <a:sym typeface="Calibri"/>
              </a:rPr>
              <a:t>計算用戶和用戶的相似度找到跟用戶A相似的用戶B, C, D…</a:t>
            </a:r>
            <a:r>
              <a:rPr lang="zh-TW" sz="1200" b="0" i="0">
                <a:solidFill>
                  <a:schemeClr val="dk1"/>
                </a:solidFill>
                <a:latin typeface="Calibri"/>
                <a:ea typeface="Calibri"/>
                <a:cs typeface="Calibri"/>
                <a:sym typeface="Calibri"/>
              </a:rPr>
              <a:t>再推薦相似顧客</a:t>
            </a:r>
            <a:r>
              <a:rPr lang="zh-TW" sz="1200" b="0">
                <a:solidFill>
                  <a:schemeClr val="dk1"/>
                </a:solidFill>
                <a:latin typeface="Calibri"/>
                <a:ea typeface="Calibri"/>
                <a:cs typeface="Calibri"/>
                <a:sym typeface="Calibri"/>
              </a:rPr>
              <a:t>喜歡的內容</a:t>
            </a:r>
            <a:r>
              <a:rPr lang="zh-TW" sz="1200" b="0" i="0">
                <a:solidFill>
                  <a:schemeClr val="dk1"/>
                </a:solidFill>
                <a:latin typeface="Calibri"/>
                <a:ea typeface="Calibri"/>
                <a:cs typeface="Calibri"/>
                <a:sym typeface="Calibri"/>
              </a:rPr>
              <a:t>給</a:t>
            </a:r>
            <a:r>
              <a:rPr lang="zh-TW" sz="1200" b="0">
                <a:solidFill>
                  <a:schemeClr val="dk1"/>
                </a:solidFill>
                <a:latin typeface="Calibri"/>
                <a:ea typeface="Calibri"/>
                <a:cs typeface="Calibri"/>
                <a:sym typeface="Calibri"/>
              </a:rPr>
              <a:t>用戶A</a:t>
            </a:r>
            <a:endParaRPr/>
          </a:p>
          <a:p>
            <a:pPr marL="0" marR="0" lvl="0" indent="0" algn="l" rtl="0">
              <a:lnSpc>
                <a:spcPct val="100000"/>
              </a:lnSpc>
              <a:spcBef>
                <a:spcPts val="0"/>
              </a:spcBef>
              <a:spcAft>
                <a:spcPts val="0"/>
              </a:spcAft>
              <a:buClr>
                <a:schemeClr val="dk1"/>
              </a:buClr>
              <a:buSzPts val="1200"/>
              <a:buFont typeface="Calibri"/>
              <a:buNone/>
            </a:pPr>
            <a:r>
              <a:rPr lang="zh-TW" sz="1200" b="0">
                <a:solidFill>
                  <a:schemeClr val="dk1"/>
                </a:solidFill>
                <a:latin typeface="Calibri"/>
                <a:ea typeface="Calibri"/>
                <a:cs typeface="Calibri"/>
                <a:sym typeface="Calibri"/>
              </a:rPr>
              <a:t>用戶A購買牛奶跟香蕉並給予高評分，用戶B購買牛奶、香蕉、草莓並給予高評分，經過計算後用戶A與用戶B具有相似性，故推薦草莓給用戶A</a:t>
            </a:r>
            <a:endParaRPr/>
          </a:p>
          <a:p>
            <a:pPr marL="0" lvl="0" indent="0" algn="l" rtl="0">
              <a:spcBef>
                <a:spcPts val="0"/>
              </a:spcBef>
              <a:spcAft>
                <a:spcPts val="0"/>
              </a:spcAft>
              <a:buNone/>
            </a:pPr>
            <a:r>
              <a:rPr lang="zh-TW"/>
              <a:t>我們使用四種演算法計算用戶之間的相似度，可以看到使用ALS分析的誤差較小</a:t>
            </a:r>
            <a:endParaRPr/>
          </a:p>
          <a:p>
            <a:pPr marL="0" marR="0" lvl="1" indent="0" algn="l" rtl="0">
              <a:lnSpc>
                <a:spcPct val="100000"/>
              </a:lnSpc>
              <a:spcBef>
                <a:spcPts val="0"/>
              </a:spcBef>
              <a:spcAft>
                <a:spcPts val="0"/>
              </a:spcAft>
              <a:buClr>
                <a:schemeClr val="dk1"/>
              </a:buClr>
              <a:buSzPts val="1200"/>
              <a:buFont typeface="Calibri"/>
              <a:buNone/>
            </a:pPr>
            <a:r>
              <a:rPr lang="zh-TW"/>
              <a:t>因為協同過濾會有冷啟動的問題，</a:t>
            </a:r>
            <a:r>
              <a:rPr lang="zh-TW" sz="1200" b="0" i="0">
                <a:solidFill>
                  <a:schemeClr val="dk1"/>
                </a:solidFill>
                <a:latin typeface="Calibri"/>
                <a:ea typeface="Calibri"/>
                <a:cs typeface="Calibri"/>
                <a:sym typeface="Calibri"/>
              </a:rPr>
              <a:t>新商品或新顧客沒有足夠的交易記錄，就無法作分析</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666" name="Google Shape;2666;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8" name="Google Shape;2718;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sz="1200" b="0" i="0" u="none" strike="noStrike">
                <a:solidFill>
                  <a:schemeClr val="dk1"/>
                </a:solidFill>
                <a:latin typeface="Calibri"/>
                <a:ea typeface="Calibri"/>
                <a:cs typeface="Calibri"/>
                <a:sym typeface="Calibri"/>
              </a:rPr>
              <a:t>我們最後的推薦系統是以ALS模型進行協同過濾，將用戶的分析結果存至MySQL，舊用戶於LINE上按推薦就會推薦前5項商品。</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zh-TW" sz="1200" b="0" i="0" u="none" strike="noStrike">
                <a:solidFill>
                  <a:schemeClr val="dk1"/>
                </a:solidFill>
                <a:latin typeface="Calibri"/>
                <a:ea typeface="Calibri"/>
                <a:cs typeface="Calibri"/>
                <a:sym typeface="Calibri"/>
              </a:rPr>
              <a:t>為了避免新用戶無法使用，我們會將</a:t>
            </a:r>
            <a:r>
              <a:rPr lang="zh-TW" b="0">
                <a:solidFill>
                  <a:srgbClr val="000000"/>
                </a:solidFill>
                <a:latin typeface="Microsoft JhengHei"/>
                <a:ea typeface="Microsoft JhengHei"/>
                <a:cs typeface="Microsoft JhengHei"/>
                <a:sym typeface="Microsoft JhengHei"/>
              </a:rPr>
              <a:t>物品</a:t>
            </a:r>
            <a:r>
              <a:rPr lang="zh-TW" b="0">
                <a:latin typeface="Microsoft JhengHei"/>
                <a:ea typeface="Microsoft JhengHei"/>
                <a:cs typeface="Microsoft JhengHei"/>
                <a:sym typeface="Microsoft JhengHei"/>
              </a:rPr>
              <a:t>協同過濾，將物品的分析結果存至MySQL</a:t>
            </a:r>
            <a:r>
              <a:rPr lang="zh-TW" sz="1200" b="0" i="0" u="none" strike="noStrike">
                <a:solidFill>
                  <a:schemeClr val="dk1"/>
                </a:solidFill>
                <a:latin typeface="Calibri"/>
                <a:ea typeface="Calibri"/>
                <a:cs typeface="Calibri"/>
                <a:sym typeface="Calibri"/>
              </a:rPr>
              <a:t>，讓用戶輸入產品名稱，並推薦相似產品。</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zh-TW" sz="1200" b="0" i="0" u="none" strike="noStrike">
                <a:solidFill>
                  <a:schemeClr val="dk1"/>
                </a:solidFill>
                <a:latin typeface="Calibri"/>
                <a:ea typeface="Calibri"/>
                <a:cs typeface="Calibri"/>
                <a:sym typeface="Calibri"/>
              </a:rPr>
              <a:t>接下來我們會介紹如何預測未來特定時間內，特定產品的銷量。</a:t>
            </a:r>
            <a:endParaRPr/>
          </a:p>
          <a:p>
            <a:pPr marL="0" lvl="0" indent="0" algn="l" rtl="0">
              <a:spcBef>
                <a:spcPts val="0"/>
              </a:spcBef>
              <a:spcAft>
                <a:spcPts val="0"/>
              </a:spcAft>
              <a:buNone/>
            </a:pPr>
            <a:endParaRPr/>
          </a:p>
        </p:txBody>
      </p:sp>
      <p:sp>
        <p:nvSpPr>
          <p:cNvPr id="2719" name="Google Shape;2719;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1" name="Google Shape;276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a:t>@@@講者請準備</a:t>
            </a:r>
            <a:endParaRPr/>
          </a:p>
        </p:txBody>
      </p:sp>
      <p:sp>
        <p:nvSpPr>
          <p:cNvPr id="2762" name="Google Shape;2762;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3"/>
        <p:cNvGrpSpPr/>
        <p:nvPr/>
      </p:nvGrpSpPr>
      <p:grpSpPr>
        <a:xfrm>
          <a:off x="0" y="0"/>
          <a:ext cx="0" cy="0"/>
          <a:chOff x="0" y="0"/>
          <a:chExt cx="0" cy="0"/>
        </a:xfrm>
      </p:grpSpPr>
      <p:sp>
        <p:nvSpPr>
          <p:cNvPr id="2774" name="Google Shape;2774;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5" name="Google Shape;2775;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zh-TW">
                <a:solidFill>
                  <a:schemeClr val="dk1"/>
                </a:solidFill>
              </a:rPr>
              <a:t>有關銷量預測的方法，我們使用時間序列分析，希望根據過去的資料來預測未來，透過模型儘量產生相同的歷史時間序列資料。</a:t>
            </a:r>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通常當期的銷售量會與前期的銷售量有緊密的關係，除非發生特殊情況，不然銷售量應該會循著規律變化。</a:t>
            </a:r>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solidFill>
                  <a:schemeClr val="dk1"/>
                </a:solidFill>
              </a:rPr>
              <a:t>因此我們基於歷史交易資料，進行時間序列分析。除了有助於檢視目前的銷售趨勢，且對商品數量的管控有所幫助。</a:t>
            </a:r>
            <a:endParaRPr/>
          </a:p>
          <a:p>
            <a:pPr marL="0" lvl="0" indent="0" algn="l" rtl="0">
              <a:spcBef>
                <a:spcPts val="0"/>
              </a:spcBef>
              <a:spcAft>
                <a:spcPts val="0"/>
              </a:spcAft>
              <a:buNone/>
            </a:pPr>
            <a:endParaRPr/>
          </a:p>
        </p:txBody>
      </p:sp>
      <p:sp>
        <p:nvSpPr>
          <p:cNvPr id="2776" name="Google Shape;2776;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3" name="Google Shape;2813;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zh-TW"/>
              <a:t>有關時間序列分析，我們嘗試使用傳統的統計模型、機器學習與深度學習的方法去預測1種商品的銷售數量。</a:t>
            </a:r>
            <a:endParaRPr/>
          </a:p>
          <a:p>
            <a:pPr marL="0" lvl="0" indent="0" algn="l" rtl="0">
              <a:spcBef>
                <a:spcPts val="0"/>
              </a:spcBef>
              <a:spcAft>
                <a:spcPts val="0"/>
              </a:spcAft>
              <a:buNone/>
            </a:pPr>
            <a:endParaRPr/>
          </a:p>
        </p:txBody>
      </p:sp>
      <p:sp>
        <p:nvSpPr>
          <p:cNvPr id="2814" name="Google Shape;2814;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sz="1800">
                <a:latin typeface="Calibri"/>
                <a:ea typeface="Calibri"/>
                <a:cs typeface="Calibri"/>
                <a:sym typeface="Calibri"/>
              </a:rPr>
              <a:t>Flex Message(推薦展示)</a:t>
            </a:r>
            <a:endParaRPr sz="1800">
              <a:latin typeface="Calibri"/>
              <a:ea typeface="Calibri"/>
              <a:cs typeface="Calibri"/>
              <a:sym typeface="Calibri"/>
            </a:endParaRPr>
          </a:p>
          <a:p>
            <a:pPr marL="0" lvl="0" indent="0" algn="l" rtl="0">
              <a:spcBef>
                <a:spcPts val="0"/>
              </a:spcBef>
              <a:spcAft>
                <a:spcPts val="0"/>
              </a:spcAft>
              <a:buNone/>
            </a:pPr>
            <a:r>
              <a:rPr lang="zh-TW" sz="1800">
                <a:latin typeface="Calibri"/>
                <a:ea typeface="Calibri"/>
                <a:cs typeface="Calibri"/>
                <a:sym typeface="Calibri"/>
              </a:rPr>
              <a:t>設計邏輯:以user-message為觸動，將message導入handler並依message觸動flex-message template </a:t>
            </a:r>
            <a:endParaRPr/>
          </a:p>
        </p:txBody>
      </p:sp>
      <p:sp>
        <p:nvSpPr>
          <p:cNvPr id="387" name="Google Shape;38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9" name="Google Shape;2849;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有關商品的選擇，從左圖中的</a:t>
            </a:r>
            <a:r>
              <a:rPr lang="zh-TW" sz="1200">
                <a:solidFill>
                  <a:schemeClr val="dk1"/>
                </a:solidFill>
                <a:highlight>
                  <a:schemeClr val="lt1"/>
                </a:highlight>
              </a:rPr>
              <a:t>銷售數量排名前10的商品類別中，可以看到牛奶類別</a:t>
            </a:r>
            <a:r>
              <a:rPr lang="zh-TW">
                <a:solidFill>
                  <a:schemeClr val="dk1"/>
                </a:solidFill>
              </a:rPr>
              <a:t>為主要的熱銷商品</a:t>
            </a:r>
            <a:r>
              <a:rPr lang="zh-TW" sz="1200">
                <a:solidFill>
                  <a:schemeClr val="dk1"/>
                </a:solidFill>
                <a:highlight>
                  <a:schemeClr val="lt1"/>
                </a:highlight>
              </a:rPr>
              <a:t>，因此我們選擇此類別進行銷類預測分析。</a:t>
            </a:r>
            <a:endParaRPr/>
          </a:p>
          <a:p>
            <a:pPr marL="0" lvl="0" indent="0" algn="l" rtl="0">
              <a:lnSpc>
                <a:spcPct val="115000"/>
              </a:lnSpc>
              <a:spcBef>
                <a:spcPts val="0"/>
              </a:spcBef>
              <a:spcAft>
                <a:spcPts val="0"/>
              </a:spcAft>
              <a:buClr>
                <a:schemeClr val="dk1"/>
              </a:buClr>
              <a:buSzPts val="1100"/>
              <a:buFont typeface="Calibri"/>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highlight>
                  <a:srgbClr val="FFFFFF"/>
                </a:highlight>
              </a:rPr>
              <a:t>由於時間序列分析法只適用於平穩的數據，從右圖中可以看到牛奶類別商品每日的銷售個數情況，帶有趨勢及周期性的變化。</a:t>
            </a:r>
            <a:endParaRPr/>
          </a:p>
          <a:p>
            <a:pPr marL="0" lvl="0" indent="0" algn="l" rtl="0">
              <a:spcBef>
                <a:spcPts val="0"/>
              </a:spcBef>
              <a:spcAft>
                <a:spcPts val="0"/>
              </a:spcAft>
              <a:buNone/>
            </a:pPr>
            <a:endParaRPr/>
          </a:p>
        </p:txBody>
      </p:sp>
      <p:sp>
        <p:nvSpPr>
          <p:cNvPr id="2850" name="Google Shape;2850;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8" name="Google Shape;2878;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我們將資料經過資料預處理，使資料達到近似穩定後，我們以天為單位，預測牛奶的銷售數量，並以RMSE作為模型好壞的評估指標。</a:t>
            </a:r>
            <a:endParaRPr/>
          </a:p>
          <a:p>
            <a:pPr marL="0" lvl="0" indent="0" algn="l" rtl="0">
              <a:lnSpc>
                <a:spcPct val="115000"/>
              </a:lnSpc>
              <a:spcBef>
                <a:spcPts val="0"/>
              </a:spcBef>
              <a:spcAft>
                <a:spcPts val="0"/>
              </a:spcAft>
              <a:buClr>
                <a:schemeClr val="dk1"/>
              </a:buClr>
              <a:buSzPts val="1100"/>
              <a:buFont typeface="Calibri"/>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從最終的結果來看，使用Prophet方法所得出的預測結果較好。</a:t>
            </a:r>
            <a:r>
              <a:rPr lang="zh-TW" sz="1200">
                <a:solidFill>
                  <a:schemeClr val="dk1"/>
                </a:solidFill>
                <a:highlight>
                  <a:schemeClr val="lt1"/>
                </a:highlight>
              </a:rPr>
              <a:t>Prophet方法是</a:t>
            </a:r>
            <a:r>
              <a:rPr lang="zh-TW" sz="1200">
                <a:solidFill>
                  <a:schemeClr val="dk1"/>
                </a:solidFill>
                <a:highlight>
                  <a:srgbClr val="FFFFFF"/>
                </a:highlight>
              </a:rPr>
              <a:t>使用加性迴歸模型，並考量趨勢、季節性、特殊假日的因素進行時間序列預測，</a:t>
            </a:r>
            <a:endParaRPr/>
          </a:p>
          <a:p>
            <a:pPr marL="0" lvl="0" indent="0" algn="l" rtl="0">
              <a:lnSpc>
                <a:spcPct val="115000"/>
              </a:lnSpc>
              <a:spcBef>
                <a:spcPts val="0"/>
              </a:spcBef>
              <a:spcAft>
                <a:spcPts val="0"/>
              </a:spcAft>
              <a:buClr>
                <a:schemeClr val="dk1"/>
              </a:buClr>
              <a:buSzPts val="1100"/>
              <a:buFont typeface="Calibri"/>
              <a:buNone/>
            </a:pP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Calibri"/>
              <a:buNone/>
            </a:pPr>
            <a:r>
              <a:rPr lang="zh-TW" sz="1200">
                <a:solidFill>
                  <a:schemeClr val="dk1"/>
                </a:solidFill>
                <a:highlight>
                  <a:srgbClr val="FFFFFF"/>
                </a:highlight>
              </a:rPr>
              <a:t>結果顯示，</a:t>
            </a:r>
            <a:r>
              <a:rPr lang="zh-TW">
                <a:solidFill>
                  <a:schemeClr val="dk1"/>
                </a:solidFill>
              </a:rPr>
              <a:t>牛奶類別在</a:t>
            </a:r>
            <a:r>
              <a:rPr lang="zh-TW" sz="1200">
                <a:solidFill>
                  <a:schemeClr val="dk1"/>
                </a:solidFill>
                <a:highlight>
                  <a:srgbClr val="FFFFFF"/>
                </a:highlight>
              </a:rPr>
              <a:t>7/9的銷售數為168個，與實際銷售數值相差23個</a:t>
            </a:r>
            <a:endParaRPr/>
          </a:p>
          <a:p>
            <a:pPr marL="0" lvl="0" indent="0" algn="l" rtl="0">
              <a:spcBef>
                <a:spcPts val="0"/>
              </a:spcBef>
              <a:spcAft>
                <a:spcPts val="0"/>
              </a:spcAft>
              <a:buNone/>
            </a:pPr>
            <a:endParaRPr/>
          </a:p>
        </p:txBody>
      </p:sp>
      <p:sp>
        <p:nvSpPr>
          <p:cNvPr id="2879" name="Google Shape;2879;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0"/>
        <p:cNvGrpSpPr/>
        <p:nvPr/>
      </p:nvGrpSpPr>
      <p:grpSpPr>
        <a:xfrm>
          <a:off x="0" y="0"/>
          <a:ext cx="0" cy="0"/>
          <a:chOff x="0" y="0"/>
          <a:chExt cx="0" cy="0"/>
        </a:xfrm>
      </p:grpSpPr>
      <p:sp>
        <p:nvSpPr>
          <p:cNvPr id="2911" name="Google Shape;291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2" name="Google Shape;2912;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t>@@ 講者請準備</a:t>
            </a:r>
            <a:endParaRPr/>
          </a:p>
        </p:txBody>
      </p:sp>
      <p:sp>
        <p:nvSpPr>
          <p:cNvPr id="2913" name="Google Shape;2913;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3"/>
        <p:cNvGrpSpPr/>
        <p:nvPr/>
      </p:nvGrpSpPr>
      <p:grpSpPr>
        <a:xfrm>
          <a:off x="0" y="0"/>
          <a:ext cx="0" cy="0"/>
          <a:chOff x="0" y="0"/>
          <a:chExt cx="0" cy="0"/>
        </a:xfrm>
      </p:grpSpPr>
      <p:sp>
        <p:nvSpPr>
          <p:cNvPr id="2924" name="Google Shape;2924;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5" name="Google Shape;2925;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6"/>
        <p:cNvGrpSpPr/>
        <p:nvPr/>
      </p:nvGrpSpPr>
      <p:grpSpPr>
        <a:xfrm>
          <a:off x="0" y="0"/>
          <a:ext cx="0" cy="0"/>
          <a:chOff x="0" y="0"/>
          <a:chExt cx="0" cy="0"/>
        </a:xfrm>
      </p:grpSpPr>
      <p:sp>
        <p:nvSpPr>
          <p:cNvPr id="2957" name="Google Shape;2957;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8" name="Google Shape;2958;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9" name="Google Shape;2959;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5"/>
        <p:cNvGrpSpPr/>
        <p:nvPr/>
      </p:nvGrpSpPr>
      <p:grpSpPr>
        <a:xfrm>
          <a:off x="0" y="0"/>
          <a:ext cx="0" cy="0"/>
          <a:chOff x="0" y="0"/>
          <a:chExt cx="0" cy="0"/>
        </a:xfrm>
      </p:grpSpPr>
      <p:sp>
        <p:nvSpPr>
          <p:cNvPr id="3066" name="Google Shape;3066;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7" name="Google Shape;306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0" name="Google Shape;309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sz="1800">
                <a:latin typeface="Calibri"/>
                <a:ea typeface="Calibri"/>
                <a:cs typeface="Calibri"/>
                <a:sym typeface="Calibri"/>
              </a:rPr>
              <a:t>分別有兩種carousel及bubble 兩種樣板原則上是一樣差別在於單視窗及多視窗</a:t>
            </a:r>
            <a:endParaRPr/>
          </a:p>
          <a:p>
            <a:pPr marL="0" lvl="0" indent="0" algn="l" rtl="0">
              <a:spcBef>
                <a:spcPts val="0"/>
              </a:spcBef>
              <a:spcAft>
                <a:spcPts val="0"/>
              </a:spcAft>
              <a:buNone/>
            </a:pPr>
            <a:r>
              <a:rPr lang="zh-TW" sz="1800">
                <a:latin typeface="Calibri"/>
                <a:ea typeface="Calibri"/>
                <a:cs typeface="Calibri"/>
                <a:sym typeface="Calibri"/>
              </a:rPr>
              <a:t>Line Flex-message 是以json形式template導入並展現畫面，使用方式這邊是以dict專json方式使用</a:t>
            </a:r>
            <a:endParaRPr/>
          </a:p>
          <a:p>
            <a:pPr marL="0" lvl="0" indent="0" algn="l" rtl="0">
              <a:spcBef>
                <a:spcPts val="0"/>
              </a:spcBef>
              <a:spcAft>
                <a:spcPts val="0"/>
              </a:spcAft>
              <a:buNone/>
            </a:pPr>
            <a:r>
              <a:rPr lang="zh-TW" sz="1800">
                <a:latin typeface="Calibri"/>
                <a:ea typeface="Calibri"/>
                <a:cs typeface="Calibri"/>
                <a:sym typeface="Calibri"/>
              </a:rPr>
              <a:t>由於推薦內容會因為有無消費者過往紀錄，給予不同推推薦策略</a:t>
            </a:r>
            <a:endParaRPr/>
          </a:p>
          <a:p>
            <a:pPr marL="0" lvl="0" indent="0" algn="l" rtl="0">
              <a:spcBef>
                <a:spcPts val="0"/>
              </a:spcBef>
              <a:spcAft>
                <a:spcPts val="0"/>
              </a:spcAft>
              <a:buNone/>
            </a:pPr>
            <a:r>
              <a:rPr lang="zh-TW" sz="1800">
                <a:latin typeface="Calibri"/>
                <a:ea typeface="Calibri"/>
                <a:cs typeface="Calibri"/>
                <a:sym typeface="Calibri"/>
              </a:rPr>
              <a:t>flex-message為處理有無消費紀錄，當消費者預觸發推薦內容時，我們會先查詢該userid是否有過往消費紀錄，如無則將請消費者輸入有興趣產品內容進行推薦</a:t>
            </a:r>
            <a:endParaRPr/>
          </a:p>
          <a:p>
            <a:pPr marL="0" lvl="0" indent="0" algn="l" rtl="0">
              <a:spcBef>
                <a:spcPts val="0"/>
              </a:spcBef>
              <a:spcAft>
                <a:spcPts val="0"/>
              </a:spcAft>
              <a:buNone/>
            </a:pPr>
            <a:r>
              <a:rPr lang="zh-TW" sz="1800">
                <a:latin typeface="Calibri"/>
                <a:ea typeface="Calibri"/>
                <a:cs typeface="Calibri"/>
                <a:sym typeface="Calibri"/>
              </a:rPr>
              <a:t>至於兩種推薦模型差異，後續將由推薦模型設計同學進行說明</a:t>
            </a:r>
            <a:endParaRPr/>
          </a:p>
          <a:p>
            <a:pPr marL="0" lvl="0" indent="0" algn="l" rtl="0">
              <a:spcBef>
                <a:spcPts val="0"/>
              </a:spcBef>
              <a:spcAft>
                <a:spcPts val="0"/>
              </a:spcAft>
              <a:buNone/>
            </a:pPr>
            <a:endParaRPr/>
          </a:p>
        </p:txBody>
      </p:sp>
      <p:sp>
        <p:nvSpPr>
          <p:cNvPr id="419" name="Google Shape;41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p:cSld name="標題投影片">
    <p:spTree>
      <p:nvGrpSpPr>
        <p:cNvPr id="1" name="Shape 23"/>
        <p:cNvGrpSpPr/>
        <p:nvPr/>
      </p:nvGrpSpPr>
      <p:grpSpPr>
        <a:xfrm>
          <a:off x="0" y="0"/>
          <a:ext cx="0" cy="0"/>
          <a:chOff x="0" y="0"/>
          <a:chExt cx="0" cy="0"/>
        </a:xfrm>
      </p:grpSpPr>
      <p:sp>
        <p:nvSpPr>
          <p:cNvPr id="24" name="Google Shape;2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
        <p:nvSpPr>
          <p:cNvPr id="27" name="Google Shape;27;p2"/>
          <p:cNvSpPr/>
          <p:nvPr/>
        </p:nvSpPr>
        <p:spPr>
          <a:xfrm>
            <a:off x="-407406" y="33841"/>
            <a:ext cx="323552" cy="323552"/>
          </a:xfrm>
          <a:prstGeom prst="rect">
            <a:avLst/>
          </a:prstGeom>
          <a:solidFill>
            <a:srgbClr val="63D0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28" name="Google Shape;28;p2"/>
          <p:cNvSpPr/>
          <p:nvPr/>
        </p:nvSpPr>
        <p:spPr>
          <a:xfrm>
            <a:off x="-843481" y="33841"/>
            <a:ext cx="323552" cy="323552"/>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29" name="Google Shape;29;p2"/>
          <p:cNvSpPr/>
          <p:nvPr/>
        </p:nvSpPr>
        <p:spPr>
          <a:xfrm>
            <a:off x="-407406" y="452235"/>
            <a:ext cx="323552" cy="32355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30" name="Google Shape;30;p2"/>
          <p:cNvSpPr/>
          <p:nvPr/>
        </p:nvSpPr>
        <p:spPr>
          <a:xfrm>
            <a:off x="-409779" y="908339"/>
            <a:ext cx="323552" cy="32355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31" name="Google Shape;31;p2"/>
          <p:cNvSpPr/>
          <p:nvPr/>
        </p:nvSpPr>
        <p:spPr>
          <a:xfrm>
            <a:off x="-409779" y="1376738"/>
            <a:ext cx="323552" cy="323552"/>
          </a:xfrm>
          <a:prstGeom prst="rect">
            <a:avLst/>
          </a:prstGeom>
          <a:solidFill>
            <a:srgbClr val="333F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106"/>
        <p:cNvGrpSpPr/>
        <p:nvPr/>
      </p:nvGrpSpPr>
      <p:grpSpPr>
        <a:xfrm>
          <a:off x="0" y="0"/>
          <a:ext cx="0" cy="0"/>
          <a:chOff x="0" y="0"/>
          <a:chExt cx="0" cy="0"/>
        </a:xfrm>
      </p:grpSpPr>
      <p:sp>
        <p:nvSpPr>
          <p:cNvPr id="107" name="Google Shape;10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112"/>
        <p:cNvGrpSpPr/>
        <p:nvPr/>
      </p:nvGrpSpPr>
      <p:grpSpPr>
        <a:xfrm>
          <a:off x="0" y="0"/>
          <a:ext cx="0" cy="0"/>
          <a:chOff x="0" y="0"/>
          <a:chExt cx="0" cy="0"/>
        </a:xfrm>
      </p:grpSpPr>
      <p:sp>
        <p:nvSpPr>
          <p:cNvPr id="113" name="Google Shape;11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章節標題">
  <p:cSld name="章節標題">
    <p:spTree>
      <p:nvGrpSpPr>
        <p:cNvPr id="1" name="Shape 32"/>
        <p:cNvGrpSpPr/>
        <p:nvPr/>
      </p:nvGrpSpPr>
      <p:grpSpPr>
        <a:xfrm>
          <a:off x="0" y="0"/>
          <a:ext cx="0" cy="0"/>
          <a:chOff x="0" y="0"/>
          <a:chExt cx="0" cy="0"/>
        </a:xfrm>
      </p:grpSpPr>
      <p:sp>
        <p:nvSpPr>
          <p:cNvPr id="33" name="Google Shape;3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
          <p:cNvSpPr/>
          <p:nvPr/>
        </p:nvSpPr>
        <p:spPr>
          <a:xfrm>
            <a:off x="0" y="6578601"/>
            <a:ext cx="12192000" cy="279399"/>
          </a:xfrm>
          <a:prstGeom prst="rect">
            <a:avLst/>
          </a:prstGeom>
          <a:gradFill>
            <a:gsLst>
              <a:gs pos="0">
                <a:srgbClr val="002060"/>
              </a:gs>
              <a:gs pos="23000">
                <a:srgbClr val="0070C0"/>
              </a:gs>
              <a:gs pos="38000">
                <a:srgbClr val="0063B1"/>
              </a:gs>
              <a:gs pos="52999">
                <a:srgbClr val="1C8CCC"/>
              </a:gs>
              <a:gs pos="61000">
                <a:srgbClr val="34A3D6"/>
              </a:gs>
              <a:gs pos="88300">
                <a:srgbClr val="1766A2">
                  <a:alpha val="82745"/>
                </a:srgbClr>
              </a:gs>
              <a:gs pos="100000">
                <a:srgbClr val="003478"/>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6" name="Google Shape;36;p3"/>
          <p:cNvSpPr/>
          <p:nvPr/>
        </p:nvSpPr>
        <p:spPr>
          <a:xfrm rot="5400000">
            <a:off x="55819" y="347903"/>
            <a:ext cx="345562" cy="457200"/>
          </a:xfrm>
          <a:prstGeom prst="rect">
            <a:avLst/>
          </a:prstGeom>
          <a:gradFill>
            <a:gsLst>
              <a:gs pos="0">
                <a:srgbClr val="002060"/>
              </a:gs>
              <a:gs pos="23000">
                <a:srgbClr val="0070C0"/>
              </a:gs>
              <a:gs pos="38000">
                <a:srgbClr val="0063B1"/>
              </a:gs>
              <a:gs pos="52999">
                <a:srgbClr val="1C8CCC"/>
              </a:gs>
              <a:gs pos="61000">
                <a:srgbClr val="34A3D6"/>
              </a:gs>
              <a:gs pos="88300">
                <a:srgbClr val="1766A2">
                  <a:alpha val="82745"/>
                </a:srgbClr>
              </a:gs>
              <a:gs pos="100000">
                <a:srgbClr val="003478"/>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7" name="Google Shape;37;p3"/>
          <p:cNvSpPr/>
          <p:nvPr/>
        </p:nvSpPr>
        <p:spPr>
          <a:xfrm>
            <a:off x="0" y="6578601"/>
            <a:ext cx="12192000" cy="345562"/>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8" name="Google Shape;38;p3"/>
          <p:cNvSpPr/>
          <p:nvPr/>
        </p:nvSpPr>
        <p:spPr>
          <a:xfrm>
            <a:off x="0" y="403722"/>
            <a:ext cx="457200" cy="345562"/>
          </a:xfrm>
          <a:prstGeom prst="rect">
            <a:avLst/>
          </a:prstGeom>
          <a:solidFill>
            <a:srgbClr val="FFFFFF">
              <a:alpha val="1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9" name="Google Shape;39;p3"/>
          <p:cNvSpPr/>
          <p:nvPr/>
        </p:nvSpPr>
        <p:spPr>
          <a:xfrm>
            <a:off x="11895144" y="6592077"/>
            <a:ext cx="257027" cy="2570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0" name="Google Shape;40;p3"/>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333F50"/>
                </a:solidFill>
                <a:latin typeface="Helvetica Neue"/>
                <a:ea typeface="Helvetica Neue"/>
                <a:cs typeface="Helvetica Neue"/>
                <a:sym typeface="Helvetica Neue"/>
              </a:defRPr>
            </a:lvl1pPr>
            <a:lvl2pPr marL="0" lvl="1" indent="0" algn="r">
              <a:spcBef>
                <a:spcPts val="0"/>
              </a:spcBef>
              <a:buNone/>
              <a:defRPr sz="1200" b="1">
                <a:solidFill>
                  <a:srgbClr val="333F50"/>
                </a:solidFill>
                <a:latin typeface="Helvetica Neue"/>
                <a:ea typeface="Helvetica Neue"/>
                <a:cs typeface="Helvetica Neue"/>
                <a:sym typeface="Helvetica Neue"/>
              </a:defRPr>
            </a:lvl2pPr>
            <a:lvl3pPr marL="0" lvl="2" indent="0" algn="r">
              <a:spcBef>
                <a:spcPts val="0"/>
              </a:spcBef>
              <a:buNone/>
              <a:defRPr sz="1200" b="1">
                <a:solidFill>
                  <a:srgbClr val="333F50"/>
                </a:solidFill>
                <a:latin typeface="Helvetica Neue"/>
                <a:ea typeface="Helvetica Neue"/>
                <a:cs typeface="Helvetica Neue"/>
                <a:sym typeface="Helvetica Neue"/>
              </a:defRPr>
            </a:lvl3pPr>
            <a:lvl4pPr marL="0" lvl="3" indent="0" algn="r">
              <a:spcBef>
                <a:spcPts val="0"/>
              </a:spcBef>
              <a:buNone/>
              <a:defRPr sz="1200" b="1">
                <a:solidFill>
                  <a:srgbClr val="333F50"/>
                </a:solidFill>
                <a:latin typeface="Helvetica Neue"/>
                <a:ea typeface="Helvetica Neue"/>
                <a:cs typeface="Helvetica Neue"/>
                <a:sym typeface="Helvetica Neue"/>
              </a:defRPr>
            </a:lvl4pPr>
            <a:lvl5pPr marL="0" lvl="4" indent="0" algn="r">
              <a:spcBef>
                <a:spcPts val="0"/>
              </a:spcBef>
              <a:buNone/>
              <a:defRPr sz="1200" b="1">
                <a:solidFill>
                  <a:srgbClr val="333F50"/>
                </a:solidFill>
                <a:latin typeface="Helvetica Neue"/>
                <a:ea typeface="Helvetica Neue"/>
                <a:cs typeface="Helvetica Neue"/>
                <a:sym typeface="Helvetica Neue"/>
              </a:defRPr>
            </a:lvl5pPr>
            <a:lvl6pPr marL="0" lvl="5" indent="0" algn="r">
              <a:spcBef>
                <a:spcPts val="0"/>
              </a:spcBef>
              <a:buNone/>
              <a:defRPr sz="1200" b="1">
                <a:solidFill>
                  <a:srgbClr val="333F50"/>
                </a:solidFill>
                <a:latin typeface="Helvetica Neue"/>
                <a:ea typeface="Helvetica Neue"/>
                <a:cs typeface="Helvetica Neue"/>
                <a:sym typeface="Helvetica Neue"/>
              </a:defRPr>
            </a:lvl6pPr>
            <a:lvl7pPr marL="0" lvl="6" indent="0" algn="r">
              <a:spcBef>
                <a:spcPts val="0"/>
              </a:spcBef>
              <a:buNone/>
              <a:defRPr sz="1200" b="1">
                <a:solidFill>
                  <a:srgbClr val="333F50"/>
                </a:solidFill>
                <a:latin typeface="Helvetica Neue"/>
                <a:ea typeface="Helvetica Neue"/>
                <a:cs typeface="Helvetica Neue"/>
                <a:sym typeface="Helvetica Neue"/>
              </a:defRPr>
            </a:lvl7pPr>
            <a:lvl8pPr marL="0" lvl="7" indent="0" algn="r">
              <a:spcBef>
                <a:spcPts val="0"/>
              </a:spcBef>
              <a:buNone/>
              <a:defRPr sz="1200" b="1">
                <a:solidFill>
                  <a:srgbClr val="333F50"/>
                </a:solidFill>
                <a:latin typeface="Helvetica Neue"/>
                <a:ea typeface="Helvetica Neue"/>
                <a:cs typeface="Helvetica Neue"/>
                <a:sym typeface="Helvetica Neue"/>
              </a:defRPr>
            </a:lvl8pPr>
            <a:lvl9pPr marL="0" lvl="8" indent="0" algn="r">
              <a:spcBef>
                <a:spcPts val="0"/>
              </a:spcBef>
              <a:buNone/>
              <a:defRPr sz="1200" b="1">
                <a:solidFill>
                  <a:srgbClr val="333F5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41"/>
        <p:cNvGrpSpPr/>
        <p:nvPr/>
      </p:nvGrpSpPr>
      <p:grpSpPr>
        <a:xfrm>
          <a:off x="0" y="0"/>
          <a:ext cx="0" cy="0"/>
          <a:chOff x="0" y="0"/>
          <a:chExt cx="0" cy="0"/>
        </a:xfrm>
      </p:grpSpPr>
      <p:sp>
        <p:nvSpPr>
          <p:cNvPr id="42" name="Google Shape;4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47"/>
        <p:cNvGrpSpPr/>
        <p:nvPr/>
      </p:nvGrpSpPr>
      <p:grpSpPr>
        <a:xfrm>
          <a:off x="0" y="0"/>
          <a:ext cx="0" cy="0"/>
          <a:chOff x="0" y="0"/>
          <a:chExt cx="0" cy="0"/>
        </a:xfrm>
      </p:grpSpPr>
      <p:sp>
        <p:nvSpPr>
          <p:cNvPr id="48" name="Google Shape;4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grpSp>
        <p:nvGrpSpPr>
          <p:cNvPr id="51" name="Google Shape;51;p5"/>
          <p:cNvGrpSpPr/>
          <p:nvPr/>
        </p:nvGrpSpPr>
        <p:grpSpPr>
          <a:xfrm rot="515980">
            <a:off x="793298" y="640436"/>
            <a:ext cx="2347490" cy="2894072"/>
            <a:chOff x="1240458" y="649673"/>
            <a:chExt cx="3226088" cy="3977239"/>
          </a:xfrm>
        </p:grpSpPr>
        <p:sp>
          <p:nvSpPr>
            <p:cNvPr id="52" name="Google Shape;52;p5"/>
            <p:cNvSpPr/>
            <p:nvPr/>
          </p:nvSpPr>
          <p:spPr>
            <a:xfrm rot="7200000">
              <a:off x="1480193" y="2622427"/>
              <a:ext cx="1835109" cy="1613146"/>
            </a:xfrm>
            <a:prstGeom prst="flowChartDelay">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3" name="Google Shape;53;p5"/>
            <p:cNvSpPr/>
            <p:nvPr/>
          </p:nvSpPr>
          <p:spPr>
            <a:xfrm rot="-3600000">
              <a:off x="2391701" y="1041012"/>
              <a:ext cx="1835109" cy="1613146"/>
            </a:xfrm>
            <a:prstGeom prst="flowChartDelay">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54" name="Google Shape;54;p5"/>
          <p:cNvSpPr/>
          <p:nvPr/>
        </p:nvSpPr>
        <p:spPr>
          <a:xfrm rot="428641">
            <a:off x="-1864195" y="5749169"/>
            <a:ext cx="14620912" cy="6499928"/>
          </a:xfrm>
          <a:custGeom>
            <a:avLst/>
            <a:gdLst/>
            <a:ahLst/>
            <a:cxnLst/>
            <a:rect l="l" t="t" r="r" b="b"/>
            <a:pathLst>
              <a:path w="10000" h="10008" extrusionOk="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solidFill>
            <a:srgbClr val="63D0EA">
              <a:alpha val="2274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5" name="Google Shape;55;p5"/>
          <p:cNvSpPr/>
          <p:nvPr/>
        </p:nvSpPr>
        <p:spPr>
          <a:xfrm rot="428641">
            <a:off x="-1566653" y="5808561"/>
            <a:ext cx="14620912" cy="6499928"/>
          </a:xfrm>
          <a:custGeom>
            <a:avLst/>
            <a:gdLst/>
            <a:ahLst/>
            <a:cxnLst/>
            <a:rect l="l" t="t" r="r" b="b"/>
            <a:pathLst>
              <a:path w="10000" h="10008" extrusionOk="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6" name="Google Shape;56;p5"/>
          <p:cNvSpPr/>
          <p:nvPr/>
        </p:nvSpPr>
        <p:spPr>
          <a:xfrm rot="2733299">
            <a:off x="4609787" y="-498095"/>
            <a:ext cx="14620912" cy="6499928"/>
          </a:xfrm>
          <a:custGeom>
            <a:avLst/>
            <a:gdLst/>
            <a:ahLst/>
            <a:cxnLst/>
            <a:rect l="l" t="t" r="r" b="b"/>
            <a:pathLst>
              <a:path w="10000" h="10008" extrusionOk="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7" name="Google Shape;57;p5"/>
          <p:cNvSpPr/>
          <p:nvPr/>
        </p:nvSpPr>
        <p:spPr>
          <a:xfrm>
            <a:off x="9884229" y="6509656"/>
            <a:ext cx="2235200" cy="34834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58" name="Google Shape;58;p5"/>
          <p:cNvPicPr preferRelativeResize="0"/>
          <p:nvPr/>
        </p:nvPicPr>
        <p:blipFill rotWithShape="1">
          <a:blip r:embed="rId2">
            <a:alphaModFix/>
          </a:blip>
          <a:srcRect/>
          <a:stretch/>
        </p:blipFill>
        <p:spPr>
          <a:xfrm flipH="1">
            <a:off x="9572245" y="4201885"/>
            <a:ext cx="2765987" cy="2481943"/>
          </a:xfrm>
          <a:prstGeom prst="rect">
            <a:avLst/>
          </a:prstGeom>
          <a:noFill/>
          <a:ln>
            <a:noFill/>
          </a:ln>
        </p:spPr>
      </p:pic>
      <p:grpSp>
        <p:nvGrpSpPr>
          <p:cNvPr id="59" name="Google Shape;59;p5"/>
          <p:cNvGrpSpPr/>
          <p:nvPr/>
        </p:nvGrpSpPr>
        <p:grpSpPr>
          <a:xfrm rot="515980">
            <a:off x="1022357" y="729020"/>
            <a:ext cx="2347490" cy="2894072"/>
            <a:chOff x="1240458" y="649673"/>
            <a:chExt cx="3226088" cy="3977239"/>
          </a:xfrm>
        </p:grpSpPr>
        <p:sp>
          <p:nvSpPr>
            <p:cNvPr id="60" name="Google Shape;60;p5"/>
            <p:cNvSpPr/>
            <p:nvPr/>
          </p:nvSpPr>
          <p:spPr>
            <a:xfrm rot="7200000">
              <a:off x="1480193" y="2622427"/>
              <a:ext cx="1835109" cy="1613146"/>
            </a:xfrm>
            <a:prstGeom prst="flowChartDelay">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1" name="Google Shape;61;p5"/>
            <p:cNvSpPr/>
            <p:nvPr/>
          </p:nvSpPr>
          <p:spPr>
            <a:xfrm rot="-3600000">
              <a:off x="2391701" y="1041012"/>
              <a:ext cx="1835109" cy="1613146"/>
            </a:xfrm>
            <a:prstGeom prst="flowChartDelay">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pic>
        <p:nvPicPr>
          <p:cNvPr id="62" name="Google Shape;62;p5"/>
          <p:cNvPicPr preferRelativeResize="0"/>
          <p:nvPr/>
        </p:nvPicPr>
        <p:blipFill rotWithShape="1">
          <a:blip r:embed="rId3">
            <a:alphaModFix/>
          </a:blip>
          <a:srcRect/>
          <a:stretch/>
        </p:blipFill>
        <p:spPr>
          <a:xfrm>
            <a:off x="1539125" y="3500061"/>
            <a:ext cx="1125823" cy="498411"/>
          </a:xfrm>
          <a:prstGeom prst="rect">
            <a:avLst/>
          </a:prstGeom>
          <a:noFill/>
          <a:ln>
            <a:noFill/>
          </a:ln>
        </p:spPr>
      </p:pic>
      <p:sp>
        <p:nvSpPr>
          <p:cNvPr id="63" name="Google Shape;63;p5"/>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64" name="Google Shape;64;p5"/>
          <p:cNvSpPr/>
          <p:nvPr/>
        </p:nvSpPr>
        <p:spPr>
          <a:xfrm>
            <a:off x="8388561" y="-344408"/>
            <a:ext cx="688815" cy="688815"/>
          </a:xfrm>
          <a:prstGeom prst="ellipse">
            <a:avLst/>
          </a:prstGeom>
          <a:noFill/>
          <a:ln w="76200" cap="flat" cmpd="sng">
            <a:solidFill>
              <a:schemeClr val="lt1">
                <a:alpha val="2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5" name="Google Shape;65;p5"/>
          <p:cNvSpPr/>
          <p:nvPr/>
        </p:nvSpPr>
        <p:spPr>
          <a:xfrm>
            <a:off x="9520792" y="768792"/>
            <a:ext cx="294050" cy="294050"/>
          </a:xfrm>
          <a:prstGeom prst="ellipse">
            <a:avLst/>
          </a:prstGeom>
          <a:solidFill>
            <a:schemeClr val="lt1">
              <a:alpha val="4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6" name="Google Shape;66;p5"/>
          <p:cNvSpPr/>
          <p:nvPr/>
        </p:nvSpPr>
        <p:spPr>
          <a:xfrm>
            <a:off x="10970463" y="639038"/>
            <a:ext cx="1028699" cy="1015455"/>
          </a:xfrm>
          <a:prstGeom prst="ellipse">
            <a:avLst/>
          </a:prstGeom>
          <a:solidFill>
            <a:schemeClr val="lt1">
              <a:alpha val="1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7" name="Google Shape;67;p5"/>
          <p:cNvSpPr/>
          <p:nvPr/>
        </p:nvSpPr>
        <p:spPr>
          <a:xfrm>
            <a:off x="11636254" y="-297082"/>
            <a:ext cx="725816" cy="716471"/>
          </a:xfrm>
          <a:prstGeom prst="ellipse">
            <a:avLst/>
          </a:prstGeom>
          <a:solidFill>
            <a:schemeClr val="lt1">
              <a:alpha val="3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 name="Google Shape;68;p5"/>
          <p:cNvSpPr/>
          <p:nvPr/>
        </p:nvSpPr>
        <p:spPr>
          <a:xfrm>
            <a:off x="10429056" y="645316"/>
            <a:ext cx="177952" cy="177952"/>
          </a:xfrm>
          <a:prstGeom prst="ellipse">
            <a:avLst/>
          </a:pr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9" name="Google Shape;69;p5"/>
          <p:cNvSpPr/>
          <p:nvPr/>
        </p:nvSpPr>
        <p:spPr>
          <a:xfrm>
            <a:off x="9884108" y="1567772"/>
            <a:ext cx="177952" cy="177952"/>
          </a:xfrm>
          <a:prstGeom prst="ellipse">
            <a:avLst/>
          </a:prstGeom>
          <a:solidFill>
            <a:schemeClr val="lt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 name="Google Shape;70;p5"/>
          <p:cNvSpPr/>
          <p:nvPr/>
        </p:nvSpPr>
        <p:spPr>
          <a:xfrm>
            <a:off x="-243160" y="6001304"/>
            <a:ext cx="1026931" cy="1026931"/>
          </a:xfrm>
          <a:prstGeom prst="ellipse">
            <a:avLst/>
          </a:prstGeom>
          <a:noFill/>
          <a:ln w="76200" cap="flat" cmpd="sng">
            <a:solidFill>
              <a:schemeClr val="lt1">
                <a:alpha val="2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71"/>
        <p:cNvGrpSpPr/>
        <p:nvPr/>
      </p:nvGrpSpPr>
      <p:grpSpPr>
        <a:xfrm>
          <a:off x="0" y="0"/>
          <a:ext cx="0" cy="0"/>
          <a:chOff x="0" y="0"/>
          <a:chExt cx="0" cy="0"/>
        </a:xfrm>
      </p:grpSpPr>
      <p:sp>
        <p:nvSpPr>
          <p:cNvPr id="72" name="Google Shape;7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78"/>
        <p:cNvGrpSpPr/>
        <p:nvPr/>
      </p:nvGrpSpPr>
      <p:grpSpPr>
        <a:xfrm>
          <a:off x="0" y="0"/>
          <a:ext cx="0" cy="0"/>
          <a:chOff x="0" y="0"/>
          <a:chExt cx="0" cy="0"/>
        </a:xfrm>
      </p:grpSpPr>
      <p:sp>
        <p:nvSpPr>
          <p:cNvPr id="79" name="Google Shape;7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 name="Google Shape;8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5" name="Google Shape;95;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6" name="Google Shape;9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99"/>
        <p:cNvGrpSpPr/>
        <p:nvPr/>
      </p:nvGrpSpPr>
      <p:grpSpPr>
        <a:xfrm>
          <a:off x="0" y="0"/>
          <a:ext cx="0" cy="0"/>
          <a:chOff x="0" y="0"/>
          <a:chExt cx="0" cy="0"/>
        </a:xfrm>
      </p:grpSpPr>
      <p:sp>
        <p:nvSpPr>
          <p:cNvPr id="100" name="Google Shape;10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0"/>
          <p:cNvSpPr>
            <a:spLocks noGrp="1"/>
          </p:cNvSpPr>
          <p:nvPr>
            <p:ph type="pic" idx="2"/>
          </p:nvPr>
        </p:nvSpPr>
        <p:spPr>
          <a:xfrm>
            <a:off x="5183188" y="987425"/>
            <a:ext cx="6172200" cy="4873625"/>
          </a:xfrm>
          <a:prstGeom prst="rect">
            <a:avLst/>
          </a:prstGeom>
          <a:noFill/>
          <a:ln>
            <a:noFill/>
          </a:ln>
        </p:spPr>
      </p:sp>
      <p:sp>
        <p:nvSpPr>
          <p:cNvPr id="102" name="Google Shape;10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3" name="Google Shape;10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a:buNone/>
              <a:defRPr sz="4400" b="0"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2pPr>
            <a:lvl3pPr marR="0" lvl="2"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3pPr>
            <a:lvl4pPr marR="0" lvl="3"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4pPr>
            <a:lvl5pPr marR="0" lvl="4"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5pPr>
            <a:lvl6pPr marR="0" lvl="5"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6pPr>
            <a:lvl7pPr marR="0" lvl="6"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7pPr>
            <a:lvl8pPr marR="0" lvl="7"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8pPr>
            <a:lvl9pPr marR="0" lvl="8"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2pPr>
            <a:lvl3pPr marR="0" lvl="2"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3pPr>
            <a:lvl4pPr marR="0" lvl="3"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4pPr>
            <a:lvl5pPr marR="0" lvl="4"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5pPr>
            <a:lvl6pPr marR="0" lvl="5"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6pPr>
            <a:lvl7pPr marR="0" lvl="6"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7pPr>
            <a:lvl8pPr marR="0" lvl="7"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8pPr>
            <a:lvl9pPr marR="0" lvl="8" algn="l" rtl="0">
              <a:spcBef>
                <a:spcPts val="0"/>
              </a:spcBef>
              <a:spcAft>
                <a:spcPts val="0"/>
              </a:spcAft>
              <a:buSzPts val="1400"/>
              <a:buNone/>
              <a:defRPr sz="1800" b="0" i="0" u="none" strike="noStrike" cap="none">
                <a:solidFill>
                  <a:schemeClr val="dk1"/>
                </a:solidFill>
                <a:latin typeface="Helvetica Neue"/>
                <a:ea typeface="Helvetica Neue"/>
                <a:cs typeface="Helvetica Neue"/>
                <a:sym typeface="Helvetica Neue"/>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Helvetica Neue"/>
                <a:ea typeface="Helvetica Neue"/>
                <a:cs typeface="Helvetica Neue"/>
                <a:sym typeface="Helvetica Neue"/>
              </a:defRPr>
            </a:lvl1pPr>
            <a:lvl2pPr marL="0" marR="0" lvl="1" indent="0" algn="r" rtl="0">
              <a:spcBef>
                <a:spcPts val="0"/>
              </a:spcBef>
              <a:buNone/>
              <a:defRPr sz="1200" b="0" i="0" u="none" strike="noStrike" cap="none">
                <a:solidFill>
                  <a:srgbClr val="888888"/>
                </a:solidFill>
                <a:latin typeface="Helvetica Neue"/>
                <a:ea typeface="Helvetica Neue"/>
                <a:cs typeface="Helvetica Neue"/>
                <a:sym typeface="Helvetica Neue"/>
              </a:defRPr>
            </a:lvl2pPr>
            <a:lvl3pPr marL="0" marR="0" lvl="2" indent="0" algn="r" rtl="0">
              <a:spcBef>
                <a:spcPts val="0"/>
              </a:spcBef>
              <a:buNone/>
              <a:defRPr sz="1200" b="0" i="0" u="none" strike="noStrike" cap="none">
                <a:solidFill>
                  <a:srgbClr val="888888"/>
                </a:solidFill>
                <a:latin typeface="Helvetica Neue"/>
                <a:ea typeface="Helvetica Neue"/>
                <a:cs typeface="Helvetica Neue"/>
                <a:sym typeface="Helvetica Neue"/>
              </a:defRPr>
            </a:lvl3pPr>
            <a:lvl4pPr marL="0" marR="0" lvl="3" indent="0" algn="r" rtl="0">
              <a:spcBef>
                <a:spcPts val="0"/>
              </a:spcBef>
              <a:buNone/>
              <a:defRPr sz="1200" b="0" i="0" u="none" strike="noStrike" cap="none">
                <a:solidFill>
                  <a:srgbClr val="888888"/>
                </a:solidFill>
                <a:latin typeface="Helvetica Neue"/>
                <a:ea typeface="Helvetica Neue"/>
                <a:cs typeface="Helvetica Neue"/>
                <a:sym typeface="Helvetica Neue"/>
              </a:defRPr>
            </a:lvl4pPr>
            <a:lvl5pPr marL="0" marR="0" lvl="4" indent="0" algn="r" rtl="0">
              <a:spcBef>
                <a:spcPts val="0"/>
              </a:spcBef>
              <a:buNone/>
              <a:defRPr sz="1200" b="0" i="0" u="none" strike="noStrike" cap="none">
                <a:solidFill>
                  <a:srgbClr val="888888"/>
                </a:solidFill>
                <a:latin typeface="Helvetica Neue"/>
                <a:ea typeface="Helvetica Neue"/>
                <a:cs typeface="Helvetica Neue"/>
                <a:sym typeface="Helvetica Neue"/>
              </a:defRPr>
            </a:lvl5pPr>
            <a:lvl6pPr marL="0" marR="0" lvl="5" indent="0" algn="r" rtl="0">
              <a:spcBef>
                <a:spcPts val="0"/>
              </a:spcBef>
              <a:buNone/>
              <a:defRPr sz="1200" b="0" i="0" u="none" strike="noStrike" cap="none">
                <a:solidFill>
                  <a:srgbClr val="888888"/>
                </a:solidFill>
                <a:latin typeface="Helvetica Neue"/>
                <a:ea typeface="Helvetica Neue"/>
                <a:cs typeface="Helvetica Neue"/>
                <a:sym typeface="Helvetica Neue"/>
              </a:defRPr>
            </a:lvl6pPr>
            <a:lvl7pPr marL="0" marR="0" lvl="6" indent="0" algn="r" rtl="0">
              <a:spcBef>
                <a:spcPts val="0"/>
              </a:spcBef>
              <a:buNone/>
              <a:defRPr sz="1200" b="0" i="0" u="none" strike="noStrike" cap="none">
                <a:solidFill>
                  <a:srgbClr val="888888"/>
                </a:solidFill>
                <a:latin typeface="Helvetica Neue"/>
                <a:ea typeface="Helvetica Neue"/>
                <a:cs typeface="Helvetica Neue"/>
                <a:sym typeface="Helvetica Neue"/>
              </a:defRPr>
            </a:lvl7pPr>
            <a:lvl8pPr marL="0" marR="0" lvl="7" indent="0" algn="r" rtl="0">
              <a:spcBef>
                <a:spcPts val="0"/>
              </a:spcBef>
              <a:buNone/>
              <a:defRPr sz="1200" b="0" i="0" u="none" strike="noStrike" cap="none">
                <a:solidFill>
                  <a:srgbClr val="888888"/>
                </a:solidFill>
                <a:latin typeface="Helvetica Neue"/>
                <a:ea typeface="Helvetica Neue"/>
                <a:cs typeface="Helvetica Neue"/>
                <a:sym typeface="Helvetica Neue"/>
              </a:defRPr>
            </a:lvl8pPr>
            <a:lvl9pPr marL="0" marR="0" lvl="8" indent="0" algn="r" rtl="0">
              <a:spcBef>
                <a:spcPts val="0"/>
              </a:spcBef>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zh-TW"/>
              <a:t>‹#›</a:t>
            </a:fld>
            <a:endParaRPr/>
          </a:p>
        </p:txBody>
      </p:sp>
      <p:sp>
        <p:nvSpPr>
          <p:cNvPr id="15" name="Google Shape;15;p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6" name="Google Shape;16;p1"/>
          <p:cNvSpPr/>
          <p:nvPr/>
        </p:nvSpPr>
        <p:spPr>
          <a:xfrm>
            <a:off x="-407406" y="33841"/>
            <a:ext cx="323552" cy="323552"/>
          </a:xfrm>
          <a:prstGeom prst="rect">
            <a:avLst/>
          </a:prstGeom>
          <a:solidFill>
            <a:srgbClr val="63D0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7" name="Google Shape;17;p1"/>
          <p:cNvSpPr/>
          <p:nvPr/>
        </p:nvSpPr>
        <p:spPr>
          <a:xfrm>
            <a:off x="-843481" y="33841"/>
            <a:ext cx="323552" cy="323552"/>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8" name="Google Shape;18;p1"/>
          <p:cNvSpPr/>
          <p:nvPr/>
        </p:nvSpPr>
        <p:spPr>
          <a:xfrm>
            <a:off x="-407406" y="452235"/>
            <a:ext cx="323552" cy="32355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9" name="Google Shape;19;p1"/>
          <p:cNvSpPr/>
          <p:nvPr/>
        </p:nvSpPr>
        <p:spPr>
          <a:xfrm>
            <a:off x="-409779" y="908339"/>
            <a:ext cx="323552" cy="32355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20" name="Google Shape;20;p1"/>
          <p:cNvSpPr/>
          <p:nvPr/>
        </p:nvSpPr>
        <p:spPr>
          <a:xfrm>
            <a:off x="-409779" y="1376738"/>
            <a:ext cx="323552" cy="323552"/>
          </a:xfrm>
          <a:prstGeom prst="rect">
            <a:avLst/>
          </a:prstGeom>
          <a:solidFill>
            <a:srgbClr val="333F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21" name="Google Shape;21;p1"/>
          <p:cNvSpPr/>
          <p:nvPr/>
        </p:nvSpPr>
        <p:spPr>
          <a:xfrm>
            <a:off x="10049567" y="300441"/>
            <a:ext cx="1771824" cy="1325563"/>
          </a:xfrm>
          <a:prstGeom prst="rect">
            <a:avLst/>
          </a:prstGeom>
          <a:noFill/>
          <a:ln w="38100" cap="flat" cmpd="sng">
            <a:solidFill>
              <a:srgbClr val="BDD7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0" i="0" u="none" strike="noStrike" cap="none">
                <a:solidFill>
                  <a:srgbClr val="BDD7EE"/>
                </a:solidFill>
                <a:latin typeface="Helvetica Neue"/>
                <a:ea typeface="Helvetica Neue"/>
                <a:cs typeface="Helvetica Neue"/>
                <a:sym typeface="Helvetica Neue"/>
              </a:rPr>
              <a:t>講者預留位</a:t>
            </a:r>
            <a:endParaRPr/>
          </a:p>
        </p:txBody>
      </p:sp>
      <p:sp>
        <p:nvSpPr>
          <p:cNvPr id="22" name="Google Shape;22;p1"/>
          <p:cNvSpPr/>
          <p:nvPr/>
        </p:nvSpPr>
        <p:spPr>
          <a:xfrm>
            <a:off x="-841075" y="452235"/>
            <a:ext cx="323552" cy="323552"/>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8.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jp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s>
</file>

<file path=ppt/slides/_rels/slide2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42.png"/><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74.png"/><Relationship Id="rId10" Type="http://schemas.openxmlformats.org/officeDocument/2006/relationships/image" Target="../media/image76.png"/><Relationship Id="rId4" Type="http://schemas.openxmlformats.org/officeDocument/2006/relationships/image" Target="../media/image73.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g"/><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g"/><Relationship Id="rId9"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79.jp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7.jpg"/><Relationship Id="rId4" Type="http://schemas.openxmlformats.org/officeDocument/2006/relationships/image" Target="../media/image96.jpg"/></Relationships>
</file>

<file path=ppt/slides/_rels/slide3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2.jpg"/><Relationship Id="rId4" Type="http://schemas.openxmlformats.org/officeDocument/2006/relationships/image" Target="../media/image101.jpg"/></Relationships>
</file>

<file path=ppt/slides/_rels/slide3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8.jpg"/><Relationship Id="rId4" Type="http://schemas.openxmlformats.org/officeDocument/2006/relationships/image" Target="../media/image104.jpg"/></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20.png"/><Relationship Id="rId12" Type="http://schemas.openxmlformats.org/officeDocument/2006/relationships/image" Target="../media/image15.png"/><Relationship Id="rId2" Type="http://schemas.openxmlformats.org/officeDocument/2006/relationships/notesSlide" Target="../notesSlides/notesSlide46.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4.png"/><Relationship Id="rId5" Type="http://schemas.openxmlformats.org/officeDocument/2006/relationships/image" Target="../media/image18.png"/><Relationship Id="rId15" Type="http://schemas.openxmlformats.org/officeDocument/2006/relationships/image" Target="../media/image33.png"/><Relationship Id="rId10" Type="http://schemas.openxmlformats.org/officeDocument/2006/relationships/image" Target="../media/image110.png"/><Relationship Id="rId4" Type="http://schemas.openxmlformats.org/officeDocument/2006/relationships/image" Target="../media/image12.png"/><Relationship Id="rId9" Type="http://schemas.openxmlformats.org/officeDocument/2006/relationships/image" Target="../media/image109.png"/><Relationship Id="rId14"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7.png"/><Relationship Id="rId3" Type="http://schemas.openxmlformats.org/officeDocument/2006/relationships/image" Target="../media/image73.png"/><Relationship Id="rId7" Type="http://schemas.openxmlformats.org/officeDocument/2006/relationships/image" Target="../media/image114.png"/><Relationship Id="rId12"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13.jpg"/><Relationship Id="rId11" Type="http://schemas.openxmlformats.org/officeDocument/2006/relationships/image" Target="../media/image34.png"/><Relationship Id="rId5" Type="http://schemas.openxmlformats.org/officeDocument/2006/relationships/image" Target="../media/image112.png"/><Relationship Id="rId10" Type="http://schemas.openxmlformats.org/officeDocument/2006/relationships/image" Target="../media/image33.png"/><Relationship Id="rId4" Type="http://schemas.openxmlformats.org/officeDocument/2006/relationships/image" Target="../media/image111.png"/><Relationship Id="rId9"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www.kaggle.com/frtgnn/dunnhumby-the-completejourney?select=product.csv" TargetMode="Externa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5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30.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73.png"/><Relationship Id="rId4" Type="http://schemas.openxmlformats.org/officeDocument/2006/relationships/image" Target="../media/image132.png"/><Relationship Id="rId9" Type="http://schemas.openxmlformats.org/officeDocument/2006/relationships/image" Target="../media/image13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45.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6.jpg"/><Relationship Id="rId7"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47.png"/></Relationships>
</file>

<file path=ppt/slides/_rels/slide61.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6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71.png"/><Relationship Id="rId4" Type="http://schemas.openxmlformats.org/officeDocument/2006/relationships/image" Target="../media/image170.png"/></Relationships>
</file>

<file path=ppt/slides/_rels/slide67.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6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12.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hyperlink" Target="https://www.codeheroku.com/static/blog/images/pid14_find_cos_theta.pn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75.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7.png"/><Relationship Id="rId7" Type="http://schemas.openxmlformats.org/officeDocument/2006/relationships/image" Target="../media/image184.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6.png"/><Relationship Id="rId4" Type="http://schemas.openxmlformats.org/officeDocument/2006/relationships/image" Target="../media/image183.png"/></Relationships>
</file>

<file path=ppt/slides/_rels/slide76.xml.rels><?xml version="1.0" encoding="UTF-8" standalone="yes"?>
<Relationships xmlns="http://schemas.openxmlformats.org/package/2006/relationships"><Relationship Id="rId3" Type="http://schemas.openxmlformats.org/officeDocument/2006/relationships/image" Target="../media/image189.jpg"/><Relationship Id="rId7" Type="http://schemas.openxmlformats.org/officeDocument/2006/relationships/image" Target="../media/image19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8.jp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67.png"/></Relationships>
</file>

<file path=ppt/slides/_rels/slide8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00.png"/></Relationships>
</file>

<file path=ppt/slides/_rels/slide84.xml.rels><?xml version="1.0" encoding="UTF-8" standalone="yes"?>
<Relationships xmlns="http://schemas.openxmlformats.org/package/2006/relationships"><Relationship Id="rId8" Type="http://schemas.openxmlformats.org/officeDocument/2006/relationships/image" Target="../media/image206.jpg"/><Relationship Id="rId3" Type="http://schemas.openxmlformats.org/officeDocument/2006/relationships/image" Target="../media/image201.jpg"/><Relationship Id="rId7" Type="http://schemas.openxmlformats.org/officeDocument/2006/relationships/image" Target="../media/image20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04.jpg"/><Relationship Id="rId11" Type="http://schemas.openxmlformats.org/officeDocument/2006/relationships/image" Target="../media/image209.png"/><Relationship Id="rId5" Type="http://schemas.openxmlformats.org/officeDocument/2006/relationships/image" Target="../media/image203.jpg"/><Relationship Id="rId10" Type="http://schemas.openxmlformats.org/officeDocument/2006/relationships/image" Target="../media/image208.png"/><Relationship Id="rId4" Type="http://schemas.openxmlformats.org/officeDocument/2006/relationships/image" Target="../media/image202.jpg"/><Relationship Id="rId9" Type="http://schemas.openxmlformats.org/officeDocument/2006/relationships/image" Target="../media/image207.png"/></Relationships>
</file>

<file path=ppt/slides/_rels/slide85.xml.rels><?xml version="1.0" encoding="UTF-8" standalone="yes"?>
<Relationships xmlns="http://schemas.openxmlformats.org/package/2006/relationships"><Relationship Id="rId3" Type="http://schemas.openxmlformats.org/officeDocument/2006/relationships/hyperlink" Target="https://www.kaggle.com/frtgnn/dunnhumby-the-complete-journey"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hyperlink" Target="https://github.com/omoindrot/tensorflow-triplet-loss" TargetMode="External"/><Relationship Id="rId4" Type="http://schemas.openxmlformats.org/officeDocument/2006/relationships/hyperlink" Target="https://zhuanlan.zhihu.com/p/161083602"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3"/>
          <p:cNvSpPr/>
          <p:nvPr/>
        </p:nvSpPr>
        <p:spPr>
          <a:xfrm rot="2525192">
            <a:off x="-1722483" y="5540707"/>
            <a:ext cx="4368205" cy="2968383"/>
          </a:xfrm>
          <a:custGeom>
            <a:avLst/>
            <a:gdLst/>
            <a:ahLst/>
            <a:cxnLst/>
            <a:rect l="l" t="t" r="r" b="b"/>
            <a:pathLst>
              <a:path w="10000" h="10008" extrusionOk="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23" name="Google Shape;123;p13"/>
          <p:cNvSpPr/>
          <p:nvPr/>
        </p:nvSpPr>
        <p:spPr>
          <a:xfrm>
            <a:off x="-407406" y="33841"/>
            <a:ext cx="323552" cy="323552"/>
          </a:xfrm>
          <a:prstGeom prst="rect">
            <a:avLst/>
          </a:prstGeom>
          <a:solidFill>
            <a:srgbClr val="63D0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24" name="Google Shape;124;p13"/>
          <p:cNvSpPr/>
          <p:nvPr/>
        </p:nvSpPr>
        <p:spPr>
          <a:xfrm>
            <a:off x="-843481" y="33841"/>
            <a:ext cx="323552" cy="323552"/>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25" name="Google Shape;125;p13"/>
          <p:cNvSpPr/>
          <p:nvPr/>
        </p:nvSpPr>
        <p:spPr>
          <a:xfrm>
            <a:off x="-407406" y="452235"/>
            <a:ext cx="323552" cy="32355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26" name="Google Shape;126;p13"/>
          <p:cNvSpPr/>
          <p:nvPr/>
        </p:nvSpPr>
        <p:spPr>
          <a:xfrm>
            <a:off x="-409779" y="908339"/>
            <a:ext cx="323552" cy="32355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27" name="Google Shape;127;p13"/>
          <p:cNvSpPr/>
          <p:nvPr/>
        </p:nvSpPr>
        <p:spPr>
          <a:xfrm rot="8022596">
            <a:off x="8336225" y="-637722"/>
            <a:ext cx="5775105" cy="4229159"/>
          </a:xfrm>
          <a:custGeom>
            <a:avLst/>
            <a:gdLst/>
            <a:ahLst/>
            <a:cxnLst/>
            <a:rect l="l" t="t" r="r" b="b"/>
            <a:pathLst>
              <a:path w="5775105" h="4229159" extrusionOk="0">
                <a:moveTo>
                  <a:pt x="0" y="401875"/>
                </a:moveTo>
                <a:cubicBezTo>
                  <a:pt x="1137837" y="644677"/>
                  <a:pt x="2199924" y="1060290"/>
                  <a:pt x="3414572" y="627282"/>
                </a:cubicBezTo>
                <a:cubicBezTo>
                  <a:pt x="5439222" y="-739776"/>
                  <a:pt x="5307378" y="542955"/>
                  <a:pt x="5664153" y="614430"/>
                </a:cubicBezTo>
                <a:cubicBezTo>
                  <a:pt x="6020928" y="685905"/>
                  <a:pt x="5469896" y="3942522"/>
                  <a:pt x="4686969" y="4054716"/>
                </a:cubicBezTo>
                <a:cubicBezTo>
                  <a:pt x="4075469" y="4304227"/>
                  <a:pt x="3769166" y="4370309"/>
                  <a:pt x="2966019" y="3673222"/>
                </a:cubicBezTo>
                <a:cubicBezTo>
                  <a:pt x="1926549" y="2861174"/>
                  <a:pt x="988673" y="3919783"/>
                  <a:pt x="0" y="4043063"/>
                </a:cubicBezTo>
                <a:lnTo>
                  <a:pt x="0" y="401875"/>
                </a:lnTo>
                <a:close/>
              </a:path>
            </a:pathLst>
          </a:custGeom>
          <a:gradFill>
            <a:gsLst>
              <a:gs pos="0">
                <a:srgbClr val="002060">
                  <a:alpha val="20000"/>
                </a:srgbClr>
              </a:gs>
              <a:gs pos="37000">
                <a:srgbClr val="0070C0">
                  <a:alpha val="20000"/>
                </a:srgbClr>
              </a:gs>
              <a:gs pos="54962">
                <a:srgbClr val="1C8CCC">
                  <a:alpha val="20000"/>
                </a:srgbClr>
              </a:gs>
              <a:gs pos="70264">
                <a:srgbClr val="34A3D6">
                  <a:alpha val="20000"/>
                </a:srgbClr>
              </a:gs>
              <a:gs pos="88284">
                <a:srgbClr val="25B0DB">
                  <a:alpha val="20000"/>
                </a:srgbClr>
              </a:gs>
              <a:gs pos="100000">
                <a:srgbClr val="63D0EA">
                  <a:alpha val="2000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28" name="Google Shape;128;p13"/>
          <p:cNvSpPr/>
          <p:nvPr/>
        </p:nvSpPr>
        <p:spPr>
          <a:xfrm>
            <a:off x="9546990" y="-149999"/>
            <a:ext cx="367680" cy="367680"/>
          </a:xfrm>
          <a:prstGeom prst="ellipse">
            <a:avLst/>
          </a:prstGeom>
          <a:solidFill>
            <a:srgbClr val="CEE5F3">
              <a:alpha val="4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29" name="Google Shape;129;p13"/>
          <p:cNvSpPr/>
          <p:nvPr/>
        </p:nvSpPr>
        <p:spPr>
          <a:xfrm>
            <a:off x="11840247" y="4275690"/>
            <a:ext cx="221124" cy="221124"/>
          </a:xfrm>
          <a:prstGeom prst="ellipse">
            <a:avLst/>
          </a:prstGeom>
          <a:solidFill>
            <a:srgbClr val="CEE5F3">
              <a:alpha val="4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30" name="Google Shape;130;p13"/>
          <p:cNvSpPr/>
          <p:nvPr/>
        </p:nvSpPr>
        <p:spPr>
          <a:xfrm>
            <a:off x="11223777" y="4725106"/>
            <a:ext cx="300202" cy="300202"/>
          </a:xfrm>
          <a:prstGeom prst="ellipse">
            <a:avLst/>
          </a:prstGeom>
          <a:solidFill>
            <a:srgbClr val="CEE5F3">
              <a:alpha val="309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grpSp>
        <p:nvGrpSpPr>
          <p:cNvPr id="131" name="Google Shape;131;p13"/>
          <p:cNvGrpSpPr/>
          <p:nvPr/>
        </p:nvGrpSpPr>
        <p:grpSpPr>
          <a:xfrm>
            <a:off x="5350027" y="1959428"/>
            <a:ext cx="7236904" cy="4479197"/>
            <a:chOff x="4195455" y="1538514"/>
            <a:chExt cx="7996545" cy="4850987"/>
          </a:xfrm>
        </p:grpSpPr>
        <p:pic>
          <p:nvPicPr>
            <p:cNvPr id="132" name="Google Shape;132;p13"/>
            <p:cNvPicPr preferRelativeResize="0"/>
            <p:nvPr/>
          </p:nvPicPr>
          <p:blipFill rotWithShape="1">
            <a:blip r:embed="rId3">
              <a:alphaModFix/>
            </a:blip>
            <a:srcRect/>
            <a:stretch/>
          </p:blipFill>
          <p:spPr>
            <a:xfrm>
              <a:off x="4195455" y="1538514"/>
              <a:ext cx="7996545" cy="4850987"/>
            </a:xfrm>
            <a:prstGeom prst="rect">
              <a:avLst/>
            </a:prstGeom>
            <a:noFill/>
            <a:ln>
              <a:noFill/>
            </a:ln>
          </p:spPr>
        </p:pic>
        <p:pic>
          <p:nvPicPr>
            <p:cNvPr id="133" name="Google Shape;133;p13"/>
            <p:cNvPicPr preferRelativeResize="0"/>
            <p:nvPr/>
          </p:nvPicPr>
          <p:blipFill rotWithShape="1">
            <a:blip r:embed="rId4">
              <a:alphaModFix/>
            </a:blip>
            <a:srcRect/>
            <a:stretch/>
          </p:blipFill>
          <p:spPr>
            <a:xfrm>
              <a:off x="4294649" y="3814330"/>
              <a:ext cx="1254073" cy="2355980"/>
            </a:xfrm>
            <a:prstGeom prst="rect">
              <a:avLst/>
            </a:prstGeom>
            <a:noFill/>
            <a:ln>
              <a:noFill/>
            </a:ln>
          </p:spPr>
        </p:pic>
        <p:sp>
          <p:nvSpPr>
            <p:cNvPr id="134" name="Google Shape;134;p13"/>
            <p:cNvSpPr txBox="1"/>
            <p:nvPr/>
          </p:nvSpPr>
          <p:spPr>
            <a:xfrm>
              <a:off x="4442045" y="5310713"/>
              <a:ext cx="967467" cy="4999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2400" b="1" i="0" u="none" strike="noStrike" cap="none">
                  <a:solidFill>
                    <a:srgbClr val="8FAADC"/>
                  </a:solidFill>
                  <a:latin typeface="Helvetica Neue"/>
                  <a:ea typeface="Helvetica Neue"/>
                  <a:cs typeface="Helvetica Neue"/>
                  <a:sym typeface="Helvetica Neue"/>
                </a:rPr>
                <a:t>New</a:t>
              </a:r>
              <a:r>
                <a:rPr lang="zh-TW" sz="1600" b="1" i="0" u="none" strike="noStrike" cap="none">
                  <a:solidFill>
                    <a:srgbClr val="8FAADC"/>
                  </a:solidFill>
                  <a:latin typeface="Helvetica Neue"/>
                  <a:ea typeface="Helvetica Neue"/>
                  <a:cs typeface="Helvetica Neue"/>
                  <a:sym typeface="Helvetica Neue"/>
                </a:rPr>
                <a:t> </a:t>
              </a:r>
              <a:endParaRPr/>
            </a:p>
          </p:txBody>
        </p:sp>
        <p:sp>
          <p:nvSpPr>
            <p:cNvPr id="135" name="Google Shape;135;p13"/>
            <p:cNvSpPr txBox="1"/>
            <p:nvPr/>
          </p:nvSpPr>
          <p:spPr>
            <a:xfrm>
              <a:off x="4222079" y="5660282"/>
              <a:ext cx="1371599" cy="3999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800" b="1" i="0" u="none" strike="noStrike" cap="none">
                  <a:solidFill>
                    <a:srgbClr val="8FAADC"/>
                  </a:solidFill>
                  <a:latin typeface="Helvetica Neue"/>
                  <a:ea typeface="Helvetica Neue"/>
                  <a:cs typeface="Helvetica Neue"/>
                  <a:sym typeface="Helvetica Neue"/>
                </a:rPr>
                <a:t>opening</a:t>
              </a:r>
              <a:endParaRPr sz="1800" b="1" i="0" u="none" strike="noStrike" cap="none">
                <a:solidFill>
                  <a:srgbClr val="8FAADC"/>
                </a:solidFill>
                <a:latin typeface="Helvetica Neue"/>
                <a:ea typeface="Helvetica Neue"/>
                <a:cs typeface="Helvetica Neue"/>
                <a:sym typeface="Helvetica Neue"/>
              </a:endParaRPr>
            </a:p>
          </p:txBody>
        </p:sp>
      </p:grpSp>
      <p:sp>
        <p:nvSpPr>
          <p:cNvPr id="136" name="Google Shape;136;p13"/>
          <p:cNvSpPr/>
          <p:nvPr/>
        </p:nvSpPr>
        <p:spPr>
          <a:xfrm>
            <a:off x="11450089" y="5243334"/>
            <a:ext cx="464070" cy="464070"/>
          </a:xfrm>
          <a:prstGeom prst="ellipse">
            <a:avLst/>
          </a:prstGeom>
          <a:solidFill>
            <a:srgbClr val="CEE5F3">
              <a:alpha val="6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37" name="Google Shape;137;p13"/>
          <p:cNvSpPr txBox="1"/>
          <p:nvPr/>
        </p:nvSpPr>
        <p:spPr>
          <a:xfrm>
            <a:off x="631036" y="3234875"/>
            <a:ext cx="5553860" cy="17684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23F4F"/>
              </a:buClr>
              <a:buSzPts val="2200"/>
              <a:buFont typeface="Arial"/>
              <a:buNone/>
            </a:pPr>
            <a:r>
              <a:rPr lang="zh-TW" sz="2200" b="1" i="0" u="none" strike="noStrike" cap="none">
                <a:solidFill>
                  <a:srgbClr val="323F4F"/>
                </a:solidFill>
                <a:latin typeface="Microsoft JhengHei"/>
                <a:ea typeface="Microsoft JhengHei"/>
                <a:cs typeface="Microsoft JhengHei"/>
                <a:sym typeface="Microsoft JhengHei"/>
              </a:rPr>
              <a:t>崔維剛 | 許維哲 | 林芷如</a:t>
            </a:r>
            <a:endParaRPr sz="2200" b="1" i="0" u="none" strike="noStrike" cap="none">
              <a:solidFill>
                <a:srgbClr val="323F4F"/>
              </a:solidFill>
              <a:latin typeface="Microsoft JhengHei"/>
              <a:ea typeface="Microsoft JhengHei"/>
              <a:cs typeface="Microsoft JhengHei"/>
              <a:sym typeface="Microsoft JhengHei"/>
            </a:endParaRPr>
          </a:p>
          <a:p>
            <a:pPr marL="0" marR="0" lvl="0" indent="0" algn="l" rtl="0">
              <a:lnSpc>
                <a:spcPct val="100000"/>
              </a:lnSpc>
              <a:spcBef>
                <a:spcPts val="1000"/>
              </a:spcBef>
              <a:spcAft>
                <a:spcPts val="0"/>
              </a:spcAft>
              <a:buClr>
                <a:srgbClr val="323F4F"/>
              </a:buClr>
              <a:buSzPts val="2200"/>
              <a:buFont typeface="Arial"/>
              <a:buNone/>
            </a:pPr>
            <a:r>
              <a:rPr lang="zh-TW" sz="2200" b="1" i="0" u="none" strike="noStrike" cap="none">
                <a:solidFill>
                  <a:srgbClr val="323F4F"/>
                </a:solidFill>
                <a:latin typeface="Microsoft JhengHei"/>
                <a:ea typeface="Microsoft JhengHei"/>
                <a:cs typeface="Microsoft JhengHei"/>
                <a:sym typeface="Microsoft JhengHei"/>
              </a:rPr>
              <a:t>許翊庭 | 林穎真 | 王得宇</a:t>
            </a:r>
            <a:endParaRPr sz="2200" b="1" i="0" u="none" strike="noStrike" cap="none">
              <a:solidFill>
                <a:srgbClr val="323F4F"/>
              </a:solidFill>
              <a:latin typeface="Microsoft JhengHei"/>
              <a:ea typeface="Microsoft JhengHei"/>
              <a:cs typeface="Microsoft JhengHei"/>
              <a:sym typeface="Microsoft JhengHei"/>
            </a:endParaRPr>
          </a:p>
          <a:p>
            <a:pPr marL="0" marR="0" lvl="0" indent="0" algn="l" rtl="0">
              <a:lnSpc>
                <a:spcPct val="100000"/>
              </a:lnSpc>
              <a:spcBef>
                <a:spcPts val="1500"/>
              </a:spcBef>
              <a:spcAft>
                <a:spcPts val="0"/>
              </a:spcAft>
              <a:buClr>
                <a:srgbClr val="323F4F"/>
              </a:buClr>
              <a:buSzPts val="2200"/>
              <a:buFont typeface="Arial"/>
              <a:buNone/>
            </a:pPr>
            <a:r>
              <a:rPr lang="zh-TW" sz="2200" b="1" i="0" u="none" strike="noStrike" cap="none">
                <a:solidFill>
                  <a:srgbClr val="323F4F"/>
                </a:solidFill>
                <a:latin typeface="Microsoft JhengHei"/>
                <a:ea typeface="Microsoft JhengHei"/>
                <a:cs typeface="Microsoft JhengHei"/>
                <a:sym typeface="Microsoft JhengHei"/>
              </a:rPr>
              <a:t>指導老師：郭惠民 | 蔡昀翰 | 蔡政廷</a:t>
            </a:r>
            <a:endParaRPr sz="2200" b="1" i="0" u="none" strike="noStrike" cap="none">
              <a:solidFill>
                <a:srgbClr val="323F4F"/>
              </a:solidFill>
              <a:latin typeface="Microsoft JhengHei"/>
              <a:ea typeface="Microsoft JhengHei"/>
              <a:cs typeface="Microsoft JhengHei"/>
              <a:sym typeface="Microsoft JhengHei"/>
            </a:endParaRPr>
          </a:p>
          <a:p>
            <a:pPr marL="0" marR="0" lvl="0" indent="0" algn="l" rtl="0">
              <a:lnSpc>
                <a:spcPct val="100000"/>
              </a:lnSpc>
              <a:spcBef>
                <a:spcPts val="1500"/>
              </a:spcBef>
              <a:spcAft>
                <a:spcPts val="0"/>
              </a:spcAft>
              <a:buClr>
                <a:schemeClr val="dk1"/>
              </a:buClr>
              <a:buSzPts val="2200"/>
              <a:buFont typeface="Arial"/>
              <a:buNone/>
            </a:pPr>
            <a:endParaRPr sz="2200" b="1" i="0" u="none" strike="noStrike" cap="none">
              <a:solidFill>
                <a:srgbClr val="323F4F"/>
              </a:solidFill>
              <a:latin typeface="Microsoft JhengHei"/>
              <a:ea typeface="Microsoft JhengHei"/>
              <a:cs typeface="Microsoft JhengHei"/>
              <a:sym typeface="Microsoft JhengHei"/>
            </a:endParaRPr>
          </a:p>
        </p:txBody>
      </p:sp>
      <p:sp>
        <p:nvSpPr>
          <p:cNvPr id="138" name="Google Shape;138;p13"/>
          <p:cNvSpPr/>
          <p:nvPr/>
        </p:nvSpPr>
        <p:spPr>
          <a:xfrm>
            <a:off x="-409779" y="1376738"/>
            <a:ext cx="323552" cy="323552"/>
          </a:xfrm>
          <a:prstGeom prst="rect">
            <a:avLst/>
          </a:prstGeom>
          <a:solidFill>
            <a:srgbClr val="333F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a:ea typeface="Helvetica Neue"/>
              <a:cs typeface="Helvetica Neue"/>
              <a:sym typeface="Helvetica Neue"/>
            </a:endParaRPr>
          </a:p>
        </p:txBody>
      </p:sp>
      <p:sp>
        <p:nvSpPr>
          <p:cNvPr id="139" name="Google Shape;139;p13"/>
          <p:cNvSpPr txBox="1"/>
          <p:nvPr/>
        </p:nvSpPr>
        <p:spPr>
          <a:xfrm>
            <a:off x="703606" y="1086746"/>
            <a:ext cx="194636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i="0" u="none" strike="noStrike" cap="none">
                <a:solidFill>
                  <a:srgbClr val="1F3864"/>
                </a:solidFill>
                <a:latin typeface="Helvetica Neue"/>
                <a:ea typeface="Helvetica Neue"/>
                <a:cs typeface="Helvetica Neue"/>
                <a:sym typeface="Helvetica Neue"/>
              </a:rPr>
              <a:t>TFB102</a:t>
            </a:r>
            <a:r>
              <a:rPr lang="zh-TW" sz="2000" b="1" i="0" u="none" strike="noStrike" cap="none">
                <a:solidFill>
                  <a:srgbClr val="1F3864"/>
                </a:solidFill>
                <a:latin typeface="Microsoft JhengHei"/>
                <a:ea typeface="Microsoft JhengHei"/>
                <a:cs typeface="Microsoft JhengHei"/>
                <a:sym typeface="Microsoft JhengHei"/>
              </a:rPr>
              <a:t> 第四組</a:t>
            </a:r>
            <a:endParaRPr/>
          </a:p>
        </p:txBody>
      </p:sp>
      <p:sp>
        <p:nvSpPr>
          <p:cNvPr id="140" name="Google Shape;140;p13"/>
          <p:cNvSpPr txBox="1"/>
          <p:nvPr/>
        </p:nvSpPr>
        <p:spPr>
          <a:xfrm>
            <a:off x="631036" y="1376593"/>
            <a:ext cx="4339650" cy="1805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5400" b="1">
                <a:solidFill>
                  <a:srgbClr val="1F3864"/>
                </a:solidFill>
                <a:latin typeface="Microsoft JhengHei"/>
                <a:ea typeface="Microsoft JhengHei"/>
                <a:cs typeface="Microsoft JhengHei"/>
                <a:sym typeface="Microsoft JhengHei"/>
              </a:rPr>
              <a:t>疫</a:t>
            </a:r>
            <a:r>
              <a:rPr lang="zh-TW" sz="5400" b="1">
                <a:solidFill>
                  <a:srgbClr val="1F3864"/>
                </a:solidFill>
                <a:latin typeface="Helvetica Neue"/>
                <a:ea typeface="Helvetica Neue"/>
                <a:cs typeface="Helvetica Neue"/>
                <a:sym typeface="Helvetica Neue"/>
              </a:rPr>
              <a:t>Shopping</a:t>
            </a:r>
            <a:endParaRPr/>
          </a:p>
          <a:p>
            <a:pPr marL="0" marR="0" lvl="0" indent="0" algn="l" rtl="0">
              <a:spcBef>
                <a:spcPts val="400"/>
              </a:spcBef>
              <a:spcAft>
                <a:spcPts val="0"/>
              </a:spcAft>
              <a:buNone/>
            </a:pPr>
            <a:r>
              <a:rPr lang="zh-TW" sz="5400" b="1">
                <a:solidFill>
                  <a:srgbClr val="1F3864"/>
                </a:solidFill>
                <a:latin typeface="Microsoft JhengHei"/>
                <a:ea typeface="Microsoft JhengHei"/>
                <a:cs typeface="Microsoft JhengHei"/>
                <a:sym typeface="Microsoft JhengHei"/>
              </a:rPr>
              <a:t>無人智慧商店</a:t>
            </a:r>
            <a:endParaRPr sz="5400" b="1">
              <a:solidFill>
                <a:srgbClr val="1F3864"/>
              </a:solidFill>
              <a:latin typeface="Microsoft JhengHei"/>
              <a:ea typeface="Microsoft JhengHei"/>
              <a:cs typeface="Microsoft JhengHei"/>
              <a:sym typeface="Microsoft JhengHei"/>
            </a:endParaRPr>
          </a:p>
        </p:txBody>
      </p:sp>
      <p:sp>
        <p:nvSpPr>
          <p:cNvPr id="141" name="Google Shape;141;p13"/>
          <p:cNvSpPr txBox="1"/>
          <p:nvPr/>
        </p:nvSpPr>
        <p:spPr>
          <a:xfrm>
            <a:off x="7375190" y="2277158"/>
            <a:ext cx="822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8DA9DB"/>
                </a:solidFill>
                <a:latin typeface="Microsoft JhengHei"/>
                <a:ea typeface="Microsoft JhengHei"/>
                <a:cs typeface="Microsoft JhengHei"/>
                <a:sym typeface="Microsoft JhengHei"/>
              </a:rPr>
              <a:t>疫</a:t>
            </a:r>
            <a:r>
              <a:rPr lang="zh-TW" sz="2800" b="1">
                <a:solidFill>
                  <a:srgbClr val="8DA9DB"/>
                </a:solidFill>
                <a:latin typeface="Helvetica Neue"/>
                <a:ea typeface="Helvetica Neue"/>
                <a:cs typeface="Helvetica Neue"/>
                <a:sym typeface="Helvetica Neue"/>
              </a:rPr>
              <a:t>Shopping</a:t>
            </a:r>
            <a:endParaRPr sz="2800" b="1">
              <a:solidFill>
                <a:srgbClr val="8DA9DB"/>
              </a:solidFill>
              <a:latin typeface="Helvetica Neue"/>
              <a:ea typeface="Helvetica Neue"/>
              <a:cs typeface="Helvetica Neue"/>
              <a:sym typeface="Helvetica Neue"/>
            </a:endParaRPr>
          </a:p>
        </p:txBody>
      </p:sp>
      <p:sp>
        <p:nvSpPr>
          <p:cNvPr id="142" name="Google Shape;142;p13"/>
          <p:cNvSpPr/>
          <p:nvPr/>
        </p:nvSpPr>
        <p:spPr>
          <a:xfrm>
            <a:off x="5388608" y="2197608"/>
            <a:ext cx="671406" cy="671406"/>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143" name="Google Shape;143;p13"/>
          <p:cNvGrpSpPr/>
          <p:nvPr/>
        </p:nvGrpSpPr>
        <p:grpSpPr>
          <a:xfrm>
            <a:off x="5495482" y="2205584"/>
            <a:ext cx="671406" cy="656711"/>
            <a:chOff x="4968965" y="1527844"/>
            <a:chExt cx="896137" cy="876524"/>
          </a:xfrm>
        </p:grpSpPr>
        <p:sp>
          <p:nvSpPr>
            <p:cNvPr id="144" name="Google Shape;144;p13"/>
            <p:cNvSpPr/>
            <p:nvPr/>
          </p:nvSpPr>
          <p:spPr>
            <a:xfrm>
              <a:off x="4968965" y="1527844"/>
              <a:ext cx="876524" cy="876524"/>
            </a:xfrm>
            <a:prstGeom prst="ellipse">
              <a:avLst/>
            </a:prstGeom>
            <a:noFill/>
            <a:ln w="28575" cap="flat" cmpd="sng">
              <a:solidFill>
                <a:srgbClr val="1C34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145" name="Google Shape;145;p13"/>
            <p:cNvPicPr preferRelativeResize="0"/>
            <p:nvPr/>
          </p:nvPicPr>
          <p:blipFill rotWithShape="1">
            <a:blip r:embed="rId5">
              <a:alphaModFix/>
            </a:blip>
            <a:srcRect/>
            <a:stretch/>
          </p:blipFill>
          <p:spPr>
            <a:xfrm>
              <a:off x="4988579" y="1546853"/>
              <a:ext cx="876523" cy="83678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455" name="Google Shape;455;p22"/>
          <p:cNvGrpSpPr/>
          <p:nvPr/>
        </p:nvGrpSpPr>
        <p:grpSpPr>
          <a:xfrm>
            <a:off x="1510097" y="1457443"/>
            <a:ext cx="1648314" cy="1353803"/>
            <a:chOff x="1510097" y="1457443"/>
            <a:chExt cx="1648314" cy="1353803"/>
          </a:xfrm>
        </p:grpSpPr>
        <p:sp>
          <p:nvSpPr>
            <p:cNvPr id="456" name="Google Shape;456;p22"/>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02</a:t>
              </a:r>
              <a:endParaRPr sz="8000" b="1">
                <a:solidFill>
                  <a:srgbClr val="F9D6AF"/>
                </a:solidFill>
                <a:latin typeface="Helvetica Neue"/>
                <a:ea typeface="Helvetica Neue"/>
                <a:cs typeface="Helvetica Neue"/>
                <a:sym typeface="Helvetica Neue"/>
              </a:endParaRPr>
            </a:p>
          </p:txBody>
        </p:sp>
        <p:sp>
          <p:nvSpPr>
            <p:cNvPr id="457" name="Google Shape;457;p22"/>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02</a:t>
              </a:r>
              <a:endParaRPr sz="8000" b="1">
                <a:solidFill>
                  <a:schemeClr val="lt1"/>
                </a:solidFill>
                <a:latin typeface="Helvetica Neue"/>
                <a:ea typeface="Helvetica Neue"/>
                <a:cs typeface="Helvetica Neue"/>
                <a:sym typeface="Helvetica Neue"/>
              </a:endParaRPr>
            </a:p>
          </p:txBody>
        </p:sp>
      </p:grpSp>
      <p:sp>
        <p:nvSpPr>
          <p:cNvPr id="458" name="Google Shape;458;p22"/>
          <p:cNvSpPr txBox="1"/>
          <p:nvPr/>
        </p:nvSpPr>
        <p:spPr>
          <a:xfrm>
            <a:off x="3173462" y="1820566"/>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Microsoft JhengHei"/>
              <a:buNone/>
            </a:pPr>
            <a:r>
              <a:rPr lang="zh-TW" sz="6600" b="1">
                <a:solidFill>
                  <a:srgbClr val="333F50"/>
                </a:solidFill>
                <a:latin typeface="Microsoft JhengHei"/>
                <a:ea typeface="Microsoft JhengHei"/>
                <a:cs typeface="Microsoft JhengHei"/>
                <a:sym typeface="Microsoft JhengHei"/>
              </a:rPr>
              <a:t>顧客辨識</a:t>
            </a:r>
            <a:endParaRPr/>
          </a:p>
        </p:txBody>
      </p:sp>
      <p:sp>
        <p:nvSpPr>
          <p:cNvPr id="459" name="Google Shape;459;p22"/>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460" name="Google Shape;460;p22"/>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王得宇</a:t>
            </a:r>
            <a:endParaRPr/>
          </a:p>
        </p:txBody>
      </p:sp>
      <p:sp>
        <p:nvSpPr>
          <p:cNvPr id="461" name="Google Shape;461;p22"/>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Face recognition</a:t>
            </a:r>
            <a:endParaRPr sz="2400" b="1">
              <a:solidFill>
                <a:srgbClr val="333F50"/>
              </a:solidFill>
              <a:latin typeface="Helvetica Neue"/>
              <a:ea typeface="Helvetica Neue"/>
              <a:cs typeface="Helvetica Neue"/>
              <a:sym typeface="Helvetica Neue"/>
            </a:endParaRPr>
          </a:p>
        </p:txBody>
      </p:sp>
      <p:sp>
        <p:nvSpPr>
          <p:cNvPr id="462" name="Google Shape;46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3"/>
          <p:cNvSpPr txBox="1">
            <a:spLocks noGrp="1"/>
          </p:cNvSpPr>
          <p:nvPr>
            <p:ph type="body" idx="4294967295"/>
          </p:nvPr>
        </p:nvSpPr>
        <p:spPr>
          <a:xfrm>
            <a:off x="176141" y="718262"/>
            <a:ext cx="8318500" cy="8937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endParaRPr sz="1800" b="1">
              <a:solidFill>
                <a:srgbClr val="333F50"/>
              </a:solidFill>
              <a:latin typeface="Microsoft JhengHei"/>
              <a:ea typeface="Microsoft JhengHei"/>
              <a:cs typeface="Microsoft JhengHei"/>
              <a:sym typeface="Microsoft JhengHei"/>
            </a:endParaRPr>
          </a:p>
          <a:p>
            <a:pPr marL="0" lvl="0" indent="0" algn="l" rtl="0">
              <a:lnSpc>
                <a:spcPct val="90000"/>
              </a:lnSpc>
              <a:spcBef>
                <a:spcPts val="0"/>
              </a:spcBef>
              <a:spcAft>
                <a:spcPts val="0"/>
              </a:spcAft>
              <a:buClr>
                <a:srgbClr val="333F50"/>
              </a:buClr>
              <a:buSzPts val="1900"/>
              <a:buNone/>
            </a:pPr>
            <a:r>
              <a:rPr lang="zh-TW" sz="1900" b="1" i="0" u="none" strike="noStrike">
                <a:solidFill>
                  <a:srgbClr val="333F50"/>
                </a:solidFill>
                <a:latin typeface="Microsoft JhengHei"/>
                <a:ea typeface="Microsoft JhengHei"/>
                <a:cs typeface="Microsoft JhengHei"/>
                <a:sym typeface="Microsoft JhengHei"/>
              </a:rPr>
              <a:t>運用場景 : 顧客進入商店時以及進入結帳前進行身份識別</a:t>
            </a:r>
            <a:endParaRPr sz="1900" b="1">
              <a:solidFill>
                <a:srgbClr val="333F50"/>
              </a:solidFill>
              <a:latin typeface="Microsoft JhengHei"/>
              <a:ea typeface="Microsoft JhengHei"/>
              <a:cs typeface="Microsoft JhengHei"/>
              <a:sym typeface="Microsoft JhengHei"/>
            </a:endParaRPr>
          </a:p>
        </p:txBody>
      </p:sp>
      <p:sp>
        <p:nvSpPr>
          <p:cNvPr id="468" name="Google Shape;468;p23"/>
          <p:cNvSpPr txBox="1"/>
          <p:nvPr/>
        </p:nvSpPr>
        <p:spPr>
          <a:xfrm>
            <a:off x="920535" y="4387305"/>
            <a:ext cx="1701544"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000"/>
              <a:buFont typeface="Microsoft JhengHei"/>
              <a:buNone/>
            </a:pPr>
            <a:r>
              <a:rPr lang="zh-TW" sz="2000" b="1">
                <a:solidFill>
                  <a:srgbClr val="333F50"/>
                </a:solidFill>
                <a:latin typeface="Microsoft JhengHei"/>
                <a:ea typeface="Microsoft JhengHei"/>
                <a:cs typeface="Microsoft JhengHei"/>
                <a:sym typeface="Microsoft JhengHei"/>
              </a:rPr>
              <a:t>顧客註冊</a:t>
            </a:r>
            <a:endParaRPr sz="2000">
              <a:solidFill>
                <a:srgbClr val="333F50"/>
              </a:solidFill>
              <a:latin typeface="Microsoft JhengHei"/>
              <a:ea typeface="Microsoft JhengHei"/>
              <a:cs typeface="Microsoft JhengHei"/>
              <a:sym typeface="Microsoft JhengHei"/>
            </a:endParaRPr>
          </a:p>
        </p:txBody>
      </p:sp>
      <p:sp>
        <p:nvSpPr>
          <p:cNvPr id="469" name="Google Shape;469;p23"/>
          <p:cNvSpPr txBox="1"/>
          <p:nvPr/>
        </p:nvSpPr>
        <p:spPr>
          <a:xfrm>
            <a:off x="3276415" y="4387305"/>
            <a:ext cx="126116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000"/>
              <a:buFont typeface="Microsoft JhengHei"/>
              <a:buNone/>
            </a:pPr>
            <a:r>
              <a:rPr lang="zh-TW" sz="2000" b="1">
                <a:solidFill>
                  <a:srgbClr val="333F50"/>
                </a:solidFill>
                <a:latin typeface="Microsoft JhengHei"/>
                <a:ea typeface="Microsoft JhengHei"/>
                <a:cs typeface="Microsoft JhengHei"/>
                <a:sym typeface="Microsoft JhengHei"/>
              </a:rPr>
              <a:t>建立模型</a:t>
            </a:r>
            <a:endParaRPr sz="2000" b="1">
              <a:solidFill>
                <a:srgbClr val="333F50"/>
              </a:solidFill>
              <a:latin typeface="Microsoft JhengHei"/>
              <a:ea typeface="Microsoft JhengHei"/>
              <a:cs typeface="Microsoft JhengHei"/>
              <a:sym typeface="Microsoft JhengHei"/>
            </a:endParaRPr>
          </a:p>
        </p:txBody>
      </p:sp>
      <p:sp>
        <p:nvSpPr>
          <p:cNvPr id="470" name="Google Shape;470;p23"/>
          <p:cNvSpPr/>
          <p:nvPr/>
        </p:nvSpPr>
        <p:spPr>
          <a:xfrm>
            <a:off x="5375409" y="2619672"/>
            <a:ext cx="3684263" cy="2167701"/>
          </a:xfrm>
          <a:prstGeom prst="roundRect">
            <a:avLst>
              <a:gd name="adj" fmla="val 16667"/>
            </a:avLst>
          </a:prstGeom>
          <a:noFill/>
          <a:ln w="38100" cap="flat" cmpd="sng">
            <a:solidFill>
              <a:srgbClr val="FFC00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rgbClr val="FFFFFF"/>
              </a:solidFill>
              <a:latin typeface="Calibri"/>
              <a:ea typeface="Calibri"/>
              <a:cs typeface="Calibri"/>
              <a:sym typeface="Calibri"/>
            </a:endParaRPr>
          </a:p>
        </p:txBody>
      </p:sp>
      <p:sp>
        <p:nvSpPr>
          <p:cNvPr id="471" name="Google Shape;471;p23"/>
          <p:cNvSpPr txBox="1"/>
          <p:nvPr/>
        </p:nvSpPr>
        <p:spPr>
          <a:xfrm>
            <a:off x="6168570" y="2021494"/>
            <a:ext cx="254566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000"/>
              <a:buFont typeface="Microsoft JhengHei"/>
              <a:buNone/>
            </a:pPr>
            <a:r>
              <a:rPr lang="zh-TW" sz="2000" b="1">
                <a:solidFill>
                  <a:srgbClr val="333F50"/>
                </a:solidFill>
                <a:latin typeface="Microsoft JhengHei"/>
                <a:ea typeface="Microsoft JhengHei"/>
                <a:cs typeface="Microsoft JhengHei"/>
                <a:sym typeface="Microsoft JhengHei"/>
              </a:rPr>
              <a:t>進入商店/結帳前</a:t>
            </a:r>
            <a:endParaRPr sz="2000" b="1">
              <a:solidFill>
                <a:srgbClr val="333F50"/>
              </a:solidFill>
              <a:latin typeface="Microsoft JhengHei"/>
              <a:ea typeface="Microsoft JhengHei"/>
              <a:cs typeface="Microsoft JhengHei"/>
              <a:sym typeface="Microsoft JhengHei"/>
            </a:endParaRPr>
          </a:p>
        </p:txBody>
      </p:sp>
      <p:sp>
        <p:nvSpPr>
          <p:cNvPr id="472" name="Google Shape;472;p23"/>
          <p:cNvSpPr txBox="1"/>
          <p:nvPr/>
        </p:nvSpPr>
        <p:spPr>
          <a:xfrm>
            <a:off x="5824763" y="3928359"/>
            <a:ext cx="1478396"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000"/>
              <a:buFont typeface="Microsoft JhengHei"/>
              <a:buNone/>
            </a:pPr>
            <a:r>
              <a:rPr lang="zh-TW" sz="2000" b="1">
                <a:solidFill>
                  <a:srgbClr val="333F50"/>
                </a:solidFill>
                <a:latin typeface="Microsoft JhengHei"/>
                <a:ea typeface="Microsoft JhengHei"/>
                <a:cs typeface="Microsoft JhengHei"/>
                <a:sym typeface="Microsoft JhengHei"/>
              </a:rPr>
              <a:t>是否有配戴</a:t>
            </a:r>
            <a:endParaRPr sz="2000" b="1">
              <a:solidFill>
                <a:srgbClr val="333F50"/>
              </a:solidFill>
              <a:latin typeface="Microsoft JhengHei"/>
              <a:ea typeface="Microsoft JhengHei"/>
              <a:cs typeface="Microsoft JhengHei"/>
              <a:sym typeface="Microsoft JhengHei"/>
            </a:endParaRPr>
          </a:p>
        </p:txBody>
      </p:sp>
      <p:sp>
        <p:nvSpPr>
          <p:cNvPr id="473" name="Google Shape;473;p23"/>
          <p:cNvSpPr txBox="1"/>
          <p:nvPr/>
        </p:nvSpPr>
        <p:spPr>
          <a:xfrm>
            <a:off x="7515874" y="3928359"/>
            <a:ext cx="181004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000"/>
              <a:buFont typeface="Microsoft JhengHei"/>
              <a:buNone/>
            </a:pPr>
            <a:r>
              <a:rPr lang="zh-TW" sz="2000" b="1">
                <a:solidFill>
                  <a:srgbClr val="333F50"/>
                </a:solidFill>
                <a:latin typeface="Microsoft JhengHei"/>
                <a:ea typeface="Microsoft JhengHei"/>
                <a:cs typeface="Microsoft JhengHei"/>
                <a:sym typeface="Microsoft JhengHei"/>
              </a:rPr>
              <a:t>顧客身份</a:t>
            </a:r>
            <a:endParaRPr sz="2000" b="1">
              <a:solidFill>
                <a:srgbClr val="333F50"/>
              </a:solidFill>
              <a:latin typeface="Microsoft JhengHei"/>
              <a:ea typeface="Microsoft JhengHei"/>
              <a:cs typeface="Microsoft JhengHei"/>
              <a:sym typeface="Microsoft JhengHei"/>
            </a:endParaRPr>
          </a:p>
        </p:txBody>
      </p:sp>
      <p:cxnSp>
        <p:nvCxnSpPr>
          <p:cNvPr id="474" name="Google Shape;474;p23"/>
          <p:cNvCxnSpPr/>
          <p:nvPr/>
        </p:nvCxnSpPr>
        <p:spPr>
          <a:xfrm>
            <a:off x="2620766" y="3498396"/>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475" name="Google Shape;475;p23"/>
          <p:cNvCxnSpPr/>
          <p:nvPr/>
        </p:nvCxnSpPr>
        <p:spPr>
          <a:xfrm>
            <a:off x="4732766" y="3507362"/>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476" name="Google Shape;476;p23"/>
          <p:cNvCxnSpPr/>
          <p:nvPr/>
        </p:nvCxnSpPr>
        <p:spPr>
          <a:xfrm>
            <a:off x="9471063" y="3507362"/>
            <a:ext cx="329067" cy="0"/>
          </a:xfrm>
          <a:prstGeom prst="straightConnector1">
            <a:avLst/>
          </a:prstGeom>
          <a:noFill/>
          <a:ln w="69850" cap="flat" cmpd="sng">
            <a:solidFill>
              <a:srgbClr val="0070C0"/>
            </a:solidFill>
            <a:prstDash val="solid"/>
            <a:miter lim="800000"/>
            <a:headEnd type="none" w="sm" len="sm"/>
            <a:tailEnd type="triangle" w="med" len="med"/>
          </a:ln>
        </p:spPr>
      </p:cxnSp>
      <p:sp>
        <p:nvSpPr>
          <p:cNvPr id="477" name="Google Shape;477;p23"/>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顧客辨識</a:t>
            </a:r>
            <a:endParaRPr/>
          </a:p>
        </p:txBody>
      </p:sp>
      <p:pic>
        <p:nvPicPr>
          <p:cNvPr id="478" name="Google Shape;478;p23"/>
          <p:cNvPicPr preferRelativeResize="0"/>
          <p:nvPr/>
        </p:nvPicPr>
        <p:blipFill rotWithShape="1">
          <a:blip r:embed="rId3">
            <a:alphaModFix/>
          </a:blip>
          <a:srcRect/>
          <a:stretch/>
        </p:blipFill>
        <p:spPr>
          <a:xfrm>
            <a:off x="826869" y="2698057"/>
            <a:ext cx="1373612" cy="1586852"/>
          </a:xfrm>
          <a:prstGeom prst="rect">
            <a:avLst/>
          </a:prstGeom>
          <a:noFill/>
          <a:ln>
            <a:noFill/>
          </a:ln>
        </p:spPr>
      </p:pic>
      <p:sp>
        <p:nvSpPr>
          <p:cNvPr id="479" name="Google Shape;479;p23"/>
          <p:cNvSpPr/>
          <p:nvPr/>
        </p:nvSpPr>
        <p:spPr>
          <a:xfrm>
            <a:off x="1545894" y="2729594"/>
            <a:ext cx="678452" cy="502044"/>
          </a:xfrm>
          <a:prstGeom prst="wedgeRoundRectCallout">
            <a:avLst>
              <a:gd name="adj1" fmla="val -33601"/>
              <a:gd name="adj2" fmla="val 76144"/>
              <a:gd name="adj3" fmla="val 16667"/>
            </a:avLst>
          </a:prstGeom>
          <a:solidFill>
            <a:srgbClr val="0070C0">
              <a:alpha val="6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80" name="Google Shape;480;p23"/>
          <p:cNvSpPr/>
          <p:nvPr/>
        </p:nvSpPr>
        <p:spPr>
          <a:xfrm>
            <a:off x="1597740" y="2732103"/>
            <a:ext cx="678452" cy="502044"/>
          </a:xfrm>
          <a:prstGeom prst="wedgeRoundRectCallout">
            <a:avLst>
              <a:gd name="adj1" fmla="val -33601"/>
              <a:gd name="adj2" fmla="val 76144"/>
              <a:gd name="adj3"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481" name="Google Shape;481;p23"/>
          <p:cNvGrpSpPr/>
          <p:nvPr/>
        </p:nvGrpSpPr>
        <p:grpSpPr>
          <a:xfrm>
            <a:off x="1779487" y="2787054"/>
            <a:ext cx="329067" cy="329067"/>
            <a:chOff x="4081164" y="5059416"/>
            <a:chExt cx="1144526" cy="1144526"/>
          </a:xfrm>
        </p:grpSpPr>
        <p:sp>
          <p:nvSpPr>
            <p:cNvPr id="482" name="Google Shape;482;p23"/>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483" name="Google Shape;483;p23"/>
            <p:cNvPicPr preferRelativeResize="0"/>
            <p:nvPr/>
          </p:nvPicPr>
          <p:blipFill rotWithShape="1">
            <a:blip r:embed="rId4">
              <a:alphaModFix/>
            </a:blip>
            <a:srcRect/>
            <a:stretch/>
          </p:blipFill>
          <p:spPr>
            <a:xfrm>
              <a:off x="4296229" y="5146113"/>
              <a:ext cx="783640" cy="979550"/>
            </a:xfrm>
            <a:prstGeom prst="rect">
              <a:avLst/>
            </a:prstGeom>
            <a:noFill/>
            <a:ln>
              <a:noFill/>
            </a:ln>
          </p:spPr>
        </p:pic>
      </p:grpSp>
      <p:pic>
        <p:nvPicPr>
          <p:cNvPr id="484" name="Google Shape;484;p23"/>
          <p:cNvPicPr preferRelativeResize="0"/>
          <p:nvPr/>
        </p:nvPicPr>
        <p:blipFill rotWithShape="1">
          <a:blip r:embed="rId5">
            <a:alphaModFix/>
          </a:blip>
          <a:srcRect/>
          <a:stretch/>
        </p:blipFill>
        <p:spPr>
          <a:xfrm>
            <a:off x="3303168" y="2888764"/>
            <a:ext cx="1167881" cy="1167881"/>
          </a:xfrm>
          <a:prstGeom prst="rect">
            <a:avLst/>
          </a:prstGeom>
          <a:noFill/>
          <a:ln>
            <a:noFill/>
          </a:ln>
        </p:spPr>
      </p:pic>
      <p:pic>
        <p:nvPicPr>
          <p:cNvPr id="485" name="Google Shape;485;p23"/>
          <p:cNvPicPr preferRelativeResize="0"/>
          <p:nvPr/>
        </p:nvPicPr>
        <p:blipFill rotWithShape="1">
          <a:blip r:embed="rId4">
            <a:alphaModFix/>
          </a:blip>
          <a:srcRect/>
          <a:stretch/>
        </p:blipFill>
        <p:spPr>
          <a:xfrm>
            <a:off x="7779269" y="3126083"/>
            <a:ext cx="566528" cy="708160"/>
          </a:xfrm>
          <a:prstGeom prst="rect">
            <a:avLst/>
          </a:prstGeom>
          <a:noFill/>
          <a:ln>
            <a:noFill/>
          </a:ln>
        </p:spPr>
      </p:pic>
      <p:pic>
        <p:nvPicPr>
          <p:cNvPr id="486" name="Google Shape;486;p23"/>
          <p:cNvPicPr preferRelativeResize="0"/>
          <p:nvPr/>
        </p:nvPicPr>
        <p:blipFill rotWithShape="1">
          <a:blip r:embed="rId6">
            <a:alphaModFix/>
          </a:blip>
          <a:srcRect/>
          <a:stretch/>
        </p:blipFill>
        <p:spPr>
          <a:xfrm rot="2700000">
            <a:off x="6091483" y="3028729"/>
            <a:ext cx="926186" cy="926186"/>
          </a:xfrm>
          <a:prstGeom prst="rect">
            <a:avLst/>
          </a:prstGeom>
          <a:noFill/>
          <a:ln>
            <a:noFill/>
          </a:ln>
        </p:spPr>
      </p:pic>
      <p:pic>
        <p:nvPicPr>
          <p:cNvPr id="487" name="Google Shape;487;p23"/>
          <p:cNvPicPr preferRelativeResize="0"/>
          <p:nvPr/>
        </p:nvPicPr>
        <p:blipFill rotWithShape="1">
          <a:blip r:embed="rId7">
            <a:alphaModFix/>
          </a:blip>
          <a:srcRect/>
          <a:stretch/>
        </p:blipFill>
        <p:spPr>
          <a:xfrm>
            <a:off x="5524708" y="2756790"/>
            <a:ext cx="284270" cy="284270"/>
          </a:xfrm>
          <a:prstGeom prst="rect">
            <a:avLst/>
          </a:prstGeom>
          <a:noFill/>
          <a:ln>
            <a:noFill/>
          </a:ln>
        </p:spPr>
      </p:pic>
      <p:pic>
        <p:nvPicPr>
          <p:cNvPr id="488" name="Google Shape;488;p23"/>
          <p:cNvPicPr preferRelativeResize="0"/>
          <p:nvPr/>
        </p:nvPicPr>
        <p:blipFill rotWithShape="1">
          <a:blip r:embed="rId8">
            <a:alphaModFix/>
          </a:blip>
          <a:srcRect/>
          <a:stretch/>
        </p:blipFill>
        <p:spPr>
          <a:xfrm>
            <a:off x="9964032" y="2980616"/>
            <a:ext cx="1216750" cy="1216750"/>
          </a:xfrm>
          <a:prstGeom prst="rect">
            <a:avLst/>
          </a:prstGeom>
          <a:noFill/>
          <a:ln>
            <a:noFill/>
          </a:ln>
        </p:spPr>
      </p:pic>
      <p:grpSp>
        <p:nvGrpSpPr>
          <p:cNvPr id="489" name="Google Shape;489;p23"/>
          <p:cNvGrpSpPr/>
          <p:nvPr/>
        </p:nvGrpSpPr>
        <p:grpSpPr>
          <a:xfrm>
            <a:off x="6315613" y="261142"/>
            <a:ext cx="3552287" cy="619904"/>
            <a:chOff x="6315613" y="261142"/>
            <a:chExt cx="3552287" cy="619904"/>
          </a:xfrm>
        </p:grpSpPr>
        <p:sp>
          <p:nvSpPr>
            <p:cNvPr id="490" name="Google Shape;490;p23"/>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91" name="Google Shape;491;p23"/>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92" name="Google Shape;492;p23"/>
            <p:cNvSpPr/>
            <p:nvPr/>
          </p:nvSpPr>
          <p:spPr>
            <a:xfrm>
              <a:off x="6659342" y="473427"/>
              <a:ext cx="280062" cy="45719"/>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93" name="Google Shape;493;p23"/>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94" name="Google Shape;494;p23"/>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95" name="Google Shape;495;p23"/>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96" name="Google Shape;496;p23"/>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97" name="Google Shape;497;p23"/>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98" name="Google Shape;498;p23"/>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99" name="Google Shape;499;p23"/>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00" name="Google Shape;500;p23"/>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01" name="Google Shape;501;p23"/>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02" name="Google Shape;502;p23"/>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503" name="Google Shape;503;p23"/>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504" name="Google Shape;504;p23"/>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505" name="Google Shape;505;p23"/>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4"/>
          <p:cNvSpPr txBox="1"/>
          <p:nvPr/>
        </p:nvSpPr>
        <p:spPr>
          <a:xfrm>
            <a:off x="2217456" y="4343992"/>
            <a:ext cx="3736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800"/>
              <a:buFont typeface="Helvetica Neue"/>
              <a:buNone/>
            </a:pPr>
            <a:r>
              <a:rPr lang="zh-TW" sz="2800" b="1">
                <a:solidFill>
                  <a:srgbClr val="333F50"/>
                </a:solidFill>
                <a:latin typeface="Helvetica Neue"/>
                <a:ea typeface="Helvetica Neue"/>
                <a:cs typeface="Helvetica Neue"/>
                <a:sym typeface="Helvetica Neue"/>
              </a:rPr>
              <a:t>CNN</a:t>
            </a:r>
            <a:r>
              <a:rPr lang="zh-TW" sz="2800" b="1">
                <a:solidFill>
                  <a:srgbClr val="333F50"/>
                </a:solidFill>
                <a:latin typeface="Microsoft JhengHei"/>
                <a:ea typeface="Microsoft JhengHei"/>
                <a:cs typeface="Microsoft JhengHei"/>
                <a:sym typeface="Microsoft JhengHei"/>
              </a:rPr>
              <a:t> (卷軸神經網路)</a:t>
            </a:r>
            <a:endParaRPr sz="2800" b="1">
              <a:solidFill>
                <a:srgbClr val="333F50"/>
              </a:solidFill>
              <a:latin typeface="Microsoft JhengHei"/>
              <a:ea typeface="Microsoft JhengHei"/>
              <a:cs typeface="Microsoft JhengHei"/>
              <a:sym typeface="Microsoft JhengHei"/>
            </a:endParaRPr>
          </a:p>
        </p:txBody>
      </p:sp>
      <p:grpSp>
        <p:nvGrpSpPr>
          <p:cNvPr id="511" name="Google Shape;511;p24"/>
          <p:cNvGrpSpPr/>
          <p:nvPr/>
        </p:nvGrpSpPr>
        <p:grpSpPr>
          <a:xfrm>
            <a:off x="1664213" y="1734988"/>
            <a:ext cx="4191000" cy="2462546"/>
            <a:chOff x="1536700" y="1930929"/>
            <a:chExt cx="4191000" cy="2462546"/>
          </a:xfrm>
        </p:grpSpPr>
        <p:grpSp>
          <p:nvGrpSpPr>
            <p:cNvPr id="512" name="Google Shape;512;p24"/>
            <p:cNvGrpSpPr/>
            <p:nvPr/>
          </p:nvGrpSpPr>
          <p:grpSpPr>
            <a:xfrm>
              <a:off x="1536700" y="1930929"/>
              <a:ext cx="4191000" cy="2462546"/>
              <a:chOff x="1536700" y="1930929"/>
              <a:chExt cx="4191000" cy="2462546"/>
            </a:xfrm>
          </p:grpSpPr>
          <p:pic>
            <p:nvPicPr>
              <p:cNvPr id="513" name="Google Shape;513;p24"/>
              <p:cNvPicPr preferRelativeResize="0"/>
              <p:nvPr/>
            </p:nvPicPr>
            <p:blipFill rotWithShape="1">
              <a:blip r:embed="rId3">
                <a:alphaModFix/>
              </a:blip>
              <a:srcRect l="943" t="36445" r="53771" b="13631"/>
              <a:stretch/>
            </p:blipFill>
            <p:spPr>
              <a:xfrm>
                <a:off x="1536700" y="1930929"/>
                <a:ext cx="4191000" cy="2386542"/>
              </a:xfrm>
              <a:prstGeom prst="rect">
                <a:avLst/>
              </a:prstGeom>
              <a:noFill/>
              <a:ln>
                <a:noFill/>
              </a:ln>
            </p:spPr>
          </p:pic>
          <p:sp>
            <p:nvSpPr>
              <p:cNvPr id="514" name="Google Shape;514;p24"/>
              <p:cNvSpPr/>
              <p:nvPr/>
            </p:nvSpPr>
            <p:spPr>
              <a:xfrm>
                <a:off x="1666874" y="2351951"/>
                <a:ext cx="846138" cy="2041524"/>
              </a:xfrm>
              <a:custGeom>
                <a:avLst/>
                <a:gdLst/>
                <a:ahLst/>
                <a:cxnLst/>
                <a:rect l="l" t="t" r="r" b="b"/>
                <a:pathLst>
                  <a:path w="846138" h="2041524" extrusionOk="0">
                    <a:moveTo>
                      <a:pt x="0" y="508000"/>
                    </a:moveTo>
                    <a:lnTo>
                      <a:pt x="846138" y="0"/>
                    </a:lnTo>
                    <a:lnTo>
                      <a:pt x="833438" y="1508124"/>
                    </a:lnTo>
                    <a:lnTo>
                      <a:pt x="12700" y="2041524"/>
                    </a:lnTo>
                    <a:lnTo>
                      <a:pt x="0" y="508000"/>
                    </a:lnTo>
                    <a:close/>
                  </a:path>
                </a:pathLst>
              </a:cu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grpSp>
        <p:cxnSp>
          <p:nvCxnSpPr>
            <p:cNvPr id="515" name="Google Shape;515;p24"/>
            <p:cNvCxnSpPr>
              <a:stCxn id="514" idx="3"/>
            </p:cNvCxnSpPr>
            <p:nvPr/>
          </p:nvCxnSpPr>
          <p:spPr>
            <a:xfrm rot="10800000" flipH="1">
              <a:off x="1679574" y="4140275"/>
              <a:ext cx="1330200" cy="253200"/>
            </a:xfrm>
            <a:prstGeom prst="straightConnector1">
              <a:avLst/>
            </a:prstGeom>
            <a:noFill/>
            <a:ln w="9525" cap="flat" cmpd="sng">
              <a:solidFill>
                <a:srgbClr val="7F7F7F"/>
              </a:solidFill>
              <a:prstDash val="dot"/>
              <a:miter lim="800000"/>
              <a:headEnd type="none" w="sm" len="sm"/>
              <a:tailEnd type="none" w="sm" len="sm"/>
            </a:ln>
          </p:spPr>
        </p:cxnSp>
        <p:cxnSp>
          <p:nvCxnSpPr>
            <p:cNvPr id="516" name="Google Shape;516;p24"/>
            <p:cNvCxnSpPr/>
            <p:nvPr/>
          </p:nvCxnSpPr>
          <p:spPr>
            <a:xfrm>
              <a:off x="1679574" y="2882471"/>
              <a:ext cx="1330326" cy="298879"/>
            </a:xfrm>
            <a:prstGeom prst="straightConnector1">
              <a:avLst/>
            </a:prstGeom>
            <a:noFill/>
            <a:ln w="9525" cap="flat" cmpd="sng">
              <a:solidFill>
                <a:srgbClr val="7F7F7F"/>
              </a:solidFill>
              <a:prstDash val="dot"/>
              <a:miter lim="800000"/>
              <a:headEnd type="none" w="sm" len="sm"/>
              <a:tailEnd type="none" w="sm" len="sm"/>
            </a:ln>
          </p:spPr>
        </p:cxnSp>
      </p:grpSp>
      <p:pic>
        <p:nvPicPr>
          <p:cNvPr id="517" name="Google Shape;517;p24"/>
          <p:cNvPicPr preferRelativeResize="0"/>
          <p:nvPr/>
        </p:nvPicPr>
        <p:blipFill rotWithShape="1">
          <a:blip r:embed="rId5">
            <a:alphaModFix/>
          </a:blip>
          <a:srcRect/>
          <a:stretch/>
        </p:blipFill>
        <p:spPr>
          <a:xfrm>
            <a:off x="6882502" y="2130212"/>
            <a:ext cx="3263360" cy="1727038"/>
          </a:xfrm>
          <a:prstGeom prst="rect">
            <a:avLst/>
          </a:prstGeom>
          <a:noFill/>
          <a:ln>
            <a:noFill/>
          </a:ln>
        </p:spPr>
      </p:pic>
      <p:sp>
        <p:nvSpPr>
          <p:cNvPr id="518" name="Google Shape;518;p24"/>
          <p:cNvSpPr txBox="1"/>
          <p:nvPr/>
        </p:nvSpPr>
        <p:spPr>
          <a:xfrm>
            <a:off x="7685864" y="4344012"/>
            <a:ext cx="1893569"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800"/>
              <a:buFont typeface="Helvetica Neue"/>
              <a:buNone/>
            </a:pPr>
            <a:r>
              <a:rPr lang="zh-TW" sz="2800" b="1">
                <a:solidFill>
                  <a:srgbClr val="333F50"/>
                </a:solidFill>
                <a:latin typeface="Helvetica Neue"/>
                <a:ea typeface="Helvetica Neue"/>
                <a:cs typeface="Helvetica Neue"/>
                <a:sym typeface="Helvetica Neue"/>
              </a:rPr>
              <a:t>YOLO v4</a:t>
            </a:r>
            <a:endParaRPr sz="2800" b="1">
              <a:solidFill>
                <a:srgbClr val="333F50"/>
              </a:solidFill>
              <a:latin typeface="Helvetica Neue"/>
              <a:ea typeface="Helvetica Neue"/>
              <a:cs typeface="Helvetica Neue"/>
              <a:sym typeface="Helvetica Neue"/>
            </a:endParaRPr>
          </a:p>
        </p:txBody>
      </p:sp>
      <p:sp>
        <p:nvSpPr>
          <p:cNvPr id="519" name="Google Shape;519;p24"/>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口罩辨識</a:t>
            </a:r>
            <a:endParaRPr/>
          </a:p>
        </p:txBody>
      </p:sp>
      <p:grpSp>
        <p:nvGrpSpPr>
          <p:cNvPr id="520" name="Google Shape;520;p24"/>
          <p:cNvGrpSpPr/>
          <p:nvPr/>
        </p:nvGrpSpPr>
        <p:grpSpPr>
          <a:xfrm>
            <a:off x="6315613" y="261142"/>
            <a:ext cx="3552287" cy="619904"/>
            <a:chOff x="6315613" y="261142"/>
            <a:chExt cx="3552287" cy="619904"/>
          </a:xfrm>
        </p:grpSpPr>
        <p:sp>
          <p:nvSpPr>
            <p:cNvPr id="521" name="Google Shape;521;p24"/>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22" name="Google Shape;522;p24"/>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23" name="Google Shape;523;p24"/>
            <p:cNvSpPr/>
            <p:nvPr/>
          </p:nvSpPr>
          <p:spPr>
            <a:xfrm>
              <a:off x="6659342" y="473427"/>
              <a:ext cx="497636" cy="45719"/>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24" name="Google Shape;524;p24"/>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25" name="Google Shape;525;p24"/>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26" name="Google Shape;526;p24"/>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27" name="Google Shape;527;p24"/>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28" name="Google Shape;528;p24"/>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29" name="Google Shape;529;p24"/>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30" name="Google Shape;530;p24"/>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31" name="Google Shape;531;p24"/>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32" name="Google Shape;532;p24"/>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33" name="Google Shape;533;p24"/>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534" name="Google Shape;534;p24"/>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535" name="Google Shape;535;p24"/>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536" name="Google Shape;536;p24"/>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5"/>
          <p:cNvSpPr/>
          <p:nvPr/>
        </p:nvSpPr>
        <p:spPr>
          <a:xfrm rot="-5400000">
            <a:off x="7705227" y="1890990"/>
            <a:ext cx="279403" cy="159015"/>
          </a:xfrm>
          <a:prstGeom prst="triangle">
            <a:avLst>
              <a:gd name="adj" fmla="val 56330"/>
            </a:avLst>
          </a:prstGeom>
          <a:gradFill>
            <a:gsLst>
              <a:gs pos="0">
                <a:srgbClr val="0070C0">
                  <a:alpha val="47450"/>
                </a:srgbClr>
              </a:gs>
              <a:gs pos="55000">
                <a:srgbClr val="A9BEE4">
                  <a:alpha val="62352"/>
                </a:srgbClr>
              </a:gs>
              <a:gs pos="100000">
                <a:srgbClr val="FFFFFF">
                  <a:alpha val="6039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cxnSp>
        <p:nvCxnSpPr>
          <p:cNvPr id="542" name="Google Shape;542;p25"/>
          <p:cNvCxnSpPr/>
          <p:nvPr/>
        </p:nvCxnSpPr>
        <p:spPr>
          <a:xfrm>
            <a:off x="6568054" y="4370002"/>
            <a:ext cx="774700" cy="0"/>
          </a:xfrm>
          <a:prstGeom prst="straightConnector1">
            <a:avLst/>
          </a:prstGeom>
          <a:noFill/>
          <a:ln w="9525" cap="flat" cmpd="sng">
            <a:solidFill>
              <a:schemeClr val="accent1"/>
            </a:solidFill>
            <a:prstDash val="solid"/>
            <a:miter lim="800000"/>
            <a:headEnd type="none" w="sm" len="sm"/>
            <a:tailEnd type="none" w="sm" len="sm"/>
          </a:ln>
        </p:spPr>
      </p:cxnSp>
      <p:cxnSp>
        <p:nvCxnSpPr>
          <p:cNvPr id="543" name="Google Shape;543;p25"/>
          <p:cNvCxnSpPr/>
          <p:nvPr/>
        </p:nvCxnSpPr>
        <p:spPr>
          <a:xfrm>
            <a:off x="7330054" y="4370002"/>
            <a:ext cx="0" cy="594270"/>
          </a:xfrm>
          <a:prstGeom prst="straightConnector1">
            <a:avLst/>
          </a:prstGeom>
          <a:noFill/>
          <a:ln w="9525" cap="flat" cmpd="sng">
            <a:solidFill>
              <a:schemeClr val="accent1"/>
            </a:solidFill>
            <a:prstDash val="solid"/>
            <a:miter lim="800000"/>
            <a:headEnd type="none" w="sm" len="sm"/>
            <a:tailEnd type="none" w="sm" len="sm"/>
          </a:ln>
        </p:spPr>
      </p:cxnSp>
      <p:cxnSp>
        <p:nvCxnSpPr>
          <p:cNvPr id="544" name="Google Shape;544;p25"/>
          <p:cNvCxnSpPr/>
          <p:nvPr/>
        </p:nvCxnSpPr>
        <p:spPr>
          <a:xfrm>
            <a:off x="6555354" y="4955866"/>
            <a:ext cx="774700" cy="0"/>
          </a:xfrm>
          <a:prstGeom prst="straightConnector1">
            <a:avLst/>
          </a:prstGeom>
          <a:noFill/>
          <a:ln w="9525" cap="flat" cmpd="sng">
            <a:solidFill>
              <a:schemeClr val="accent1"/>
            </a:solidFill>
            <a:prstDash val="solid"/>
            <a:miter lim="800000"/>
            <a:headEnd type="none" w="sm" len="sm"/>
            <a:tailEnd type="none" w="sm" len="sm"/>
          </a:ln>
        </p:spPr>
      </p:cxnSp>
      <p:cxnSp>
        <p:nvCxnSpPr>
          <p:cNvPr id="545" name="Google Shape;545;p25"/>
          <p:cNvCxnSpPr/>
          <p:nvPr/>
        </p:nvCxnSpPr>
        <p:spPr>
          <a:xfrm>
            <a:off x="5392619" y="4813566"/>
            <a:ext cx="115021" cy="638104"/>
          </a:xfrm>
          <a:prstGeom prst="straightConnector1">
            <a:avLst/>
          </a:prstGeom>
          <a:noFill/>
          <a:ln w="9525" cap="flat" cmpd="sng">
            <a:solidFill>
              <a:schemeClr val="accent1"/>
            </a:solidFill>
            <a:prstDash val="solid"/>
            <a:miter lim="800000"/>
            <a:headEnd type="none" w="sm" len="sm"/>
            <a:tailEnd type="none" w="sm" len="sm"/>
          </a:ln>
        </p:spPr>
      </p:cxnSp>
      <p:cxnSp>
        <p:nvCxnSpPr>
          <p:cNvPr id="546" name="Google Shape;546;p25"/>
          <p:cNvCxnSpPr/>
          <p:nvPr/>
        </p:nvCxnSpPr>
        <p:spPr>
          <a:xfrm>
            <a:off x="5304318" y="4268237"/>
            <a:ext cx="115021" cy="638104"/>
          </a:xfrm>
          <a:prstGeom prst="straightConnector1">
            <a:avLst/>
          </a:prstGeom>
          <a:noFill/>
          <a:ln w="9525" cap="flat" cmpd="sng">
            <a:solidFill>
              <a:schemeClr val="accent1"/>
            </a:solidFill>
            <a:prstDash val="solid"/>
            <a:miter lim="800000"/>
            <a:headEnd type="none" w="sm" len="sm"/>
            <a:tailEnd type="none" w="sm" len="sm"/>
          </a:ln>
        </p:spPr>
      </p:cxnSp>
      <p:cxnSp>
        <p:nvCxnSpPr>
          <p:cNvPr id="547" name="Google Shape;547;p25"/>
          <p:cNvCxnSpPr>
            <a:stCxn id="548" idx="5"/>
            <a:endCxn id="549" idx="5"/>
          </p:cNvCxnSpPr>
          <p:nvPr/>
        </p:nvCxnSpPr>
        <p:spPr>
          <a:xfrm flipH="1">
            <a:off x="6207916" y="4888488"/>
            <a:ext cx="346800" cy="527400"/>
          </a:xfrm>
          <a:prstGeom prst="straightConnector1">
            <a:avLst/>
          </a:prstGeom>
          <a:noFill/>
          <a:ln w="9525" cap="flat" cmpd="sng">
            <a:solidFill>
              <a:schemeClr val="accent1"/>
            </a:solidFill>
            <a:prstDash val="solid"/>
            <a:miter lim="800000"/>
            <a:headEnd type="none" w="sm" len="sm"/>
            <a:tailEnd type="none" w="sm" len="sm"/>
          </a:ln>
        </p:spPr>
      </p:cxnSp>
      <p:cxnSp>
        <p:nvCxnSpPr>
          <p:cNvPr id="550" name="Google Shape;550;p25"/>
          <p:cNvCxnSpPr/>
          <p:nvPr/>
        </p:nvCxnSpPr>
        <p:spPr>
          <a:xfrm>
            <a:off x="5282703" y="3651916"/>
            <a:ext cx="17237" cy="584896"/>
          </a:xfrm>
          <a:prstGeom prst="straightConnector1">
            <a:avLst/>
          </a:prstGeom>
          <a:noFill/>
          <a:ln w="9525" cap="flat" cmpd="sng">
            <a:solidFill>
              <a:schemeClr val="accent1"/>
            </a:solidFill>
            <a:prstDash val="solid"/>
            <a:miter lim="800000"/>
            <a:headEnd type="none" w="sm" len="sm"/>
            <a:tailEnd type="none" w="sm" len="sm"/>
          </a:ln>
        </p:spPr>
      </p:cxnSp>
      <p:grpSp>
        <p:nvGrpSpPr>
          <p:cNvPr id="551" name="Google Shape;551;p25"/>
          <p:cNvGrpSpPr/>
          <p:nvPr/>
        </p:nvGrpSpPr>
        <p:grpSpPr>
          <a:xfrm>
            <a:off x="1386361" y="3820739"/>
            <a:ext cx="1014412" cy="1014412"/>
            <a:chOff x="3175000" y="3619757"/>
            <a:chExt cx="457200" cy="457200"/>
          </a:xfrm>
        </p:grpSpPr>
        <p:sp>
          <p:nvSpPr>
            <p:cNvPr id="552" name="Google Shape;552;p25"/>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pic>
          <p:nvPicPr>
            <p:cNvPr id="553" name="Google Shape;553;p25"/>
            <p:cNvPicPr preferRelativeResize="0"/>
            <p:nvPr/>
          </p:nvPicPr>
          <p:blipFill rotWithShape="1">
            <a:blip r:embed="rId3">
              <a:alphaModFix/>
            </a:blip>
            <a:srcRect/>
            <a:stretch/>
          </p:blipFill>
          <p:spPr>
            <a:xfrm>
              <a:off x="3260725" y="3696215"/>
              <a:ext cx="311150" cy="311150"/>
            </a:xfrm>
            <a:prstGeom prst="rect">
              <a:avLst/>
            </a:prstGeom>
            <a:noFill/>
            <a:ln>
              <a:noFill/>
            </a:ln>
          </p:spPr>
        </p:pic>
      </p:grpSp>
      <p:grpSp>
        <p:nvGrpSpPr>
          <p:cNvPr id="554" name="Google Shape;554;p25"/>
          <p:cNvGrpSpPr/>
          <p:nvPr/>
        </p:nvGrpSpPr>
        <p:grpSpPr>
          <a:xfrm>
            <a:off x="1511773" y="3891793"/>
            <a:ext cx="1014412" cy="1014412"/>
            <a:chOff x="3175000" y="3619757"/>
            <a:chExt cx="457200" cy="457200"/>
          </a:xfrm>
        </p:grpSpPr>
        <p:sp>
          <p:nvSpPr>
            <p:cNvPr id="555" name="Google Shape;555;p25"/>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pic>
          <p:nvPicPr>
            <p:cNvPr id="556" name="Google Shape;556;p25"/>
            <p:cNvPicPr preferRelativeResize="0"/>
            <p:nvPr/>
          </p:nvPicPr>
          <p:blipFill rotWithShape="1">
            <a:blip r:embed="rId3">
              <a:alphaModFix/>
            </a:blip>
            <a:srcRect/>
            <a:stretch/>
          </p:blipFill>
          <p:spPr>
            <a:xfrm>
              <a:off x="3260725" y="3696215"/>
              <a:ext cx="311150" cy="311150"/>
            </a:xfrm>
            <a:prstGeom prst="rect">
              <a:avLst/>
            </a:prstGeom>
            <a:noFill/>
            <a:ln>
              <a:noFill/>
            </a:ln>
          </p:spPr>
        </p:pic>
      </p:grpSp>
      <p:grpSp>
        <p:nvGrpSpPr>
          <p:cNvPr id="557" name="Google Shape;557;p25"/>
          <p:cNvGrpSpPr/>
          <p:nvPr/>
        </p:nvGrpSpPr>
        <p:grpSpPr>
          <a:xfrm>
            <a:off x="1607817" y="4007295"/>
            <a:ext cx="1014412" cy="1014412"/>
            <a:chOff x="3175000" y="3619757"/>
            <a:chExt cx="457200" cy="457200"/>
          </a:xfrm>
        </p:grpSpPr>
        <p:sp>
          <p:nvSpPr>
            <p:cNvPr id="558" name="Google Shape;558;p25"/>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pic>
          <p:nvPicPr>
            <p:cNvPr id="559" name="Google Shape;559;p25"/>
            <p:cNvPicPr preferRelativeResize="0"/>
            <p:nvPr/>
          </p:nvPicPr>
          <p:blipFill rotWithShape="1">
            <a:blip r:embed="rId3">
              <a:alphaModFix/>
            </a:blip>
            <a:srcRect/>
            <a:stretch/>
          </p:blipFill>
          <p:spPr>
            <a:xfrm>
              <a:off x="3260725" y="3696215"/>
              <a:ext cx="311150" cy="311150"/>
            </a:xfrm>
            <a:prstGeom prst="rect">
              <a:avLst/>
            </a:prstGeom>
            <a:noFill/>
            <a:ln>
              <a:noFill/>
            </a:ln>
          </p:spPr>
        </p:pic>
      </p:grpSp>
      <p:sp>
        <p:nvSpPr>
          <p:cNvPr id="560" name="Google Shape;560;p25"/>
          <p:cNvSpPr txBox="1"/>
          <p:nvPr/>
        </p:nvSpPr>
        <p:spPr>
          <a:xfrm>
            <a:off x="2734616" y="4380681"/>
            <a:ext cx="3415946"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000"/>
              <a:buFont typeface="Microsoft JhengHei"/>
              <a:buNone/>
            </a:pPr>
            <a:r>
              <a:rPr lang="zh-TW" sz="2000" b="1">
                <a:solidFill>
                  <a:srgbClr val="333F50"/>
                </a:solidFill>
                <a:latin typeface="Microsoft JhengHei"/>
                <a:ea typeface="Microsoft JhengHei"/>
                <a:cs typeface="Microsoft JhengHei"/>
                <a:sym typeface="Microsoft JhengHei"/>
              </a:rPr>
              <a:t>5987 張照片</a:t>
            </a:r>
            <a:endParaRPr sz="2000" b="1">
              <a:solidFill>
                <a:srgbClr val="333F50"/>
              </a:solidFill>
              <a:latin typeface="Microsoft JhengHei"/>
              <a:ea typeface="Microsoft JhengHei"/>
              <a:cs typeface="Microsoft JhengHei"/>
              <a:sym typeface="Microsoft JhengHei"/>
            </a:endParaRPr>
          </a:p>
        </p:txBody>
      </p:sp>
      <p:sp>
        <p:nvSpPr>
          <p:cNvPr id="561" name="Google Shape;561;p25"/>
          <p:cNvSpPr txBox="1"/>
          <p:nvPr/>
        </p:nvSpPr>
        <p:spPr>
          <a:xfrm>
            <a:off x="1635031" y="5201810"/>
            <a:ext cx="989012"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000"/>
              <a:buFont typeface="Microsoft JhengHei"/>
              <a:buNone/>
            </a:pPr>
            <a:r>
              <a:rPr lang="zh-TW" sz="2000" b="1">
                <a:solidFill>
                  <a:srgbClr val="333F50"/>
                </a:solidFill>
                <a:latin typeface="Microsoft JhengHei"/>
                <a:ea typeface="Microsoft JhengHei"/>
                <a:cs typeface="Microsoft JhengHei"/>
                <a:sym typeface="Microsoft JhengHei"/>
              </a:rPr>
              <a:t>樣本數</a:t>
            </a:r>
            <a:endParaRPr sz="2000" b="1">
              <a:solidFill>
                <a:srgbClr val="333F50"/>
              </a:solidFill>
              <a:latin typeface="Microsoft JhengHei"/>
              <a:ea typeface="Microsoft JhengHei"/>
              <a:cs typeface="Microsoft JhengHei"/>
              <a:sym typeface="Microsoft JhengHei"/>
            </a:endParaRPr>
          </a:p>
        </p:txBody>
      </p:sp>
      <p:sp>
        <p:nvSpPr>
          <p:cNvPr id="562" name="Google Shape;562;p25"/>
          <p:cNvSpPr/>
          <p:nvPr/>
        </p:nvSpPr>
        <p:spPr>
          <a:xfrm>
            <a:off x="4905942" y="3512414"/>
            <a:ext cx="2228354" cy="524397"/>
          </a:xfrm>
          <a:prstGeom prst="cube">
            <a:avLst>
              <a:gd name="adj" fmla="val 60294"/>
            </a:avLst>
          </a:prstGeom>
          <a:solidFill>
            <a:srgbClr val="0070C0"/>
          </a:solidFill>
          <a:ln w="12700" cap="flat" cmpd="sng">
            <a:solidFill>
              <a:srgbClr val="4A76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sp>
        <p:nvSpPr>
          <p:cNvPr id="563" name="Google Shape;563;p25"/>
          <p:cNvSpPr/>
          <p:nvPr/>
        </p:nvSpPr>
        <p:spPr>
          <a:xfrm>
            <a:off x="5078484" y="4236812"/>
            <a:ext cx="1770435" cy="372158"/>
          </a:xfrm>
          <a:prstGeom prst="cube">
            <a:avLst>
              <a:gd name="adj" fmla="val 60294"/>
            </a:avLst>
          </a:prstGeom>
          <a:solidFill>
            <a:srgbClr val="0070C0"/>
          </a:solidFill>
          <a:ln w="12700" cap="flat" cmpd="sng">
            <a:solidFill>
              <a:srgbClr val="4A76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cxnSp>
        <p:nvCxnSpPr>
          <p:cNvPr id="564" name="Google Shape;564;p25"/>
          <p:cNvCxnSpPr>
            <a:endCxn id="563" idx="2"/>
          </p:cNvCxnSpPr>
          <p:nvPr/>
        </p:nvCxnSpPr>
        <p:spPr>
          <a:xfrm>
            <a:off x="4944084" y="3945286"/>
            <a:ext cx="134400" cy="589800"/>
          </a:xfrm>
          <a:prstGeom prst="straightConnector1">
            <a:avLst/>
          </a:prstGeom>
          <a:noFill/>
          <a:ln w="9525" cap="flat" cmpd="sng">
            <a:solidFill>
              <a:schemeClr val="accent1"/>
            </a:solidFill>
            <a:prstDash val="solid"/>
            <a:miter lim="800000"/>
            <a:headEnd type="none" w="sm" len="sm"/>
            <a:tailEnd type="none" w="sm" len="sm"/>
          </a:ln>
        </p:spPr>
      </p:cxnSp>
      <p:cxnSp>
        <p:nvCxnSpPr>
          <p:cNvPr id="565" name="Google Shape;565;p25"/>
          <p:cNvCxnSpPr>
            <a:endCxn id="563" idx="4"/>
          </p:cNvCxnSpPr>
          <p:nvPr/>
        </p:nvCxnSpPr>
        <p:spPr>
          <a:xfrm flipH="1">
            <a:off x="6624530" y="3945286"/>
            <a:ext cx="231600" cy="589800"/>
          </a:xfrm>
          <a:prstGeom prst="straightConnector1">
            <a:avLst/>
          </a:prstGeom>
          <a:noFill/>
          <a:ln w="9525" cap="flat" cmpd="sng">
            <a:solidFill>
              <a:schemeClr val="accent1"/>
            </a:solidFill>
            <a:prstDash val="solid"/>
            <a:miter lim="800000"/>
            <a:headEnd type="none" w="sm" len="sm"/>
            <a:tailEnd type="none" w="sm" len="sm"/>
          </a:ln>
        </p:spPr>
      </p:cxnSp>
      <p:cxnSp>
        <p:nvCxnSpPr>
          <p:cNvPr id="566" name="Google Shape;566;p25"/>
          <p:cNvCxnSpPr/>
          <p:nvPr/>
        </p:nvCxnSpPr>
        <p:spPr>
          <a:xfrm flipH="1">
            <a:off x="6848920" y="3616523"/>
            <a:ext cx="285376" cy="620289"/>
          </a:xfrm>
          <a:prstGeom prst="straightConnector1">
            <a:avLst/>
          </a:prstGeom>
          <a:noFill/>
          <a:ln w="9525" cap="flat" cmpd="sng">
            <a:solidFill>
              <a:schemeClr val="accent1"/>
            </a:solidFill>
            <a:prstDash val="solid"/>
            <a:miter lim="800000"/>
            <a:headEnd type="none" w="sm" len="sm"/>
            <a:tailEnd type="none" w="sm" len="sm"/>
          </a:ln>
        </p:spPr>
      </p:cxnSp>
      <p:sp>
        <p:nvSpPr>
          <p:cNvPr id="548" name="Google Shape;548;p25"/>
          <p:cNvSpPr/>
          <p:nvPr/>
        </p:nvSpPr>
        <p:spPr>
          <a:xfrm>
            <a:off x="5210302" y="4832382"/>
            <a:ext cx="1344414" cy="282605"/>
          </a:xfrm>
          <a:prstGeom prst="cube">
            <a:avLst>
              <a:gd name="adj" fmla="val 60294"/>
            </a:avLst>
          </a:prstGeom>
          <a:solidFill>
            <a:srgbClr val="0070C0"/>
          </a:solidFill>
          <a:ln w="12700" cap="flat" cmpd="sng">
            <a:solidFill>
              <a:srgbClr val="4A76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sp>
        <p:nvSpPr>
          <p:cNvPr id="549" name="Google Shape;549;p25"/>
          <p:cNvSpPr/>
          <p:nvPr/>
        </p:nvSpPr>
        <p:spPr>
          <a:xfrm>
            <a:off x="5501254" y="5386470"/>
            <a:ext cx="706735" cy="148561"/>
          </a:xfrm>
          <a:prstGeom prst="cube">
            <a:avLst>
              <a:gd name="adj" fmla="val 60294"/>
            </a:avLst>
          </a:prstGeom>
          <a:solidFill>
            <a:srgbClr val="0070C0"/>
          </a:solidFill>
          <a:ln w="12700" cap="flat" cmpd="sng">
            <a:solidFill>
              <a:srgbClr val="4A76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cxnSp>
        <p:nvCxnSpPr>
          <p:cNvPr id="567" name="Google Shape;567;p25"/>
          <p:cNvCxnSpPr>
            <a:endCxn id="548" idx="2"/>
          </p:cNvCxnSpPr>
          <p:nvPr/>
        </p:nvCxnSpPr>
        <p:spPr>
          <a:xfrm>
            <a:off x="5084902" y="4567181"/>
            <a:ext cx="125400" cy="491700"/>
          </a:xfrm>
          <a:prstGeom prst="straightConnector1">
            <a:avLst/>
          </a:prstGeom>
          <a:noFill/>
          <a:ln w="9525" cap="flat" cmpd="sng">
            <a:solidFill>
              <a:schemeClr val="accent1"/>
            </a:solidFill>
            <a:prstDash val="solid"/>
            <a:miter lim="800000"/>
            <a:headEnd type="none" w="sm" len="sm"/>
            <a:tailEnd type="none" w="sm" len="sm"/>
          </a:ln>
        </p:spPr>
      </p:cxnSp>
      <p:cxnSp>
        <p:nvCxnSpPr>
          <p:cNvPr id="568" name="Google Shape;568;p25"/>
          <p:cNvCxnSpPr>
            <a:stCxn id="563" idx="4"/>
          </p:cNvCxnSpPr>
          <p:nvPr/>
        </p:nvCxnSpPr>
        <p:spPr>
          <a:xfrm flipH="1">
            <a:off x="6370430" y="4535086"/>
            <a:ext cx="254100" cy="534900"/>
          </a:xfrm>
          <a:prstGeom prst="straightConnector1">
            <a:avLst/>
          </a:prstGeom>
          <a:noFill/>
          <a:ln w="9525" cap="flat" cmpd="sng">
            <a:solidFill>
              <a:schemeClr val="accent1"/>
            </a:solidFill>
            <a:prstDash val="solid"/>
            <a:miter lim="800000"/>
            <a:headEnd type="none" w="sm" len="sm"/>
            <a:tailEnd type="none" w="sm" len="sm"/>
          </a:ln>
        </p:spPr>
      </p:cxnSp>
      <p:cxnSp>
        <p:nvCxnSpPr>
          <p:cNvPr id="569" name="Google Shape;569;p25"/>
          <p:cNvCxnSpPr>
            <a:stCxn id="548" idx="4"/>
          </p:cNvCxnSpPr>
          <p:nvPr/>
        </p:nvCxnSpPr>
        <p:spPr>
          <a:xfrm flipH="1">
            <a:off x="6091222" y="5058881"/>
            <a:ext cx="293100" cy="484800"/>
          </a:xfrm>
          <a:prstGeom prst="straightConnector1">
            <a:avLst/>
          </a:prstGeom>
          <a:noFill/>
          <a:ln w="9525" cap="flat" cmpd="sng">
            <a:solidFill>
              <a:schemeClr val="accent1"/>
            </a:solidFill>
            <a:prstDash val="solid"/>
            <a:miter lim="800000"/>
            <a:headEnd type="none" w="sm" len="sm"/>
            <a:tailEnd type="none" w="sm" len="sm"/>
          </a:ln>
        </p:spPr>
      </p:cxnSp>
      <p:cxnSp>
        <p:nvCxnSpPr>
          <p:cNvPr id="570" name="Google Shape;570;p25"/>
          <p:cNvCxnSpPr>
            <a:endCxn id="549" idx="2"/>
          </p:cNvCxnSpPr>
          <p:nvPr/>
        </p:nvCxnSpPr>
        <p:spPr>
          <a:xfrm>
            <a:off x="5237254" y="5099937"/>
            <a:ext cx="264000" cy="405600"/>
          </a:xfrm>
          <a:prstGeom prst="straightConnector1">
            <a:avLst/>
          </a:prstGeom>
          <a:noFill/>
          <a:ln w="9525" cap="flat" cmpd="sng">
            <a:solidFill>
              <a:schemeClr val="accent1"/>
            </a:solidFill>
            <a:prstDash val="solid"/>
            <a:miter lim="800000"/>
            <a:headEnd type="none" w="sm" len="sm"/>
            <a:tailEnd type="none" w="sm" len="sm"/>
          </a:ln>
        </p:spPr>
      </p:cxnSp>
      <p:cxnSp>
        <p:nvCxnSpPr>
          <p:cNvPr id="571" name="Google Shape;571;p25"/>
          <p:cNvCxnSpPr/>
          <p:nvPr/>
        </p:nvCxnSpPr>
        <p:spPr>
          <a:xfrm flipH="1">
            <a:off x="6497486" y="4379414"/>
            <a:ext cx="323477" cy="607589"/>
          </a:xfrm>
          <a:prstGeom prst="straightConnector1">
            <a:avLst/>
          </a:prstGeom>
          <a:noFill/>
          <a:ln w="9525" cap="flat" cmpd="sng">
            <a:solidFill>
              <a:schemeClr val="accent1"/>
            </a:solidFill>
            <a:prstDash val="solid"/>
            <a:miter lim="800000"/>
            <a:headEnd type="none" w="sm" len="sm"/>
            <a:tailEnd type="none" w="sm" len="sm"/>
          </a:ln>
        </p:spPr>
      </p:cxnSp>
      <p:sp>
        <p:nvSpPr>
          <p:cNvPr id="572" name="Google Shape;572;p25"/>
          <p:cNvSpPr txBox="1"/>
          <p:nvPr/>
        </p:nvSpPr>
        <p:spPr>
          <a:xfrm>
            <a:off x="6521375" y="5052868"/>
            <a:ext cx="1070497"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1600"/>
              <a:buFont typeface="Microsoft JhengHei"/>
              <a:buNone/>
            </a:pPr>
            <a:r>
              <a:rPr lang="zh-TW" sz="1600" b="1">
                <a:solidFill>
                  <a:srgbClr val="333F50"/>
                </a:solidFill>
                <a:latin typeface="Microsoft JhengHei"/>
                <a:ea typeface="Microsoft JhengHei"/>
                <a:cs typeface="Microsoft JhengHei"/>
                <a:sym typeface="Microsoft JhengHei"/>
              </a:rPr>
              <a:t>卷積層</a:t>
            </a:r>
            <a:endParaRPr sz="1600" b="1">
              <a:solidFill>
                <a:srgbClr val="333F50"/>
              </a:solidFill>
              <a:latin typeface="Microsoft JhengHei"/>
              <a:ea typeface="Microsoft JhengHei"/>
              <a:cs typeface="Microsoft JhengHei"/>
              <a:sym typeface="Microsoft JhengHei"/>
            </a:endParaRPr>
          </a:p>
        </p:txBody>
      </p:sp>
      <p:sp>
        <p:nvSpPr>
          <p:cNvPr id="573" name="Google Shape;573;p25"/>
          <p:cNvSpPr txBox="1"/>
          <p:nvPr/>
        </p:nvSpPr>
        <p:spPr>
          <a:xfrm>
            <a:off x="5254629" y="5745818"/>
            <a:ext cx="1312787"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000"/>
              <a:buFont typeface="Microsoft JhengHei"/>
              <a:buNone/>
            </a:pPr>
            <a:r>
              <a:rPr lang="zh-TW" sz="2000" b="1">
                <a:solidFill>
                  <a:srgbClr val="333F50"/>
                </a:solidFill>
                <a:latin typeface="Microsoft JhengHei"/>
                <a:ea typeface="Microsoft JhengHei"/>
                <a:cs typeface="Microsoft JhengHei"/>
                <a:sym typeface="Microsoft JhengHei"/>
              </a:rPr>
              <a:t>CNN模型</a:t>
            </a:r>
            <a:endParaRPr sz="2000" b="1">
              <a:solidFill>
                <a:srgbClr val="333F50"/>
              </a:solidFill>
              <a:latin typeface="Microsoft JhengHei"/>
              <a:ea typeface="Microsoft JhengHei"/>
              <a:cs typeface="Microsoft JhengHei"/>
              <a:sym typeface="Microsoft JhengHei"/>
            </a:endParaRPr>
          </a:p>
        </p:txBody>
      </p:sp>
      <p:sp>
        <p:nvSpPr>
          <p:cNvPr id="574" name="Google Shape;574;p25"/>
          <p:cNvSpPr/>
          <p:nvPr/>
        </p:nvSpPr>
        <p:spPr>
          <a:xfrm>
            <a:off x="3151990" y="1629870"/>
            <a:ext cx="1485512" cy="734014"/>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Microsoft JhengHei"/>
              <a:buNone/>
            </a:pPr>
            <a:r>
              <a:rPr lang="zh-TW" sz="1800" b="1">
                <a:solidFill>
                  <a:schemeClr val="lt1"/>
                </a:solidFill>
                <a:latin typeface="Microsoft JhengHei"/>
                <a:ea typeface="Microsoft JhengHei"/>
                <a:cs typeface="Microsoft JhengHei"/>
                <a:sym typeface="Microsoft JhengHei"/>
              </a:rPr>
              <a:t>RetinaFace</a:t>
            </a:r>
            <a:endParaRPr sz="1800" b="1">
              <a:solidFill>
                <a:schemeClr val="lt1"/>
              </a:solidFill>
              <a:latin typeface="Microsoft JhengHei"/>
              <a:ea typeface="Microsoft JhengHei"/>
              <a:cs typeface="Microsoft JhengHei"/>
              <a:sym typeface="Microsoft JhengHei"/>
            </a:endParaRPr>
          </a:p>
        </p:txBody>
      </p:sp>
      <p:sp>
        <p:nvSpPr>
          <p:cNvPr id="575" name="Google Shape;575;p25"/>
          <p:cNvSpPr/>
          <p:nvPr/>
        </p:nvSpPr>
        <p:spPr>
          <a:xfrm>
            <a:off x="2209609" y="1304647"/>
            <a:ext cx="7687263" cy="1740458"/>
          </a:xfrm>
          <a:prstGeom prst="roundRect">
            <a:avLst>
              <a:gd name="adj" fmla="val 16667"/>
            </a:avLst>
          </a:prstGeom>
          <a:noFill/>
          <a:ln w="38100" cap="flat" cmpd="sng">
            <a:solidFill>
              <a:srgbClr val="FFC00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sp>
        <p:nvSpPr>
          <p:cNvPr id="576" name="Google Shape;576;p25"/>
          <p:cNvSpPr/>
          <p:nvPr/>
        </p:nvSpPr>
        <p:spPr>
          <a:xfrm>
            <a:off x="7366165" y="4498542"/>
            <a:ext cx="548548" cy="3385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2層</a:t>
            </a:r>
            <a:endParaRPr sz="1600" b="1">
              <a:solidFill>
                <a:srgbClr val="333F50"/>
              </a:solidFill>
              <a:latin typeface="Microsoft JhengHei"/>
              <a:ea typeface="Microsoft JhengHei"/>
              <a:cs typeface="Microsoft JhengHei"/>
              <a:sym typeface="Microsoft JhengHei"/>
            </a:endParaRPr>
          </a:p>
        </p:txBody>
      </p:sp>
      <p:sp>
        <p:nvSpPr>
          <p:cNvPr id="577" name="Google Shape;577;p25"/>
          <p:cNvSpPr txBox="1"/>
          <p:nvPr/>
        </p:nvSpPr>
        <p:spPr>
          <a:xfrm>
            <a:off x="3374514" y="2543334"/>
            <a:ext cx="11447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1600"/>
              <a:buFont typeface="Microsoft JhengHei"/>
              <a:buNone/>
            </a:pPr>
            <a:r>
              <a:rPr lang="zh-TW" sz="1600" b="1">
                <a:solidFill>
                  <a:srgbClr val="333F50"/>
                </a:solidFill>
                <a:latin typeface="Microsoft JhengHei"/>
                <a:ea typeface="Microsoft JhengHei"/>
                <a:cs typeface="Microsoft JhengHei"/>
                <a:sym typeface="Microsoft JhengHei"/>
              </a:rPr>
              <a:t>追蹤人臉</a:t>
            </a:r>
            <a:endParaRPr sz="1800" b="1">
              <a:solidFill>
                <a:srgbClr val="333F50"/>
              </a:solidFill>
              <a:latin typeface="Microsoft JhengHei"/>
              <a:ea typeface="Microsoft JhengHei"/>
              <a:cs typeface="Microsoft JhengHei"/>
              <a:sym typeface="Microsoft JhengHei"/>
            </a:endParaRPr>
          </a:p>
        </p:txBody>
      </p:sp>
      <p:sp>
        <p:nvSpPr>
          <p:cNvPr id="578" name="Google Shape;578;p25"/>
          <p:cNvSpPr txBox="1"/>
          <p:nvPr/>
        </p:nvSpPr>
        <p:spPr>
          <a:xfrm>
            <a:off x="5541658" y="2543334"/>
            <a:ext cx="13127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1600"/>
              <a:buFont typeface="Microsoft JhengHei"/>
              <a:buNone/>
            </a:pPr>
            <a:r>
              <a:rPr lang="zh-TW" sz="1600" b="1">
                <a:solidFill>
                  <a:srgbClr val="333F50"/>
                </a:solidFill>
                <a:latin typeface="Microsoft JhengHei"/>
                <a:ea typeface="Microsoft JhengHei"/>
                <a:cs typeface="Microsoft JhengHei"/>
                <a:sym typeface="Microsoft JhengHei"/>
              </a:rPr>
              <a:t>CNN模型</a:t>
            </a:r>
            <a:endParaRPr sz="1800" b="1">
              <a:solidFill>
                <a:srgbClr val="333F50"/>
              </a:solidFill>
              <a:latin typeface="Microsoft JhengHei"/>
              <a:ea typeface="Microsoft JhengHei"/>
              <a:cs typeface="Microsoft JhengHei"/>
              <a:sym typeface="Microsoft JhengHei"/>
            </a:endParaRPr>
          </a:p>
        </p:txBody>
      </p:sp>
      <p:sp>
        <p:nvSpPr>
          <p:cNvPr id="579" name="Google Shape;579;p25"/>
          <p:cNvSpPr txBox="1"/>
          <p:nvPr/>
        </p:nvSpPr>
        <p:spPr>
          <a:xfrm>
            <a:off x="7422753" y="2543334"/>
            <a:ext cx="172311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1600"/>
              <a:buFont typeface="Microsoft JhengHei"/>
              <a:buNone/>
            </a:pPr>
            <a:r>
              <a:rPr lang="zh-TW" sz="1600" b="1">
                <a:solidFill>
                  <a:srgbClr val="333F50"/>
                </a:solidFill>
                <a:latin typeface="Microsoft JhengHei"/>
                <a:ea typeface="Microsoft JhengHei"/>
                <a:cs typeface="Microsoft JhengHei"/>
                <a:sym typeface="Microsoft JhengHei"/>
              </a:rPr>
              <a:t>辨識是否戴口罩</a:t>
            </a:r>
            <a:endParaRPr sz="1800" b="1">
              <a:solidFill>
                <a:srgbClr val="333F50"/>
              </a:solidFill>
              <a:latin typeface="Microsoft JhengHei"/>
              <a:ea typeface="Microsoft JhengHei"/>
              <a:cs typeface="Microsoft JhengHei"/>
              <a:sym typeface="Microsoft JhengHei"/>
            </a:endParaRPr>
          </a:p>
        </p:txBody>
      </p:sp>
      <p:sp>
        <p:nvSpPr>
          <p:cNvPr id="580" name="Google Shape;580;p25"/>
          <p:cNvSpPr/>
          <p:nvPr/>
        </p:nvSpPr>
        <p:spPr>
          <a:xfrm>
            <a:off x="8564345" y="4054879"/>
            <a:ext cx="1796953" cy="554178"/>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Microsoft JhengHei"/>
              <a:buNone/>
            </a:pPr>
            <a:r>
              <a:rPr lang="zh-TW" sz="1800" b="1">
                <a:solidFill>
                  <a:schemeClr val="lt1"/>
                </a:solidFill>
                <a:latin typeface="Microsoft JhengHei"/>
                <a:ea typeface="Microsoft JhengHei"/>
                <a:cs typeface="Microsoft JhengHei"/>
                <a:sym typeface="Microsoft JhengHei"/>
              </a:rPr>
              <a:t>0 : 沒戴口罩</a:t>
            </a:r>
            <a:endParaRPr sz="1800">
              <a:solidFill>
                <a:schemeClr val="dk1"/>
              </a:solidFill>
              <a:latin typeface="Microsoft JhengHei"/>
              <a:ea typeface="Microsoft JhengHei"/>
              <a:cs typeface="Microsoft JhengHei"/>
              <a:sym typeface="Microsoft JhengHei"/>
            </a:endParaRPr>
          </a:p>
        </p:txBody>
      </p:sp>
      <p:sp>
        <p:nvSpPr>
          <p:cNvPr id="581" name="Google Shape;581;p25"/>
          <p:cNvSpPr/>
          <p:nvPr/>
        </p:nvSpPr>
        <p:spPr>
          <a:xfrm>
            <a:off x="8566798" y="4788976"/>
            <a:ext cx="1796953" cy="554178"/>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Microsoft JhengHei"/>
              <a:buNone/>
            </a:pPr>
            <a:r>
              <a:rPr lang="zh-TW" sz="1800" b="1">
                <a:solidFill>
                  <a:schemeClr val="lt1"/>
                </a:solidFill>
                <a:latin typeface="Microsoft JhengHei"/>
                <a:ea typeface="Microsoft JhengHei"/>
                <a:cs typeface="Microsoft JhengHei"/>
                <a:sym typeface="Microsoft JhengHei"/>
              </a:rPr>
              <a:t>1 : 有戴口罩</a:t>
            </a:r>
            <a:endParaRPr sz="1800">
              <a:solidFill>
                <a:schemeClr val="dk1"/>
              </a:solidFill>
              <a:latin typeface="Microsoft JhengHei"/>
              <a:ea typeface="Microsoft JhengHei"/>
              <a:cs typeface="Microsoft JhengHei"/>
              <a:sym typeface="Microsoft JhengHei"/>
            </a:endParaRPr>
          </a:p>
        </p:txBody>
      </p:sp>
      <p:pic>
        <p:nvPicPr>
          <p:cNvPr id="582" name="Google Shape;582;p25"/>
          <p:cNvPicPr preferRelativeResize="0"/>
          <p:nvPr/>
        </p:nvPicPr>
        <p:blipFill rotWithShape="1">
          <a:blip r:embed="rId4">
            <a:alphaModFix/>
          </a:blip>
          <a:srcRect l="12605" b="11496"/>
          <a:stretch/>
        </p:blipFill>
        <p:spPr>
          <a:xfrm>
            <a:off x="1620517" y="3988860"/>
            <a:ext cx="1044285" cy="1032847"/>
          </a:xfrm>
          <a:prstGeom prst="rect">
            <a:avLst/>
          </a:prstGeom>
          <a:noFill/>
          <a:ln>
            <a:noFill/>
          </a:ln>
        </p:spPr>
      </p:pic>
      <p:cxnSp>
        <p:nvCxnSpPr>
          <p:cNvPr id="583" name="Google Shape;583;p25"/>
          <p:cNvCxnSpPr/>
          <p:nvPr/>
        </p:nvCxnSpPr>
        <p:spPr>
          <a:xfrm>
            <a:off x="7997805" y="4652512"/>
            <a:ext cx="329067" cy="0"/>
          </a:xfrm>
          <a:prstGeom prst="straightConnector1">
            <a:avLst/>
          </a:prstGeom>
          <a:noFill/>
          <a:ln w="69850" cap="flat" cmpd="sng">
            <a:solidFill>
              <a:srgbClr val="0070C0"/>
            </a:solidFill>
            <a:prstDash val="solid"/>
            <a:miter lim="800000"/>
            <a:headEnd type="none" w="sm" len="sm"/>
            <a:tailEnd type="triangle" w="med" len="med"/>
          </a:ln>
        </p:spPr>
      </p:cxnSp>
      <p:sp>
        <p:nvSpPr>
          <p:cNvPr id="584" name="Google Shape;584;p25"/>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口罩辨識 - CNN</a:t>
            </a:r>
            <a:endParaRPr sz="2800" b="1">
              <a:solidFill>
                <a:srgbClr val="333F50"/>
              </a:solidFill>
              <a:latin typeface="Helvetica Neue"/>
              <a:ea typeface="Helvetica Neue"/>
              <a:cs typeface="Helvetica Neue"/>
              <a:sym typeface="Helvetica Neue"/>
            </a:endParaRPr>
          </a:p>
        </p:txBody>
      </p:sp>
      <p:cxnSp>
        <p:nvCxnSpPr>
          <p:cNvPr id="585" name="Google Shape;585;p25"/>
          <p:cNvCxnSpPr/>
          <p:nvPr/>
        </p:nvCxnSpPr>
        <p:spPr>
          <a:xfrm>
            <a:off x="4989174" y="1969650"/>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586" name="Google Shape;586;p25"/>
          <p:cNvCxnSpPr/>
          <p:nvPr/>
        </p:nvCxnSpPr>
        <p:spPr>
          <a:xfrm>
            <a:off x="6822981" y="1969650"/>
            <a:ext cx="329067" cy="0"/>
          </a:xfrm>
          <a:prstGeom prst="straightConnector1">
            <a:avLst/>
          </a:prstGeom>
          <a:noFill/>
          <a:ln w="69850" cap="flat" cmpd="sng">
            <a:solidFill>
              <a:srgbClr val="0070C0"/>
            </a:solidFill>
            <a:prstDash val="solid"/>
            <a:miter lim="800000"/>
            <a:headEnd type="none" w="sm" len="sm"/>
            <a:tailEnd type="triangle" w="med" len="med"/>
          </a:ln>
        </p:spPr>
      </p:cxnSp>
      <p:pic>
        <p:nvPicPr>
          <p:cNvPr id="587" name="Google Shape;587;p25"/>
          <p:cNvPicPr preferRelativeResize="0"/>
          <p:nvPr/>
        </p:nvPicPr>
        <p:blipFill rotWithShape="1">
          <a:blip r:embed="rId5">
            <a:alphaModFix/>
          </a:blip>
          <a:srcRect/>
          <a:stretch/>
        </p:blipFill>
        <p:spPr>
          <a:xfrm>
            <a:off x="5582829" y="1496349"/>
            <a:ext cx="993877" cy="993877"/>
          </a:xfrm>
          <a:prstGeom prst="rect">
            <a:avLst/>
          </a:prstGeom>
          <a:noFill/>
          <a:ln>
            <a:noFill/>
          </a:ln>
        </p:spPr>
      </p:pic>
      <p:pic>
        <p:nvPicPr>
          <p:cNvPr id="588" name="Google Shape;588;p25"/>
          <p:cNvPicPr preferRelativeResize="0"/>
          <p:nvPr/>
        </p:nvPicPr>
        <p:blipFill rotWithShape="1">
          <a:blip r:embed="rId6">
            <a:alphaModFix/>
          </a:blip>
          <a:srcRect/>
          <a:stretch/>
        </p:blipFill>
        <p:spPr>
          <a:xfrm>
            <a:off x="7513228" y="1827515"/>
            <a:ext cx="284270" cy="284270"/>
          </a:xfrm>
          <a:prstGeom prst="rect">
            <a:avLst/>
          </a:prstGeom>
          <a:noFill/>
          <a:ln>
            <a:noFill/>
          </a:ln>
        </p:spPr>
      </p:pic>
      <p:grpSp>
        <p:nvGrpSpPr>
          <p:cNvPr id="589" name="Google Shape;589;p25"/>
          <p:cNvGrpSpPr/>
          <p:nvPr/>
        </p:nvGrpSpPr>
        <p:grpSpPr>
          <a:xfrm>
            <a:off x="7923996" y="1564676"/>
            <a:ext cx="715828" cy="715828"/>
            <a:chOff x="4081164" y="5059416"/>
            <a:chExt cx="1144526" cy="1144526"/>
          </a:xfrm>
        </p:grpSpPr>
        <p:sp>
          <p:nvSpPr>
            <p:cNvPr id="590" name="Google Shape;590;p25"/>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591" name="Google Shape;591;p25"/>
            <p:cNvPicPr preferRelativeResize="0"/>
            <p:nvPr/>
          </p:nvPicPr>
          <p:blipFill rotWithShape="1">
            <a:blip r:embed="rId7">
              <a:alphaModFix/>
            </a:blip>
            <a:srcRect/>
            <a:stretch/>
          </p:blipFill>
          <p:spPr>
            <a:xfrm>
              <a:off x="4296229" y="5146113"/>
              <a:ext cx="783640" cy="979550"/>
            </a:xfrm>
            <a:prstGeom prst="rect">
              <a:avLst/>
            </a:prstGeom>
            <a:noFill/>
            <a:ln>
              <a:noFill/>
            </a:ln>
          </p:spPr>
        </p:pic>
      </p:grpSp>
      <p:grpSp>
        <p:nvGrpSpPr>
          <p:cNvPr id="592" name="Google Shape;592;p25"/>
          <p:cNvGrpSpPr/>
          <p:nvPr/>
        </p:nvGrpSpPr>
        <p:grpSpPr>
          <a:xfrm>
            <a:off x="6315613" y="261142"/>
            <a:ext cx="3552287" cy="619904"/>
            <a:chOff x="6315613" y="261142"/>
            <a:chExt cx="3552287" cy="619904"/>
          </a:xfrm>
        </p:grpSpPr>
        <p:sp>
          <p:nvSpPr>
            <p:cNvPr id="593" name="Google Shape;593;p25"/>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94" name="Google Shape;594;p25"/>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95" name="Google Shape;595;p25"/>
            <p:cNvSpPr/>
            <p:nvPr/>
          </p:nvSpPr>
          <p:spPr>
            <a:xfrm>
              <a:off x="6659342" y="473427"/>
              <a:ext cx="497636" cy="45719"/>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96" name="Google Shape;596;p25"/>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97" name="Google Shape;597;p25"/>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98" name="Google Shape;598;p25"/>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99" name="Google Shape;599;p25"/>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00" name="Google Shape;600;p25"/>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01" name="Google Shape;601;p25"/>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02" name="Google Shape;602;p25"/>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03" name="Google Shape;603;p25"/>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04" name="Google Shape;604;p25"/>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05" name="Google Shape;605;p25"/>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606" name="Google Shape;606;p25"/>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607" name="Google Shape;607;p25"/>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608" name="Google Shape;608;p25"/>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26"/>
          <p:cNvPicPr preferRelativeResize="0"/>
          <p:nvPr/>
        </p:nvPicPr>
        <p:blipFill rotWithShape="1">
          <a:blip r:embed="rId3">
            <a:alphaModFix/>
          </a:blip>
          <a:srcRect r="51393"/>
          <a:stretch/>
        </p:blipFill>
        <p:spPr>
          <a:xfrm>
            <a:off x="492405" y="1054281"/>
            <a:ext cx="3091040" cy="2672801"/>
          </a:xfrm>
          <a:prstGeom prst="rect">
            <a:avLst/>
          </a:prstGeom>
          <a:noFill/>
          <a:ln>
            <a:noFill/>
          </a:ln>
        </p:spPr>
      </p:pic>
      <p:pic>
        <p:nvPicPr>
          <p:cNvPr id="614" name="Google Shape;614;p26"/>
          <p:cNvPicPr preferRelativeResize="0"/>
          <p:nvPr/>
        </p:nvPicPr>
        <p:blipFill rotWithShape="1">
          <a:blip r:embed="rId3">
            <a:alphaModFix/>
          </a:blip>
          <a:srcRect l="49668"/>
          <a:stretch/>
        </p:blipFill>
        <p:spPr>
          <a:xfrm>
            <a:off x="3787496" y="953239"/>
            <a:ext cx="3438442" cy="2800750"/>
          </a:xfrm>
          <a:prstGeom prst="rect">
            <a:avLst/>
          </a:prstGeom>
          <a:noFill/>
          <a:ln>
            <a:noFill/>
          </a:ln>
        </p:spPr>
      </p:pic>
      <p:sp>
        <p:nvSpPr>
          <p:cNvPr id="615" name="Google Shape;615;p26"/>
          <p:cNvSpPr txBox="1"/>
          <p:nvPr/>
        </p:nvSpPr>
        <p:spPr>
          <a:xfrm>
            <a:off x="1709718" y="3762343"/>
            <a:ext cx="98901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000"/>
              <a:buFont typeface="Microsoft JhengHei"/>
              <a:buNone/>
            </a:pPr>
            <a:r>
              <a:rPr lang="zh-TW" sz="2000" b="1">
                <a:solidFill>
                  <a:srgbClr val="333F50"/>
                </a:solidFill>
                <a:latin typeface="Microsoft JhengHei"/>
                <a:ea typeface="Microsoft JhengHei"/>
                <a:cs typeface="Microsoft JhengHei"/>
                <a:sym typeface="Microsoft JhengHei"/>
              </a:rPr>
              <a:t>準確度</a:t>
            </a:r>
            <a:endParaRPr sz="1800" b="1">
              <a:solidFill>
                <a:srgbClr val="333F50"/>
              </a:solidFill>
              <a:latin typeface="Microsoft JhengHei"/>
              <a:ea typeface="Microsoft JhengHei"/>
              <a:cs typeface="Microsoft JhengHei"/>
              <a:sym typeface="Microsoft JhengHei"/>
            </a:endParaRPr>
          </a:p>
        </p:txBody>
      </p:sp>
      <p:sp>
        <p:nvSpPr>
          <p:cNvPr id="616" name="Google Shape;616;p26"/>
          <p:cNvSpPr txBox="1"/>
          <p:nvPr/>
        </p:nvSpPr>
        <p:spPr>
          <a:xfrm>
            <a:off x="5106987" y="3762343"/>
            <a:ext cx="98901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000"/>
              <a:buFont typeface="Microsoft JhengHei"/>
              <a:buNone/>
            </a:pPr>
            <a:r>
              <a:rPr lang="zh-TW" sz="2000" b="1">
                <a:solidFill>
                  <a:srgbClr val="333F50"/>
                </a:solidFill>
                <a:latin typeface="Microsoft JhengHei"/>
                <a:ea typeface="Microsoft JhengHei"/>
                <a:cs typeface="Microsoft JhengHei"/>
                <a:sym typeface="Microsoft JhengHei"/>
              </a:rPr>
              <a:t>損失值</a:t>
            </a:r>
            <a:endParaRPr sz="1800" b="1">
              <a:solidFill>
                <a:srgbClr val="333F50"/>
              </a:solidFill>
              <a:latin typeface="Microsoft JhengHei"/>
              <a:ea typeface="Microsoft JhengHei"/>
              <a:cs typeface="Microsoft JhengHei"/>
              <a:sym typeface="Microsoft JhengHei"/>
            </a:endParaRPr>
          </a:p>
        </p:txBody>
      </p:sp>
      <p:sp>
        <p:nvSpPr>
          <p:cNvPr id="617" name="Google Shape;617;p26"/>
          <p:cNvSpPr txBox="1"/>
          <p:nvPr/>
        </p:nvSpPr>
        <p:spPr>
          <a:xfrm>
            <a:off x="7023159" y="921820"/>
            <a:ext cx="223654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400"/>
              <a:buFont typeface="Microsoft JhengHei"/>
              <a:buNone/>
            </a:pPr>
            <a:r>
              <a:rPr lang="zh-TW" sz="2400" b="1">
                <a:solidFill>
                  <a:srgbClr val="333F50"/>
                </a:solidFill>
                <a:latin typeface="Microsoft JhengHei"/>
                <a:ea typeface="Microsoft JhengHei"/>
                <a:cs typeface="Microsoft JhengHei"/>
                <a:sym typeface="Microsoft JhengHei"/>
              </a:rPr>
              <a:t>實際運作畫面</a:t>
            </a:r>
            <a:endParaRPr sz="2400" b="1">
              <a:solidFill>
                <a:srgbClr val="333F50"/>
              </a:solidFill>
              <a:latin typeface="Microsoft JhengHei"/>
              <a:ea typeface="Microsoft JhengHei"/>
              <a:cs typeface="Microsoft JhengHei"/>
              <a:sym typeface="Microsoft JhengHei"/>
            </a:endParaRPr>
          </a:p>
        </p:txBody>
      </p:sp>
      <p:pic>
        <p:nvPicPr>
          <p:cNvPr id="618" name="Google Shape;618;p26"/>
          <p:cNvPicPr preferRelativeResize="0"/>
          <p:nvPr/>
        </p:nvPicPr>
        <p:blipFill rotWithShape="1">
          <a:blip r:embed="rId4">
            <a:alphaModFix/>
          </a:blip>
          <a:srcRect/>
          <a:stretch/>
        </p:blipFill>
        <p:spPr>
          <a:xfrm>
            <a:off x="7178775" y="1450141"/>
            <a:ext cx="3959157" cy="2219728"/>
          </a:xfrm>
          <a:prstGeom prst="rect">
            <a:avLst/>
          </a:prstGeom>
          <a:noFill/>
          <a:ln>
            <a:noFill/>
          </a:ln>
        </p:spPr>
      </p:pic>
      <p:sp>
        <p:nvSpPr>
          <p:cNvPr id="619" name="Google Shape;619;p26"/>
          <p:cNvSpPr/>
          <p:nvPr/>
        </p:nvSpPr>
        <p:spPr>
          <a:xfrm>
            <a:off x="7149747" y="1463619"/>
            <a:ext cx="818595" cy="795544"/>
          </a:xfrm>
          <a:prstGeom prst="rect">
            <a:avLst/>
          </a:prstGeom>
          <a:noFill/>
          <a:ln w="381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sp>
        <p:nvSpPr>
          <p:cNvPr id="620" name="Google Shape;620;p26"/>
          <p:cNvSpPr/>
          <p:nvPr/>
        </p:nvSpPr>
        <p:spPr>
          <a:xfrm>
            <a:off x="8266141" y="3317846"/>
            <a:ext cx="2148989" cy="338514"/>
          </a:xfrm>
          <a:prstGeom prst="rect">
            <a:avLst/>
          </a:prstGeom>
          <a:solidFill>
            <a:srgbClr val="F9D6AF"/>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323F4F"/>
              </a:buClr>
              <a:buSzPts val="1600"/>
              <a:buFont typeface="Helvetica Neue"/>
              <a:buNone/>
            </a:pPr>
            <a:r>
              <a:rPr lang="zh-TW" sz="1600" b="1">
                <a:solidFill>
                  <a:srgbClr val="323F4F"/>
                </a:solidFill>
                <a:latin typeface="Helvetica Neue"/>
                <a:ea typeface="Helvetica Neue"/>
                <a:cs typeface="Helvetica Neue"/>
                <a:sym typeface="Helvetica Neue"/>
              </a:rPr>
              <a:t>偵測到口罩定格在這</a:t>
            </a:r>
            <a:endParaRPr sz="1800">
              <a:solidFill>
                <a:schemeClr val="dk1"/>
              </a:solidFill>
              <a:latin typeface="Helvetica Neue"/>
              <a:ea typeface="Helvetica Neue"/>
              <a:cs typeface="Helvetica Neue"/>
              <a:sym typeface="Helvetica Neue"/>
            </a:endParaRPr>
          </a:p>
        </p:txBody>
      </p:sp>
      <p:cxnSp>
        <p:nvCxnSpPr>
          <p:cNvPr id="621" name="Google Shape;621;p26"/>
          <p:cNvCxnSpPr>
            <a:endCxn id="620" idx="1"/>
          </p:cNvCxnSpPr>
          <p:nvPr/>
        </p:nvCxnSpPr>
        <p:spPr>
          <a:xfrm rot="-5400000" flipH="1">
            <a:off x="7339741" y="2560703"/>
            <a:ext cx="1137000" cy="715800"/>
          </a:xfrm>
          <a:prstGeom prst="bentConnector2">
            <a:avLst/>
          </a:prstGeom>
          <a:noFill/>
          <a:ln w="38100" cap="flat" cmpd="sng">
            <a:solidFill>
              <a:srgbClr val="FFC000"/>
            </a:solidFill>
            <a:prstDash val="solid"/>
            <a:miter lim="800000"/>
            <a:headEnd type="none" w="sm" len="sm"/>
            <a:tailEnd type="none" w="sm" len="sm"/>
          </a:ln>
        </p:spPr>
      </p:cxnSp>
      <p:pic>
        <p:nvPicPr>
          <p:cNvPr id="622" name="Google Shape;622;p26"/>
          <p:cNvPicPr preferRelativeResize="0"/>
          <p:nvPr/>
        </p:nvPicPr>
        <p:blipFill rotWithShape="1">
          <a:blip r:embed="rId5">
            <a:alphaModFix/>
          </a:blip>
          <a:srcRect/>
          <a:stretch/>
        </p:blipFill>
        <p:spPr>
          <a:xfrm>
            <a:off x="7187210" y="3849006"/>
            <a:ext cx="3959158" cy="2188772"/>
          </a:xfrm>
          <a:prstGeom prst="rect">
            <a:avLst/>
          </a:prstGeom>
          <a:noFill/>
          <a:ln>
            <a:noFill/>
          </a:ln>
        </p:spPr>
      </p:pic>
      <p:sp>
        <p:nvSpPr>
          <p:cNvPr id="623" name="Google Shape;623;p26"/>
          <p:cNvSpPr/>
          <p:nvPr/>
        </p:nvSpPr>
        <p:spPr>
          <a:xfrm>
            <a:off x="8251627" y="3864772"/>
            <a:ext cx="2148989" cy="338514"/>
          </a:xfrm>
          <a:prstGeom prst="rect">
            <a:avLst/>
          </a:prstGeom>
          <a:solidFill>
            <a:srgbClr val="F9D6AF"/>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323F4F"/>
              </a:buClr>
              <a:buSzPts val="1600"/>
              <a:buFont typeface="Helvetica Neue"/>
              <a:buNone/>
            </a:pPr>
            <a:r>
              <a:rPr lang="zh-TW" sz="1600" b="1">
                <a:solidFill>
                  <a:srgbClr val="323F4F"/>
                </a:solidFill>
                <a:latin typeface="Helvetica Neue"/>
                <a:ea typeface="Helvetica Neue"/>
                <a:cs typeface="Helvetica Neue"/>
                <a:sym typeface="Helvetica Neue"/>
              </a:rPr>
              <a:t>仰頭也偵測的到</a:t>
            </a:r>
            <a:endParaRPr sz="1800">
              <a:solidFill>
                <a:schemeClr val="dk1"/>
              </a:solidFill>
              <a:latin typeface="Helvetica Neue"/>
              <a:ea typeface="Helvetica Neue"/>
              <a:cs typeface="Helvetica Neue"/>
              <a:sym typeface="Helvetica Neue"/>
            </a:endParaRPr>
          </a:p>
        </p:txBody>
      </p:sp>
      <p:pic>
        <p:nvPicPr>
          <p:cNvPr id="624" name="Google Shape;624;p26"/>
          <p:cNvPicPr preferRelativeResize="0"/>
          <p:nvPr/>
        </p:nvPicPr>
        <p:blipFill rotWithShape="1">
          <a:blip r:embed="rId6">
            <a:alphaModFix/>
          </a:blip>
          <a:srcRect r="10644"/>
          <a:stretch/>
        </p:blipFill>
        <p:spPr>
          <a:xfrm>
            <a:off x="573388" y="4087943"/>
            <a:ext cx="6020114" cy="1778472"/>
          </a:xfrm>
          <a:prstGeom prst="rect">
            <a:avLst/>
          </a:prstGeom>
          <a:noFill/>
          <a:ln>
            <a:noFill/>
          </a:ln>
        </p:spPr>
      </p:pic>
      <p:pic>
        <p:nvPicPr>
          <p:cNvPr id="625" name="Google Shape;625;p26"/>
          <p:cNvPicPr preferRelativeResize="0"/>
          <p:nvPr/>
        </p:nvPicPr>
        <p:blipFill rotWithShape="1">
          <a:blip r:embed="rId6">
            <a:alphaModFix/>
          </a:blip>
          <a:srcRect l="37340" t="84917" r="46192" b="-1964"/>
          <a:stretch/>
        </p:blipFill>
        <p:spPr>
          <a:xfrm>
            <a:off x="4465057" y="5421772"/>
            <a:ext cx="1961521" cy="464017"/>
          </a:xfrm>
          <a:prstGeom prst="rect">
            <a:avLst/>
          </a:prstGeom>
          <a:noFill/>
          <a:ln w="28575" cap="flat" cmpd="sng">
            <a:solidFill>
              <a:srgbClr val="FFC000"/>
            </a:solidFill>
            <a:prstDash val="solid"/>
            <a:round/>
            <a:headEnd type="none" w="sm" len="sm"/>
            <a:tailEnd type="none" w="sm" len="sm"/>
          </a:ln>
        </p:spPr>
      </p:pic>
      <p:sp>
        <p:nvSpPr>
          <p:cNvPr id="626" name="Google Shape;626;p26"/>
          <p:cNvSpPr/>
          <p:nvPr/>
        </p:nvSpPr>
        <p:spPr>
          <a:xfrm>
            <a:off x="3029127" y="5541844"/>
            <a:ext cx="1216024" cy="289329"/>
          </a:xfrm>
          <a:prstGeom prst="rect">
            <a:avLst/>
          </a:prstGeom>
          <a:no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dk1"/>
              </a:solidFill>
              <a:latin typeface="Helvetica Neue"/>
              <a:ea typeface="Helvetica Neue"/>
              <a:cs typeface="Helvetica Neue"/>
              <a:sym typeface="Helvetica Neue"/>
            </a:endParaRPr>
          </a:p>
        </p:txBody>
      </p:sp>
      <p:cxnSp>
        <p:nvCxnSpPr>
          <p:cNvPr id="627" name="Google Shape;627;p26"/>
          <p:cNvCxnSpPr/>
          <p:nvPr/>
        </p:nvCxnSpPr>
        <p:spPr>
          <a:xfrm rot="10800000" flipH="1">
            <a:off x="4228205" y="5421772"/>
            <a:ext cx="226385" cy="120188"/>
          </a:xfrm>
          <a:prstGeom prst="straightConnector1">
            <a:avLst/>
          </a:prstGeom>
          <a:noFill/>
          <a:ln w="28575" cap="flat" cmpd="sng">
            <a:solidFill>
              <a:srgbClr val="FFC000"/>
            </a:solidFill>
            <a:prstDash val="solid"/>
            <a:miter lim="800000"/>
            <a:headEnd type="none" w="sm" len="sm"/>
            <a:tailEnd type="none" w="sm" len="sm"/>
          </a:ln>
        </p:spPr>
      </p:cxnSp>
      <p:cxnSp>
        <p:nvCxnSpPr>
          <p:cNvPr id="628" name="Google Shape;628;p26"/>
          <p:cNvCxnSpPr/>
          <p:nvPr/>
        </p:nvCxnSpPr>
        <p:spPr>
          <a:xfrm>
            <a:off x="4228205" y="5842117"/>
            <a:ext cx="226385" cy="43672"/>
          </a:xfrm>
          <a:prstGeom prst="straightConnector1">
            <a:avLst/>
          </a:prstGeom>
          <a:noFill/>
          <a:ln w="28575" cap="flat" cmpd="sng">
            <a:solidFill>
              <a:srgbClr val="FFC000"/>
            </a:solidFill>
            <a:prstDash val="solid"/>
            <a:miter lim="800000"/>
            <a:headEnd type="none" w="sm" len="sm"/>
            <a:tailEnd type="none" w="sm" len="sm"/>
          </a:ln>
        </p:spPr>
      </p:cxnSp>
      <p:sp>
        <p:nvSpPr>
          <p:cNvPr id="629" name="Google Shape;629;p26"/>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口罩辨識 - CNN</a:t>
            </a:r>
            <a:endParaRPr sz="2800" b="1">
              <a:solidFill>
                <a:srgbClr val="333F50"/>
              </a:solidFill>
              <a:latin typeface="Helvetica Neue"/>
              <a:ea typeface="Helvetica Neue"/>
              <a:cs typeface="Helvetica Neue"/>
              <a:sym typeface="Helvetica Neue"/>
            </a:endParaRPr>
          </a:p>
        </p:txBody>
      </p:sp>
      <p:grpSp>
        <p:nvGrpSpPr>
          <p:cNvPr id="630" name="Google Shape;630;p26"/>
          <p:cNvGrpSpPr/>
          <p:nvPr/>
        </p:nvGrpSpPr>
        <p:grpSpPr>
          <a:xfrm>
            <a:off x="6315613" y="261142"/>
            <a:ext cx="3552287" cy="619904"/>
            <a:chOff x="6315613" y="261142"/>
            <a:chExt cx="3552287" cy="619904"/>
          </a:xfrm>
        </p:grpSpPr>
        <p:sp>
          <p:nvSpPr>
            <p:cNvPr id="631" name="Google Shape;631;p26"/>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32" name="Google Shape;632;p26"/>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33" name="Google Shape;633;p26"/>
            <p:cNvSpPr/>
            <p:nvPr/>
          </p:nvSpPr>
          <p:spPr>
            <a:xfrm>
              <a:off x="6659342" y="473427"/>
              <a:ext cx="527868" cy="48496"/>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34" name="Google Shape;634;p26"/>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35" name="Google Shape;635;p26"/>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36" name="Google Shape;636;p26"/>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37" name="Google Shape;637;p26"/>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38" name="Google Shape;638;p26"/>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39" name="Google Shape;639;p26"/>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40" name="Google Shape;640;p26"/>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41" name="Google Shape;641;p26"/>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42" name="Google Shape;642;p26"/>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43" name="Google Shape;643;p26"/>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644" name="Google Shape;644;p26"/>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645" name="Google Shape;645;p26"/>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646" name="Google Shape;646;p26"/>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grpSp>
        <p:nvGrpSpPr>
          <p:cNvPr id="651" name="Google Shape;651;p27"/>
          <p:cNvGrpSpPr/>
          <p:nvPr/>
        </p:nvGrpSpPr>
        <p:grpSpPr>
          <a:xfrm>
            <a:off x="8389309" y="1617160"/>
            <a:ext cx="1014412" cy="1014412"/>
            <a:chOff x="3175000" y="3619757"/>
            <a:chExt cx="457200" cy="457200"/>
          </a:xfrm>
        </p:grpSpPr>
        <p:sp>
          <p:nvSpPr>
            <p:cNvPr id="652" name="Google Shape;652;p27"/>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pic>
          <p:nvPicPr>
            <p:cNvPr id="653" name="Google Shape;653;p27"/>
            <p:cNvPicPr preferRelativeResize="0"/>
            <p:nvPr/>
          </p:nvPicPr>
          <p:blipFill rotWithShape="1">
            <a:blip r:embed="rId3">
              <a:alphaModFix/>
            </a:blip>
            <a:srcRect/>
            <a:stretch/>
          </p:blipFill>
          <p:spPr>
            <a:xfrm>
              <a:off x="3260725" y="3696215"/>
              <a:ext cx="311150" cy="311150"/>
            </a:xfrm>
            <a:prstGeom prst="rect">
              <a:avLst/>
            </a:prstGeom>
            <a:noFill/>
            <a:ln>
              <a:noFill/>
            </a:ln>
          </p:spPr>
        </p:pic>
      </p:grpSp>
      <p:grpSp>
        <p:nvGrpSpPr>
          <p:cNvPr id="654" name="Google Shape;654;p27"/>
          <p:cNvGrpSpPr/>
          <p:nvPr/>
        </p:nvGrpSpPr>
        <p:grpSpPr>
          <a:xfrm>
            <a:off x="8514721" y="1688214"/>
            <a:ext cx="1014412" cy="1014412"/>
            <a:chOff x="3175000" y="3619757"/>
            <a:chExt cx="457200" cy="457200"/>
          </a:xfrm>
        </p:grpSpPr>
        <p:sp>
          <p:nvSpPr>
            <p:cNvPr id="655" name="Google Shape;655;p27"/>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pic>
          <p:nvPicPr>
            <p:cNvPr id="656" name="Google Shape;656;p27"/>
            <p:cNvPicPr preferRelativeResize="0"/>
            <p:nvPr/>
          </p:nvPicPr>
          <p:blipFill rotWithShape="1">
            <a:blip r:embed="rId3">
              <a:alphaModFix/>
            </a:blip>
            <a:srcRect/>
            <a:stretch/>
          </p:blipFill>
          <p:spPr>
            <a:xfrm>
              <a:off x="3260725" y="3696215"/>
              <a:ext cx="311150" cy="311150"/>
            </a:xfrm>
            <a:prstGeom prst="rect">
              <a:avLst/>
            </a:prstGeom>
            <a:noFill/>
            <a:ln>
              <a:noFill/>
            </a:ln>
          </p:spPr>
        </p:pic>
      </p:grpSp>
      <p:grpSp>
        <p:nvGrpSpPr>
          <p:cNvPr id="657" name="Google Shape;657;p27"/>
          <p:cNvGrpSpPr/>
          <p:nvPr/>
        </p:nvGrpSpPr>
        <p:grpSpPr>
          <a:xfrm>
            <a:off x="8610765" y="1803716"/>
            <a:ext cx="1014412" cy="1014412"/>
            <a:chOff x="3175000" y="3619757"/>
            <a:chExt cx="457200" cy="457200"/>
          </a:xfrm>
        </p:grpSpPr>
        <p:sp>
          <p:nvSpPr>
            <p:cNvPr id="658" name="Google Shape;658;p27"/>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pic>
          <p:nvPicPr>
            <p:cNvPr id="659" name="Google Shape;659;p27"/>
            <p:cNvPicPr preferRelativeResize="0"/>
            <p:nvPr/>
          </p:nvPicPr>
          <p:blipFill rotWithShape="1">
            <a:blip r:embed="rId3">
              <a:alphaModFix/>
            </a:blip>
            <a:srcRect/>
            <a:stretch/>
          </p:blipFill>
          <p:spPr>
            <a:xfrm>
              <a:off x="3260725" y="3696215"/>
              <a:ext cx="311150" cy="311150"/>
            </a:xfrm>
            <a:prstGeom prst="rect">
              <a:avLst/>
            </a:prstGeom>
            <a:noFill/>
            <a:ln>
              <a:noFill/>
            </a:ln>
          </p:spPr>
        </p:pic>
      </p:grpSp>
      <p:sp>
        <p:nvSpPr>
          <p:cNvPr id="660" name="Google Shape;660;p27"/>
          <p:cNvSpPr txBox="1"/>
          <p:nvPr/>
        </p:nvSpPr>
        <p:spPr>
          <a:xfrm>
            <a:off x="8629815" y="2940175"/>
            <a:ext cx="98901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000"/>
              <a:buFont typeface="Microsoft JhengHei"/>
              <a:buNone/>
            </a:pPr>
            <a:r>
              <a:rPr lang="zh-TW" sz="2000" b="1">
                <a:solidFill>
                  <a:srgbClr val="333F50"/>
                </a:solidFill>
                <a:latin typeface="Microsoft JhengHei"/>
                <a:ea typeface="Microsoft JhengHei"/>
                <a:cs typeface="Microsoft JhengHei"/>
                <a:sym typeface="Microsoft JhengHei"/>
              </a:rPr>
              <a:t>樣本數</a:t>
            </a:r>
            <a:endParaRPr sz="1800" b="1">
              <a:solidFill>
                <a:srgbClr val="333F50"/>
              </a:solidFill>
              <a:latin typeface="Microsoft JhengHei"/>
              <a:ea typeface="Microsoft JhengHei"/>
              <a:cs typeface="Microsoft JhengHei"/>
              <a:sym typeface="Microsoft JhengHei"/>
            </a:endParaRPr>
          </a:p>
        </p:txBody>
      </p:sp>
      <p:sp>
        <p:nvSpPr>
          <p:cNvPr id="661" name="Google Shape;661;p27"/>
          <p:cNvSpPr/>
          <p:nvPr/>
        </p:nvSpPr>
        <p:spPr>
          <a:xfrm>
            <a:off x="8171415" y="4017696"/>
            <a:ext cx="1796953" cy="55417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Microsoft JhengHei"/>
              <a:buNone/>
            </a:pPr>
            <a:r>
              <a:rPr lang="zh-TW" sz="1800" b="1">
                <a:solidFill>
                  <a:schemeClr val="lt1"/>
                </a:solidFill>
                <a:latin typeface="Microsoft JhengHei"/>
                <a:ea typeface="Microsoft JhengHei"/>
                <a:cs typeface="Microsoft JhengHei"/>
                <a:sym typeface="Microsoft JhengHei"/>
              </a:rPr>
              <a:t>辨識結果</a:t>
            </a:r>
            <a:endParaRPr sz="1800">
              <a:solidFill>
                <a:schemeClr val="dk1"/>
              </a:solidFill>
              <a:latin typeface="Microsoft JhengHei"/>
              <a:ea typeface="Microsoft JhengHei"/>
              <a:cs typeface="Microsoft JhengHei"/>
              <a:sym typeface="Microsoft JhengHei"/>
            </a:endParaRPr>
          </a:p>
        </p:txBody>
      </p:sp>
      <p:sp>
        <p:nvSpPr>
          <p:cNvPr id="662" name="Google Shape;662;p27"/>
          <p:cNvSpPr/>
          <p:nvPr/>
        </p:nvSpPr>
        <p:spPr>
          <a:xfrm>
            <a:off x="8186569" y="4695109"/>
            <a:ext cx="847171" cy="41637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W</a:t>
            </a:r>
            <a:endParaRPr sz="1400" b="1">
              <a:solidFill>
                <a:schemeClr val="lt1"/>
              </a:solidFill>
              <a:latin typeface="Helvetica Neue"/>
              <a:ea typeface="Helvetica Neue"/>
              <a:cs typeface="Helvetica Neue"/>
              <a:sym typeface="Helvetica Neue"/>
            </a:endParaRPr>
          </a:p>
        </p:txBody>
      </p:sp>
      <p:pic>
        <p:nvPicPr>
          <p:cNvPr id="663" name="Google Shape;663;p27"/>
          <p:cNvPicPr preferRelativeResize="0"/>
          <p:nvPr/>
        </p:nvPicPr>
        <p:blipFill rotWithShape="1">
          <a:blip r:embed="rId4">
            <a:alphaModFix/>
          </a:blip>
          <a:srcRect l="12605" b="11496"/>
          <a:stretch/>
        </p:blipFill>
        <p:spPr>
          <a:xfrm>
            <a:off x="8623465" y="1785281"/>
            <a:ext cx="1044285" cy="1032847"/>
          </a:xfrm>
          <a:prstGeom prst="rect">
            <a:avLst/>
          </a:prstGeom>
          <a:noFill/>
          <a:ln>
            <a:noFill/>
          </a:ln>
        </p:spPr>
      </p:pic>
      <p:pic>
        <p:nvPicPr>
          <p:cNvPr id="664" name="Google Shape;664;p27"/>
          <p:cNvPicPr preferRelativeResize="0"/>
          <p:nvPr/>
        </p:nvPicPr>
        <p:blipFill rotWithShape="1">
          <a:blip r:embed="rId5">
            <a:alphaModFix/>
          </a:blip>
          <a:srcRect/>
          <a:stretch/>
        </p:blipFill>
        <p:spPr>
          <a:xfrm>
            <a:off x="3505601" y="1349655"/>
            <a:ext cx="1973375" cy="1117797"/>
          </a:xfrm>
          <a:prstGeom prst="rect">
            <a:avLst/>
          </a:prstGeom>
          <a:noFill/>
          <a:ln>
            <a:noFill/>
          </a:ln>
        </p:spPr>
      </p:pic>
      <p:sp>
        <p:nvSpPr>
          <p:cNvPr id="665" name="Google Shape;665;p27"/>
          <p:cNvSpPr txBox="1"/>
          <p:nvPr/>
        </p:nvSpPr>
        <p:spPr>
          <a:xfrm>
            <a:off x="3226090" y="2476644"/>
            <a:ext cx="2507057"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70C0"/>
              </a:buClr>
              <a:buSzPts val="2400"/>
              <a:buFont typeface="Helvetica Neue"/>
              <a:buNone/>
            </a:pPr>
            <a:r>
              <a:rPr lang="zh-TW" sz="2400" b="1">
                <a:solidFill>
                  <a:srgbClr val="0070C0"/>
                </a:solidFill>
                <a:latin typeface="Helvetica Neue"/>
                <a:ea typeface="Helvetica Neue"/>
                <a:cs typeface="Helvetica Neue"/>
                <a:sym typeface="Helvetica Neue"/>
              </a:rPr>
              <a:t>YOLO v4 - tiny</a:t>
            </a:r>
            <a:endParaRPr sz="2400" b="1">
              <a:solidFill>
                <a:srgbClr val="0070C0"/>
              </a:solidFill>
              <a:latin typeface="Helvetica Neue"/>
              <a:ea typeface="Helvetica Neue"/>
              <a:cs typeface="Helvetica Neue"/>
              <a:sym typeface="Helvetica Neue"/>
            </a:endParaRPr>
          </a:p>
        </p:txBody>
      </p:sp>
      <p:sp>
        <p:nvSpPr>
          <p:cNvPr id="666" name="Google Shape;666;p27"/>
          <p:cNvSpPr/>
          <p:nvPr/>
        </p:nvSpPr>
        <p:spPr>
          <a:xfrm>
            <a:off x="9190763" y="4695109"/>
            <a:ext cx="784587" cy="41637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Helvetica Neue"/>
              <a:buNone/>
            </a:pPr>
            <a:r>
              <a:rPr lang="zh-TW" sz="1800" b="1">
                <a:solidFill>
                  <a:schemeClr val="lt1"/>
                </a:solidFill>
                <a:latin typeface="Helvetica Neue"/>
                <a:ea typeface="Helvetica Neue"/>
                <a:cs typeface="Helvetica Neue"/>
                <a:sym typeface="Helvetica Neue"/>
              </a:rPr>
              <a:t>h</a:t>
            </a:r>
            <a:endParaRPr sz="1800" b="1">
              <a:solidFill>
                <a:schemeClr val="lt1"/>
              </a:solidFill>
              <a:latin typeface="Helvetica Neue"/>
              <a:ea typeface="Helvetica Neue"/>
              <a:cs typeface="Helvetica Neue"/>
              <a:sym typeface="Helvetica Neue"/>
            </a:endParaRPr>
          </a:p>
        </p:txBody>
      </p:sp>
      <p:sp>
        <p:nvSpPr>
          <p:cNvPr id="667" name="Google Shape;667;p27"/>
          <p:cNvSpPr/>
          <p:nvPr/>
        </p:nvSpPr>
        <p:spPr>
          <a:xfrm>
            <a:off x="8186569" y="5241319"/>
            <a:ext cx="847171" cy="41637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X</a:t>
            </a:r>
            <a:endParaRPr sz="1400" b="1">
              <a:solidFill>
                <a:schemeClr val="lt1"/>
              </a:solidFill>
              <a:latin typeface="Helvetica Neue"/>
              <a:ea typeface="Helvetica Neue"/>
              <a:cs typeface="Helvetica Neue"/>
              <a:sym typeface="Helvetica Neue"/>
            </a:endParaRPr>
          </a:p>
        </p:txBody>
      </p:sp>
      <p:sp>
        <p:nvSpPr>
          <p:cNvPr id="668" name="Google Shape;668;p27"/>
          <p:cNvSpPr/>
          <p:nvPr/>
        </p:nvSpPr>
        <p:spPr>
          <a:xfrm>
            <a:off x="9190763" y="5241319"/>
            <a:ext cx="784587" cy="41637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Helvetica Neue"/>
              <a:buNone/>
            </a:pPr>
            <a:r>
              <a:rPr lang="zh-TW" sz="1800" b="1">
                <a:solidFill>
                  <a:schemeClr val="lt1"/>
                </a:solidFill>
                <a:latin typeface="Helvetica Neue"/>
                <a:ea typeface="Helvetica Neue"/>
                <a:cs typeface="Helvetica Neue"/>
                <a:sym typeface="Helvetica Neue"/>
              </a:rPr>
              <a:t>Y</a:t>
            </a:r>
            <a:endParaRPr sz="1800" b="1">
              <a:solidFill>
                <a:schemeClr val="lt1"/>
              </a:solidFill>
              <a:latin typeface="Helvetica Neue"/>
              <a:ea typeface="Helvetica Neue"/>
              <a:cs typeface="Helvetica Neue"/>
              <a:sym typeface="Helvetica Neue"/>
            </a:endParaRPr>
          </a:p>
        </p:txBody>
      </p:sp>
      <p:sp>
        <p:nvSpPr>
          <p:cNvPr id="669" name="Google Shape;669;p27"/>
          <p:cNvSpPr/>
          <p:nvPr/>
        </p:nvSpPr>
        <p:spPr>
          <a:xfrm>
            <a:off x="1626811" y="1036753"/>
            <a:ext cx="5626746" cy="4790604"/>
          </a:xfrm>
          <a:prstGeom prst="roundRect">
            <a:avLst>
              <a:gd name="adj" fmla="val 16667"/>
            </a:avLst>
          </a:prstGeom>
          <a:noFill/>
          <a:ln w="38100" cap="flat" cmpd="sng">
            <a:solidFill>
              <a:srgbClr val="FFC00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sp>
        <p:nvSpPr>
          <p:cNvPr id="670" name="Google Shape;670;p27"/>
          <p:cNvSpPr/>
          <p:nvPr/>
        </p:nvSpPr>
        <p:spPr>
          <a:xfrm>
            <a:off x="1606634" y="3012920"/>
            <a:ext cx="5626746" cy="9079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333F50"/>
              </a:buClr>
              <a:buSzPts val="1600"/>
              <a:buFont typeface="Helvetica Neue"/>
              <a:buNone/>
            </a:pPr>
            <a:r>
              <a:rPr lang="zh-TW" sz="1600" b="1" i="0">
                <a:solidFill>
                  <a:srgbClr val="333F50"/>
                </a:solidFill>
                <a:latin typeface="Helvetica Neue"/>
                <a:ea typeface="Helvetica Neue"/>
                <a:cs typeface="Helvetica Neue"/>
                <a:sym typeface="Helvetica Neue"/>
              </a:rPr>
              <a:t>YOLO </a:t>
            </a:r>
            <a:r>
              <a:rPr lang="zh-TW" sz="1600" b="1">
                <a:solidFill>
                  <a:srgbClr val="333F50"/>
                </a:solidFill>
                <a:latin typeface="Helvetica Neue"/>
                <a:ea typeface="Helvetica Neue"/>
                <a:cs typeface="Helvetica Neue"/>
                <a:sym typeface="Helvetica Neue"/>
              </a:rPr>
              <a:t>基於CNN模型</a:t>
            </a:r>
            <a:endParaRPr sz="1600" b="1" i="0">
              <a:solidFill>
                <a:srgbClr val="333F50"/>
              </a:solidFill>
              <a:latin typeface="Helvetica Neue"/>
              <a:ea typeface="Helvetica Neue"/>
              <a:cs typeface="Helvetica Neue"/>
              <a:sym typeface="Helvetica Neue"/>
            </a:endParaRPr>
          </a:p>
          <a:p>
            <a:pPr marL="0" marR="0" lvl="0" indent="0" algn="ctr" rtl="0">
              <a:spcBef>
                <a:spcPts val="300"/>
              </a:spcBef>
              <a:spcAft>
                <a:spcPts val="0"/>
              </a:spcAft>
              <a:buClr>
                <a:srgbClr val="333F50"/>
              </a:buClr>
              <a:buSzPts val="1600"/>
              <a:buFont typeface="Helvetica Neue"/>
              <a:buNone/>
            </a:pPr>
            <a:r>
              <a:rPr lang="zh-TW" sz="1600" b="1" i="0">
                <a:solidFill>
                  <a:srgbClr val="333F50"/>
                </a:solidFill>
                <a:latin typeface="Helvetica Neue"/>
                <a:ea typeface="Helvetica Neue"/>
                <a:cs typeface="Helvetica Neue"/>
                <a:sym typeface="Helvetica Neue"/>
              </a:rPr>
              <a:t>YOLOv4 </a:t>
            </a:r>
            <a:r>
              <a:rPr lang="zh-TW" sz="1600" b="1">
                <a:solidFill>
                  <a:srgbClr val="333F50"/>
                </a:solidFill>
                <a:latin typeface="Helvetica Neue"/>
                <a:ea typeface="Helvetica Neue"/>
                <a:cs typeface="Helvetica Neue"/>
                <a:sym typeface="Helvetica Neue"/>
              </a:rPr>
              <a:t>基於</a:t>
            </a:r>
            <a:r>
              <a:rPr lang="zh-TW" sz="1600" b="1" i="0">
                <a:solidFill>
                  <a:srgbClr val="333F50"/>
                </a:solidFill>
                <a:latin typeface="Helvetica Neue"/>
                <a:ea typeface="Helvetica Neue"/>
                <a:cs typeface="Helvetica Neue"/>
                <a:sym typeface="Helvetica Neue"/>
              </a:rPr>
              <a:t>YOLOv3</a:t>
            </a:r>
            <a:r>
              <a:rPr lang="zh-TW" sz="1600" b="1">
                <a:solidFill>
                  <a:srgbClr val="333F50"/>
                </a:solidFill>
                <a:latin typeface="Helvetica Neue"/>
                <a:ea typeface="Helvetica Neue"/>
                <a:cs typeface="Helvetica Neue"/>
                <a:sym typeface="Helvetica Neue"/>
              </a:rPr>
              <a:t>：</a:t>
            </a:r>
            <a:endParaRPr sz="1600" b="1" i="0">
              <a:solidFill>
                <a:srgbClr val="333F50"/>
              </a:solidFill>
              <a:latin typeface="Helvetica Neue"/>
              <a:ea typeface="Helvetica Neue"/>
              <a:cs typeface="Helvetica Neue"/>
              <a:sym typeface="Helvetica Neue"/>
            </a:endParaRPr>
          </a:p>
          <a:p>
            <a:pPr marL="0" marR="0" lvl="0" indent="0" algn="ctr" rtl="0">
              <a:spcBef>
                <a:spcPts val="300"/>
              </a:spcBef>
              <a:spcAft>
                <a:spcPts val="0"/>
              </a:spcAft>
              <a:buClr>
                <a:srgbClr val="333F50"/>
              </a:buClr>
              <a:buSzPts val="1600"/>
              <a:buFont typeface="Helvetica Neue"/>
              <a:buNone/>
            </a:pPr>
            <a:r>
              <a:rPr lang="zh-TW" sz="1600" b="1" i="0">
                <a:solidFill>
                  <a:srgbClr val="333F50"/>
                </a:solidFill>
                <a:latin typeface="Helvetica Neue"/>
                <a:ea typeface="Helvetica Neue"/>
                <a:cs typeface="Helvetica Neue"/>
                <a:sym typeface="Helvetica Neue"/>
              </a:rPr>
              <a:t>在速度提升同時又提高模型的檢測精度</a:t>
            </a:r>
            <a:endParaRPr sz="1600" b="1">
              <a:solidFill>
                <a:srgbClr val="333F50"/>
              </a:solidFill>
              <a:latin typeface="Helvetica Neue"/>
              <a:ea typeface="Helvetica Neue"/>
              <a:cs typeface="Helvetica Neue"/>
              <a:sym typeface="Helvetica Neue"/>
            </a:endParaRPr>
          </a:p>
        </p:txBody>
      </p:sp>
      <p:pic>
        <p:nvPicPr>
          <p:cNvPr id="671" name="Google Shape;671;p27"/>
          <p:cNvPicPr preferRelativeResize="0"/>
          <p:nvPr/>
        </p:nvPicPr>
        <p:blipFill rotWithShape="1">
          <a:blip r:embed="rId6">
            <a:alphaModFix/>
          </a:blip>
          <a:srcRect/>
          <a:stretch/>
        </p:blipFill>
        <p:spPr>
          <a:xfrm>
            <a:off x="1921523" y="4235358"/>
            <a:ext cx="5141533" cy="1377796"/>
          </a:xfrm>
          <a:prstGeom prst="rect">
            <a:avLst/>
          </a:prstGeom>
          <a:noFill/>
          <a:ln>
            <a:noFill/>
          </a:ln>
        </p:spPr>
      </p:pic>
      <p:cxnSp>
        <p:nvCxnSpPr>
          <p:cNvPr id="672" name="Google Shape;672;p27"/>
          <p:cNvCxnSpPr/>
          <p:nvPr/>
        </p:nvCxnSpPr>
        <p:spPr>
          <a:xfrm>
            <a:off x="7598086" y="4695109"/>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673" name="Google Shape;673;p27"/>
          <p:cNvCxnSpPr/>
          <p:nvPr/>
        </p:nvCxnSpPr>
        <p:spPr>
          <a:xfrm rot="10800000">
            <a:off x="7595905" y="2233717"/>
            <a:ext cx="333428" cy="0"/>
          </a:xfrm>
          <a:prstGeom prst="straightConnector1">
            <a:avLst/>
          </a:prstGeom>
          <a:noFill/>
          <a:ln w="69850" cap="flat" cmpd="sng">
            <a:solidFill>
              <a:srgbClr val="0070C0"/>
            </a:solidFill>
            <a:prstDash val="solid"/>
            <a:miter lim="800000"/>
            <a:headEnd type="none" w="sm" len="sm"/>
            <a:tailEnd type="triangle" w="med" len="med"/>
          </a:ln>
        </p:spPr>
      </p:cxnSp>
      <p:sp>
        <p:nvSpPr>
          <p:cNvPr id="674" name="Google Shape;674;p27"/>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口罩辨識 - YOLO</a:t>
            </a:r>
            <a:endParaRPr sz="2800" b="1">
              <a:solidFill>
                <a:srgbClr val="333F50"/>
              </a:solidFill>
              <a:latin typeface="Helvetica Neue"/>
              <a:ea typeface="Helvetica Neue"/>
              <a:cs typeface="Helvetica Neue"/>
              <a:sym typeface="Helvetica Neue"/>
            </a:endParaRPr>
          </a:p>
        </p:txBody>
      </p:sp>
      <p:sp>
        <p:nvSpPr>
          <p:cNvPr id="675" name="Google Shape;675;p27"/>
          <p:cNvSpPr txBox="1"/>
          <p:nvPr/>
        </p:nvSpPr>
        <p:spPr>
          <a:xfrm>
            <a:off x="8629815" y="5786285"/>
            <a:ext cx="989012"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輸出</a:t>
            </a:r>
            <a:endParaRPr sz="1800" b="1">
              <a:solidFill>
                <a:srgbClr val="333F50"/>
              </a:solidFill>
              <a:latin typeface="Microsoft JhengHei"/>
              <a:ea typeface="Microsoft JhengHei"/>
              <a:cs typeface="Microsoft JhengHei"/>
              <a:sym typeface="Microsoft JhengHei"/>
            </a:endParaRPr>
          </a:p>
        </p:txBody>
      </p:sp>
      <p:grpSp>
        <p:nvGrpSpPr>
          <p:cNvPr id="676" name="Google Shape;676;p27"/>
          <p:cNvGrpSpPr/>
          <p:nvPr/>
        </p:nvGrpSpPr>
        <p:grpSpPr>
          <a:xfrm>
            <a:off x="6315613" y="261142"/>
            <a:ext cx="3552287" cy="619904"/>
            <a:chOff x="6315613" y="261142"/>
            <a:chExt cx="3552287" cy="619904"/>
          </a:xfrm>
        </p:grpSpPr>
        <p:sp>
          <p:nvSpPr>
            <p:cNvPr id="677" name="Google Shape;677;p27"/>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78" name="Google Shape;678;p27"/>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79" name="Google Shape;679;p27"/>
            <p:cNvSpPr/>
            <p:nvPr/>
          </p:nvSpPr>
          <p:spPr>
            <a:xfrm>
              <a:off x="6659342" y="473427"/>
              <a:ext cx="527868" cy="48496"/>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0" name="Google Shape;680;p27"/>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1" name="Google Shape;681;p27"/>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2" name="Google Shape;682;p27"/>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3" name="Google Shape;683;p27"/>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4" name="Google Shape;684;p27"/>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5" name="Google Shape;685;p27"/>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6" name="Google Shape;686;p27"/>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7" name="Google Shape;687;p27"/>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8" name="Google Shape;688;p27"/>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689" name="Google Shape;689;p27"/>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690" name="Google Shape;690;p27"/>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691" name="Google Shape;691;p27"/>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692" name="Google Shape;692;p27"/>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28"/>
          <p:cNvSpPr/>
          <p:nvPr/>
        </p:nvSpPr>
        <p:spPr>
          <a:xfrm>
            <a:off x="869455" y="1295400"/>
            <a:ext cx="6369500" cy="6462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333F50"/>
              </a:buClr>
              <a:buSzPts val="2000"/>
              <a:buFont typeface="Helvetica Neue"/>
              <a:buNone/>
            </a:pPr>
            <a:r>
              <a:rPr lang="zh-TW" sz="2000" b="1">
                <a:solidFill>
                  <a:srgbClr val="333F50"/>
                </a:solidFill>
                <a:latin typeface="Helvetica Neue"/>
                <a:ea typeface="Helvetica Neue"/>
                <a:cs typeface="Helvetica Neue"/>
                <a:sym typeface="Helvetica Neue"/>
              </a:rPr>
              <a:t>評估標準：Recall (召回率)TP / (TP + FN)</a:t>
            </a:r>
            <a:endParaRPr sz="2000" b="1">
              <a:solidFill>
                <a:srgbClr val="333F50"/>
              </a:solidFill>
              <a:latin typeface="Helvetica Neue"/>
              <a:ea typeface="Helvetica Neue"/>
              <a:cs typeface="Helvetica Neue"/>
              <a:sym typeface="Helvetica Neue"/>
            </a:endParaRPr>
          </a:p>
          <a:p>
            <a:pPr marL="0" marR="0" lvl="0" indent="0" algn="l" rtl="0">
              <a:spcBef>
                <a:spcPts val="0"/>
              </a:spcBef>
              <a:spcAft>
                <a:spcPts val="0"/>
              </a:spcAft>
              <a:buClr>
                <a:srgbClr val="333F50"/>
              </a:buClr>
              <a:buSzPts val="1600"/>
              <a:buFont typeface="Helvetica Neue"/>
              <a:buNone/>
            </a:pPr>
            <a:r>
              <a:rPr lang="zh-TW" sz="1600" b="1">
                <a:solidFill>
                  <a:srgbClr val="333F50"/>
                </a:solidFill>
                <a:latin typeface="Helvetica Neue"/>
                <a:ea typeface="Helvetica Neue"/>
                <a:cs typeface="Helvetica Neue"/>
                <a:sym typeface="Helvetica Neue"/>
              </a:rPr>
              <a:t>*此數值越高越好</a:t>
            </a:r>
            <a:endParaRPr sz="1600" b="1">
              <a:solidFill>
                <a:srgbClr val="333F50"/>
              </a:solidFill>
              <a:latin typeface="Helvetica Neue"/>
              <a:ea typeface="Helvetica Neue"/>
              <a:cs typeface="Helvetica Neue"/>
              <a:sym typeface="Helvetica Neue"/>
            </a:endParaRPr>
          </a:p>
        </p:txBody>
      </p:sp>
      <p:pic>
        <p:nvPicPr>
          <p:cNvPr id="698" name="Google Shape;698;p28"/>
          <p:cNvPicPr preferRelativeResize="0"/>
          <p:nvPr/>
        </p:nvPicPr>
        <p:blipFill rotWithShape="1">
          <a:blip r:embed="rId3">
            <a:alphaModFix/>
          </a:blip>
          <a:srcRect/>
          <a:stretch/>
        </p:blipFill>
        <p:spPr>
          <a:xfrm>
            <a:off x="471317" y="2190181"/>
            <a:ext cx="5737649" cy="3725930"/>
          </a:xfrm>
          <a:prstGeom prst="rect">
            <a:avLst/>
          </a:prstGeom>
          <a:noFill/>
          <a:ln>
            <a:noFill/>
          </a:ln>
        </p:spPr>
      </p:pic>
      <p:pic>
        <p:nvPicPr>
          <p:cNvPr id="699" name="Google Shape;699;p28"/>
          <p:cNvPicPr preferRelativeResize="0"/>
          <p:nvPr/>
        </p:nvPicPr>
        <p:blipFill rotWithShape="1">
          <a:blip r:embed="rId4">
            <a:alphaModFix/>
          </a:blip>
          <a:srcRect t="7970"/>
          <a:stretch/>
        </p:blipFill>
        <p:spPr>
          <a:xfrm>
            <a:off x="6246512" y="1383444"/>
            <a:ext cx="3948744" cy="2291968"/>
          </a:xfrm>
          <a:prstGeom prst="rect">
            <a:avLst/>
          </a:prstGeom>
          <a:noFill/>
          <a:ln>
            <a:noFill/>
          </a:ln>
        </p:spPr>
      </p:pic>
      <p:pic>
        <p:nvPicPr>
          <p:cNvPr id="700" name="Google Shape;700;p28"/>
          <p:cNvPicPr preferRelativeResize="0"/>
          <p:nvPr/>
        </p:nvPicPr>
        <p:blipFill rotWithShape="1">
          <a:blip r:embed="rId5">
            <a:alphaModFix/>
          </a:blip>
          <a:srcRect/>
          <a:stretch/>
        </p:blipFill>
        <p:spPr>
          <a:xfrm>
            <a:off x="6208966" y="3834328"/>
            <a:ext cx="3986290" cy="2349778"/>
          </a:xfrm>
          <a:prstGeom prst="rect">
            <a:avLst/>
          </a:prstGeom>
          <a:noFill/>
          <a:ln>
            <a:noFill/>
          </a:ln>
        </p:spPr>
      </p:pic>
      <p:sp>
        <p:nvSpPr>
          <p:cNvPr id="701" name="Google Shape;701;p28"/>
          <p:cNvSpPr/>
          <p:nvPr/>
        </p:nvSpPr>
        <p:spPr>
          <a:xfrm>
            <a:off x="6231998" y="3848842"/>
            <a:ext cx="2547301" cy="338514"/>
          </a:xfrm>
          <a:prstGeom prst="rect">
            <a:avLst/>
          </a:prstGeom>
          <a:solidFill>
            <a:srgbClr val="F9D6AF"/>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323F4F"/>
              </a:buClr>
              <a:buSzPts val="1600"/>
              <a:buFont typeface="Helvetica Neue"/>
              <a:buNone/>
            </a:pPr>
            <a:r>
              <a:rPr lang="zh-TW" sz="1600" b="1">
                <a:solidFill>
                  <a:srgbClr val="323F4F"/>
                </a:solidFill>
                <a:latin typeface="Helvetica Neue"/>
                <a:ea typeface="Helvetica Neue"/>
                <a:cs typeface="Helvetica Neue"/>
                <a:sym typeface="Helvetica Neue"/>
              </a:rPr>
              <a:t>微仰頭或光影就影響偵測</a:t>
            </a:r>
            <a:endParaRPr sz="1800" b="1">
              <a:solidFill>
                <a:schemeClr val="dk1"/>
              </a:solidFill>
              <a:latin typeface="Helvetica Neue"/>
              <a:ea typeface="Helvetica Neue"/>
              <a:cs typeface="Helvetica Neue"/>
              <a:sym typeface="Helvetica Neue"/>
            </a:endParaRPr>
          </a:p>
        </p:txBody>
      </p:sp>
      <p:sp>
        <p:nvSpPr>
          <p:cNvPr id="702" name="Google Shape;702;p28"/>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口罩辨識 - YOLO</a:t>
            </a:r>
            <a:endParaRPr sz="2800" b="1">
              <a:solidFill>
                <a:srgbClr val="333F50"/>
              </a:solidFill>
              <a:latin typeface="Helvetica Neue"/>
              <a:ea typeface="Helvetica Neue"/>
              <a:cs typeface="Helvetica Neue"/>
              <a:sym typeface="Helvetica Neue"/>
            </a:endParaRPr>
          </a:p>
        </p:txBody>
      </p:sp>
      <p:sp>
        <p:nvSpPr>
          <p:cNvPr id="703" name="Google Shape;703;p28"/>
          <p:cNvSpPr txBox="1"/>
          <p:nvPr/>
        </p:nvSpPr>
        <p:spPr>
          <a:xfrm>
            <a:off x="7356988" y="943987"/>
            <a:ext cx="223654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33F50"/>
              </a:buClr>
              <a:buSzPts val="2400"/>
              <a:buFont typeface="Microsoft JhengHei"/>
              <a:buNone/>
            </a:pPr>
            <a:r>
              <a:rPr lang="zh-TW" sz="2400" b="1">
                <a:solidFill>
                  <a:srgbClr val="333F50"/>
                </a:solidFill>
                <a:latin typeface="Microsoft JhengHei"/>
                <a:ea typeface="Microsoft JhengHei"/>
                <a:cs typeface="Microsoft JhengHei"/>
                <a:sym typeface="Microsoft JhengHei"/>
              </a:rPr>
              <a:t>實際運作畫面</a:t>
            </a:r>
            <a:endParaRPr sz="2400" b="1">
              <a:solidFill>
                <a:srgbClr val="333F50"/>
              </a:solidFill>
              <a:latin typeface="Microsoft JhengHei"/>
              <a:ea typeface="Microsoft JhengHei"/>
              <a:cs typeface="Microsoft JhengHei"/>
              <a:sym typeface="Microsoft JhengHei"/>
            </a:endParaRPr>
          </a:p>
        </p:txBody>
      </p:sp>
      <p:grpSp>
        <p:nvGrpSpPr>
          <p:cNvPr id="704" name="Google Shape;704;p28"/>
          <p:cNvGrpSpPr/>
          <p:nvPr/>
        </p:nvGrpSpPr>
        <p:grpSpPr>
          <a:xfrm>
            <a:off x="6315613" y="261142"/>
            <a:ext cx="3552287" cy="619904"/>
            <a:chOff x="6315613" y="261142"/>
            <a:chExt cx="3552287" cy="619904"/>
          </a:xfrm>
        </p:grpSpPr>
        <p:sp>
          <p:nvSpPr>
            <p:cNvPr id="705" name="Google Shape;705;p28"/>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6" name="Google Shape;706;p28"/>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7" name="Google Shape;707;p28"/>
            <p:cNvSpPr/>
            <p:nvPr/>
          </p:nvSpPr>
          <p:spPr>
            <a:xfrm>
              <a:off x="6659342" y="473427"/>
              <a:ext cx="527868" cy="48496"/>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8" name="Google Shape;708;p28"/>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09" name="Google Shape;709;p28"/>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0" name="Google Shape;710;p28"/>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1" name="Google Shape;711;p28"/>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2" name="Google Shape;712;p28"/>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3" name="Google Shape;713;p28"/>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4" name="Google Shape;714;p28"/>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5" name="Google Shape;715;p28"/>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6" name="Google Shape;716;p28"/>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17" name="Google Shape;717;p28"/>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718" name="Google Shape;718;p28"/>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719" name="Google Shape;719;p28"/>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720" name="Google Shape;720;p28"/>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29"/>
          <p:cNvSpPr txBox="1"/>
          <p:nvPr/>
        </p:nvSpPr>
        <p:spPr>
          <a:xfrm>
            <a:off x="3184359" y="1699552"/>
            <a:ext cx="132697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0070C0"/>
                </a:solidFill>
                <a:latin typeface="Microsoft JhengHei"/>
                <a:ea typeface="Microsoft JhengHei"/>
                <a:cs typeface="Microsoft JhengHei"/>
                <a:sym typeface="Microsoft JhengHei"/>
              </a:rPr>
              <a:t>CNN</a:t>
            </a:r>
            <a:endParaRPr sz="2800" b="1">
              <a:solidFill>
                <a:srgbClr val="0070C0"/>
              </a:solidFill>
              <a:latin typeface="Microsoft JhengHei"/>
              <a:ea typeface="Microsoft JhengHei"/>
              <a:cs typeface="Microsoft JhengHei"/>
              <a:sym typeface="Microsoft JhengHei"/>
            </a:endParaRPr>
          </a:p>
        </p:txBody>
      </p:sp>
      <p:sp>
        <p:nvSpPr>
          <p:cNvPr id="726" name="Google Shape;726;p29"/>
          <p:cNvSpPr/>
          <p:nvPr/>
        </p:nvSpPr>
        <p:spPr>
          <a:xfrm>
            <a:off x="5822142" y="2282483"/>
            <a:ext cx="95410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2000" b="1">
                <a:solidFill>
                  <a:srgbClr val="1F3864"/>
                </a:solidFill>
                <a:latin typeface="Microsoft JhengHei"/>
                <a:ea typeface="Microsoft JhengHei"/>
                <a:cs typeface="Microsoft JhengHei"/>
                <a:sym typeface="Microsoft JhengHei"/>
              </a:rPr>
              <a:t>準確度</a:t>
            </a:r>
            <a:endParaRPr sz="2000" b="1">
              <a:solidFill>
                <a:srgbClr val="1F3864"/>
              </a:solidFill>
              <a:latin typeface="Microsoft JhengHei"/>
              <a:ea typeface="Microsoft JhengHei"/>
              <a:cs typeface="Microsoft JhengHei"/>
              <a:sym typeface="Microsoft JhengHei"/>
            </a:endParaRPr>
          </a:p>
        </p:txBody>
      </p:sp>
      <p:sp>
        <p:nvSpPr>
          <p:cNvPr id="727" name="Google Shape;727;p29"/>
          <p:cNvSpPr/>
          <p:nvPr/>
        </p:nvSpPr>
        <p:spPr>
          <a:xfrm>
            <a:off x="5950381" y="3648415"/>
            <a:ext cx="69762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2000" b="1">
                <a:solidFill>
                  <a:srgbClr val="1F3864"/>
                </a:solidFill>
                <a:latin typeface="Microsoft JhengHei"/>
                <a:ea typeface="Microsoft JhengHei"/>
                <a:cs typeface="Microsoft JhengHei"/>
                <a:sym typeface="Microsoft JhengHei"/>
              </a:rPr>
              <a:t>效能</a:t>
            </a:r>
            <a:endParaRPr sz="2000" b="1">
              <a:solidFill>
                <a:srgbClr val="1F3864"/>
              </a:solidFill>
              <a:latin typeface="Microsoft JhengHei"/>
              <a:ea typeface="Microsoft JhengHei"/>
              <a:cs typeface="Microsoft JhengHei"/>
              <a:sym typeface="Microsoft JhengHei"/>
            </a:endParaRPr>
          </a:p>
        </p:txBody>
      </p:sp>
      <p:sp>
        <p:nvSpPr>
          <p:cNvPr id="728" name="Google Shape;728;p29"/>
          <p:cNvSpPr txBox="1"/>
          <p:nvPr/>
        </p:nvSpPr>
        <p:spPr>
          <a:xfrm>
            <a:off x="3236683" y="2282483"/>
            <a:ext cx="9976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333F50"/>
                </a:solidFill>
                <a:latin typeface="Helvetica Neue"/>
                <a:ea typeface="Helvetica Neue"/>
                <a:cs typeface="Helvetica Neue"/>
                <a:sym typeface="Helvetica Neue"/>
              </a:rPr>
              <a:t>95-98%</a:t>
            </a:r>
            <a:endParaRPr sz="1800" b="1">
              <a:solidFill>
                <a:srgbClr val="333F50"/>
              </a:solidFill>
              <a:latin typeface="Helvetica Neue"/>
              <a:ea typeface="Helvetica Neue"/>
              <a:cs typeface="Helvetica Neue"/>
              <a:sym typeface="Helvetica Neue"/>
            </a:endParaRPr>
          </a:p>
        </p:txBody>
      </p:sp>
      <p:sp>
        <p:nvSpPr>
          <p:cNvPr id="729" name="Google Shape;729;p29"/>
          <p:cNvSpPr txBox="1"/>
          <p:nvPr/>
        </p:nvSpPr>
        <p:spPr>
          <a:xfrm>
            <a:off x="7894173" y="2282483"/>
            <a:ext cx="1326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333F50"/>
                </a:solidFill>
                <a:latin typeface="Helvetica Neue"/>
                <a:ea typeface="Helvetica Neue"/>
                <a:cs typeface="Helvetica Neue"/>
                <a:sym typeface="Helvetica Neue"/>
              </a:rPr>
              <a:t>85% - 87%</a:t>
            </a:r>
            <a:endParaRPr sz="1800" b="1">
              <a:solidFill>
                <a:srgbClr val="333F50"/>
              </a:solidFill>
              <a:latin typeface="Helvetica Neue"/>
              <a:ea typeface="Helvetica Neue"/>
              <a:cs typeface="Helvetica Neue"/>
              <a:sym typeface="Helvetica Neue"/>
            </a:endParaRPr>
          </a:p>
        </p:txBody>
      </p:sp>
      <p:pic>
        <p:nvPicPr>
          <p:cNvPr id="730" name="Google Shape;730;p29"/>
          <p:cNvPicPr preferRelativeResize="0"/>
          <p:nvPr/>
        </p:nvPicPr>
        <p:blipFill rotWithShape="1">
          <a:blip r:embed="rId3">
            <a:alphaModFix/>
          </a:blip>
          <a:srcRect/>
          <a:stretch/>
        </p:blipFill>
        <p:spPr>
          <a:xfrm>
            <a:off x="1724338" y="2883929"/>
            <a:ext cx="3865578" cy="2039573"/>
          </a:xfrm>
          <a:prstGeom prst="rect">
            <a:avLst/>
          </a:prstGeom>
          <a:noFill/>
          <a:ln>
            <a:noFill/>
          </a:ln>
        </p:spPr>
      </p:pic>
      <p:pic>
        <p:nvPicPr>
          <p:cNvPr id="731" name="Google Shape;731;p29"/>
          <p:cNvPicPr preferRelativeResize="0"/>
          <p:nvPr/>
        </p:nvPicPr>
        <p:blipFill rotWithShape="1">
          <a:blip r:embed="rId4">
            <a:alphaModFix/>
          </a:blip>
          <a:srcRect/>
          <a:stretch/>
        </p:blipFill>
        <p:spPr>
          <a:xfrm>
            <a:off x="6755456" y="2933658"/>
            <a:ext cx="3597828" cy="1931788"/>
          </a:xfrm>
          <a:prstGeom prst="rect">
            <a:avLst/>
          </a:prstGeom>
          <a:noFill/>
          <a:ln>
            <a:noFill/>
          </a:ln>
        </p:spPr>
      </p:pic>
      <p:sp>
        <p:nvSpPr>
          <p:cNvPr id="732" name="Google Shape;732;p29"/>
          <p:cNvSpPr/>
          <p:nvPr/>
        </p:nvSpPr>
        <p:spPr>
          <a:xfrm>
            <a:off x="1724338" y="1495911"/>
            <a:ext cx="3865578" cy="4696428"/>
          </a:xfrm>
          <a:prstGeom prst="roundRect">
            <a:avLst>
              <a:gd name="adj" fmla="val 16667"/>
            </a:avLst>
          </a:prstGeom>
          <a:noFill/>
          <a:ln w="28575" cap="flat" cmpd="sng">
            <a:solidFill>
              <a:srgbClr val="FFC000"/>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33" name="Google Shape;733;p29"/>
          <p:cNvSpPr/>
          <p:nvPr/>
        </p:nvSpPr>
        <p:spPr>
          <a:xfrm>
            <a:off x="2482989" y="4987002"/>
            <a:ext cx="1124694" cy="338554"/>
          </a:xfrm>
          <a:prstGeom prst="rect">
            <a:avLst/>
          </a:prstGeom>
          <a:solidFill>
            <a:srgbClr val="F9D6A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準確率高</a:t>
            </a:r>
            <a:endParaRPr/>
          </a:p>
        </p:txBody>
      </p:sp>
      <p:sp>
        <p:nvSpPr>
          <p:cNvPr id="734" name="Google Shape;734;p29"/>
          <p:cNvSpPr/>
          <p:nvPr/>
        </p:nvSpPr>
        <p:spPr>
          <a:xfrm>
            <a:off x="3819302" y="4987002"/>
            <a:ext cx="1124694" cy="338554"/>
          </a:xfrm>
          <a:prstGeom prst="rect">
            <a:avLst/>
          </a:prstGeom>
          <a:solidFill>
            <a:srgbClr val="F9D6A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效能微輸</a:t>
            </a:r>
            <a:endParaRPr/>
          </a:p>
        </p:txBody>
      </p:sp>
      <p:sp>
        <p:nvSpPr>
          <p:cNvPr id="735" name="Google Shape;735;p29"/>
          <p:cNvSpPr/>
          <p:nvPr/>
        </p:nvSpPr>
        <p:spPr>
          <a:xfrm>
            <a:off x="2482988" y="5557920"/>
            <a:ext cx="2461007" cy="338554"/>
          </a:xfrm>
          <a:prstGeom prst="rect">
            <a:avLst/>
          </a:prstGeom>
          <a:solidFill>
            <a:srgbClr val="F9D6A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環境影響度較低</a:t>
            </a:r>
            <a:endParaRPr/>
          </a:p>
        </p:txBody>
      </p:sp>
      <p:sp>
        <p:nvSpPr>
          <p:cNvPr id="736" name="Google Shape;736;p29"/>
          <p:cNvSpPr/>
          <p:nvPr/>
        </p:nvSpPr>
        <p:spPr>
          <a:xfrm>
            <a:off x="7138748" y="4961930"/>
            <a:ext cx="1124694" cy="404553"/>
          </a:xfrm>
          <a:prstGeom prst="rect">
            <a:avLst/>
          </a:prstGeom>
          <a:solidFill>
            <a:srgbClr val="F9D6A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效能微勝</a:t>
            </a:r>
            <a:endParaRPr/>
          </a:p>
        </p:txBody>
      </p:sp>
      <p:sp>
        <p:nvSpPr>
          <p:cNvPr id="737" name="Google Shape;737;p29"/>
          <p:cNvSpPr/>
          <p:nvPr/>
        </p:nvSpPr>
        <p:spPr>
          <a:xfrm>
            <a:off x="7138748" y="5520059"/>
            <a:ext cx="2889409" cy="338554"/>
          </a:xfrm>
          <a:prstGeom prst="rect">
            <a:avLst/>
          </a:prstGeom>
          <a:solidFill>
            <a:srgbClr val="F9D6A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環境影響強烈</a:t>
            </a:r>
            <a:endParaRPr/>
          </a:p>
        </p:txBody>
      </p:sp>
      <p:sp>
        <p:nvSpPr>
          <p:cNvPr id="738" name="Google Shape;738;p29"/>
          <p:cNvSpPr/>
          <p:nvPr/>
        </p:nvSpPr>
        <p:spPr>
          <a:xfrm>
            <a:off x="8403770" y="4962005"/>
            <a:ext cx="1624388" cy="404553"/>
          </a:xfrm>
          <a:prstGeom prst="rect">
            <a:avLst/>
          </a:prstGeom>
          <a:solidFill>
            <a:srgbClr val="F9D6A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能追蹤口罩位置</a:t>
            </a:r>
            <a:endParaRPr/>
          </a:p>
        </p:txBody>
      </p:sp>
      <p:sp>
        <p:nvSpPr>
          <p:cNvPr id="739" name="Google Shape;739;p29"/>
          <p:cNvSpPr txBox="1"/>
          <p:nvPr/>
        </p:nvSpPr>
        <p:spPr>
          <a:xfrm>
            <a:off x="7919965" y="1699552"/>
            <a:ext cx="132697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0070C0"/>
                </a:solidFill>
                <a:latin typeface="Microsoft JhengHei"/>
                <a:ea typeface="Microsoft JhengHei"/>
                <a:cs typeface="Microsoft JhengHei"/>
                <a:sym typeface="Microsoft JhengHei"/>
              </a:rPr>
              <a:t>YOLO</a:t>
            </a:r>
            <a:endParaRPr sz="2800" b="1">
              <a:solidFill>
                <a:srgbClr val="0070C0"/>
              </a:solidFill>
              <a:latin typeface="Microsoft JhengHei"/>
              <a:ea typeface="Microsoft JhengHei"/>
              <a:cs typeface="Microsoft JhengHei"/>
              <a:sym typeface="Microsoft JhengHei"/>
            </a:endParaRPr>
          </a:p>
        </p:txBody>
      </p:sp>
      <p:sp>
        <p:nvSpPr>
          <p:cNvPr id="740" name="Google Shape;740;p29"/>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口罩辨識</a:t>
            </a:r>
            <a:endParaRPr/>
          </a:p>
        </p:txBody>
      </p:sp>
      <p:sp>
        <p:nvSpPr>
          <p:cNvPr id="741" name="Google Shape;741;p29"/>
          <p:cNvSpPr txBox="1"/>
          <p:nvPr/>
        </p:nvSpPr>
        <p:spPr>
          <a:xfrm>
            <a:off x="176141" y="718262"/>
            <a:ext cx="8318500" cy="89376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800"/>
              <a:buFont typeface="Arial"/>
              <a:buNone/>
            </a:pPr>
            <a:endParaRPr sz="1800" b="1">
              <a:solidFill>
                <a:srgbClr val="333F50"/>
              </a:solidFill>
              <a:latin typeface="Microsoft JhengHei"/>
              <a:ea typeface="Microsoft JhengHei"/>
              <a:cs typeface="Microsoft JhengHei"/>
              <a:sym typeface="Microsoft JhengHei"/>
            </a:endParaRPr>
          </a:p>
          <a:p>
            <a:pPr marL="0" marR="0" lvl="0" indent="0" algn="l" rtl="0">
              <a:lnSpc>
                <a:spcPct val="90000"/>
              </a:lnSpc>
              <a:spcBef>
                <a:spcPts val="0"/>
              </a:spcBef>
              <a:spcAft>
                <a:spcPts val="0"/>
              </a:spcAft>
              <a:buClr>
                <a:srgbClr val="333F50"/>
              </a:buClr>
              <a:buSzPts val="1900"/>
              <a:buFont typeface="Arial"/>
              <a:buNone/>
            </a:pPr>
            <a:r>
              <a:rPr lang="zh-TW" sz="1900" b="1">
                <a:solidFill>
                  <a:srgbClr val="333F50"/>
                </a:solidFill>
                <a:latin typeface="Microsoft JhengHei"/>
                <a:ea typeface="Microsoft JhengHei"/>
                <a:cs typeface="Microsoft JhengHei"/>
                <a:sym typeface="Microsoft JhengHei"/>
              </a:rPr>
              <a:t>運用場景 :辨識顧客是否配戴口罩</a:t>
            </a:r>
            <a:endParaRPr/>
          </a:p>
        </p:txBody>
      </p:sp>
      <p:grpSp>
        <p:nvGrpSpPr>
          <p:cNvPr id="742" name="Google Shape;742;p29"/>
          <p:cNvGrpSpPr/>
          <p:nvPr/>
        </p:nvGrpSpPr>
        <p:grpSpPr>
          <a:xfrm>
            <a:off x="6315613" y="261142"/>
            <a:ext cx="3552287" cy="619904"/>
            <a:chOff x="6315613" y="261142"/>
            <a:chExt cx="3552287" cy="619904"/>
          </a:xfrm>
        </p:grpSpPr>
        <p:sp>
          <p:nvSpPr>
            <p:cNvPr id="743" name="Google Shape;743;p29"/>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4" name="Google Shape;744;p29"/>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5" name="Google Shape;745;p29"/>
            <p:cNvSpPr/>
            <p:nvPr/>
          </p:nvSpPr>
          <p:spPr>
            <a:xfrm>
              <a:off x="6659342" y="473427"/>
              <a:ext cx="527868" cy="48496"/>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6" name="Google Shape;746;p29"/>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7" name="Google Shape;747;p29"/>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8" name="Google Shape;748;p29"/>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49" name="Google Shape;749;p29"/>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50" name="Google Shape;750;p29"/>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51" name="Google Shape;751;p29"/>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52" name="Google Shape;752;p29"/>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53" name="Google Shape;753;p29"/>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54" name="Google Shape;754;p29"/>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55" name="Google Shape;755;p29"/>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756" name="Google Shape;756;p29"/>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757" name="Google Shape;757;p29"/>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758" name="Google Shape;758;p29"/>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30"/>
          <p:cNvSpPr txBox="1"/>
          <p:nvPr/>
        </p:nvSpPr>
        <p:spPr>
          <a:xfrm>
            <a:off x="2434665" y="5885852"/>
            <a:ext cx="197297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產生468個臉部特徵</a:t>
            </a:r>
            <a:endParaRPr/>
          </a:p>
        </p:txBody>
      </p:sp>
      <p:pic>
        <p:nvPicPr>
          <p:cNvPr id="764" name="Google Shape;764;p30"/>
          <p:cNvPicPr preferRelativeResize="0"/>
          <p:nvPr/>
        </p:nvPicPr>
        <p:blipFill rotWithShape="1">
          <a:blip r:embed="rId3">
            <a:alphaModFix/>
          </a:blip>
          <a:srcRect/>
          <a:stretch/>
        </p:blipFill>
        <p:spPr>
          <a:xfrm>
            <a:off x="676782" y="2446695"/>
            <a:ext cx="1044285" cy="1044285"/>
          </a:xfrm>
          <a:prstGeom prst="rect">
            <a:avLst/>
          </a:prstGeom>
          <a:noFill/>
          <a:ln>
            <a:noFill/>
          </a:ln>
        </p:spPr>
      </p:pic>
      <p:sp>
        <p:nvSpPr>
          <p:cNvPr id="765" name="Google Shape;765;p30"/>
          <p:cNvSpPr txBox="1"/>
          <p:nvPr/>
        </p:nvSpPr>
        <p:spPr>
          <a:xfrm>
            <a:off x="1893674" y="2408383"/>
            <a:ext cx="7043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333F50"/>
                </a:solidFill>
                <a:latin typeface="Microsoft JhengHei"/>
                <a:ea typeface="Microsoft JhengHei"/>
                <a:cs typeface="Microsoft JhengHei"/>
                <a:sym typeface="Microsoft JhengHei"/>
              </a:rPr>
              <a:t>輸入</a:t>
            </a:r>
            <a:endParaRPr/>
          </a:p>
        </p:txBody>
      </p:sp>
      <p:pic>
        <p:nvPicPr>
          <p:cNvPr id="766" name="Google Shape;766;p30"/>
          <p:cNvPicPr preferRelativeResize="0"/>
          <p:nvPr/>
        </p:nvPicPr>
        <p:blipFill rotWithShape="1">
          <a:blip r:embed="rId4">
            <a:alphaModFix/>
          </a:blip>
          <a:srcRect/>
          <a:stretch/>
        </p:blipFill>
        <p:spPr>
          <a:xfrm>
            <a:off x="2423679" y="3839482"/>
            <a:ext cx="1980813" cy="1980813"/>
          </a:xfrm>
          <a:prstGeom prst="rect">
            <a:avLst/>
          </a:prstGeom>
          <a:noFill/>
          <a:ln>
            <a:noFill/>
          </a:ln>
        </p:spPr>
      </p:pic>
      <p:pic>
        <p:nvPicPr>
          <p:cNvPr id="767" name="Google Shape;767;p30" descr="Installation - mediapipe"/>
          <p:cNvPicPr preferRelativeResize="0"/>
          <p:nvPr/>
        </p:nvPicPr>
        <p:blipFill rotWithShape="1">
          <a:blip r:embed="rId5">
            <a:alphaModFix/>
          </a:blip>
          <a:srcRect/>
          <a:stretch/>
        </p:blipFill>
        <p:spPr>
          <a:xfrm>
            <a:off x="2531456" y="2749821"/>
            <a:ext cx="1804258" cy="489727"/>
          </a:xfrm>
          <a:prstGeom prst="rect">
            <a:avLst/>
          </a:prstGeom>
          <a:noFill/>
          <a:ln>
            <a:noFill/>
          </a:ln>
        </p:spPr>
      </p:pic>
      <p:sp>
        <p:nvSpPr>
          <p:cNvPr id="768" name="Google Shape;768;p30"/>
          <p:cNvSpPr/>
          <p:nvPr/>
        </p:nvSpPr>
        <p:spPr>
          <a:xfrm>
            <a:off x="4832383" y="2657115"/>
            <a:ext cx="2129999" cy="734014"/>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chemeClr val="lt1"/>
                </a:solidFill>
                <a:latin typeface="Microsoft JhengHei"/>
                <a:ea typeface="Microsoft JhengHei"/>
                <a:cs typeface="Microsoft JhengHei"/>
                <a:sym typeface="Microsoft JhengHei"/>
              </a:rPr>
              <a:t>針對由臉部中心點做歐氏距離計算</a:t>
            </a:r>
            <a:endParaRPr/>
          </a:p>
        </p:txBody>
      </p:sp>
      <p:pic>
        <p:nvPicPr>
          <p:cNvPr id="769" name="Google Shape;769;p30"/>
          <p:cNvPicPr preferRelativeResize="0"/>
          <p:nvPr/>
        </p:nvPicPr>
        <p:blipFill rotWithShape="1">
          <a:blip r:embed="rId3">
            <a:alphaModFix/>
          </a:blip>
          <a:srcRect/>
          <a:stretch/>
        </p:blipFill>
        <p:spPr>
          <a:xfrm>
            <a:off x="7872202" y="1676659"/>
            <a:ext cx="564270" cy="564270"/>
          </a:xfrm>
          <a:prstGeom prst="rect">
            <a:avLst/>
          </a:prstGeom>
          <a:noFill/>
          <a:ln>
            <a:noFill/>
          </a:ln>
        </p:spPr>
      </p:pic>
      <p:pic>
        <p:nvPicPr>
          <p:cNvPr id="770" name="Google Shape;770;p30"/>
          <p:cNvPicPr preferRelativeResize="0"/>
          <p:nvPr/>
        </p:nvPicPr>
        <p:blipFill rotWithShape="1">
          <a:blip r:embed="rId3">
            <a:alphaModFix/>
          </a:blip>
          <a:srcRect/>
          <a:stretch/>
        </p:blipFill>
        <p:spPr>
          <a:xfrm>
            <a:off x="10514872" y="3236203"/>
            <a:ext cx="650816" cy="650816"/>
          </a:xfrm>
          <a:prstGeom prst="rect">
            <a:avLst/>
          </a:prstGeom>
          <a:noFill/>
          <a:ln>
            <a:noFill/>
          </a:ln>
        </p:spPr>
      </p:pic>
      <p:sp>
        <p:nvSpPr>
          <p:cNvPr id="771" name="Google Shape;771;p30"/>
          <p:cNvSpPr/>
          <p:nvPr/>
        </p:nvSpPr>
        <p:spPr>
          <a:xfrm>
            <a:off x="7660673" y="1255948"/>
            <a:ext cx="959089" cy="4598027"/>
          </a:xfrm>
          <a:prstGeom prst="roundRect">
            <a:avLst>
              <a:gd name="adj" fmla="val 16667"/>
            </a:avLst>
          </a:prstGeom>
          <a:noFill/>
          <a:ln w="38100" cap="flat" cmpd="sng">
            <a:solidFill>
              <a:srgbClr val="FFC00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cxnSp>
        <p:nvCxnSpPr>
          <p:cNvPr id="772" name="Google Shape;772;p30"/>
          <p:cNvCxnSpPr/>
          <p:nvPr/>
        </p:nvCxnSpPr>
        <p:spPr>
          <a:xfrm>
            <a:off x="8619762" y="1255948"/>
            <a:ext cx="1895110" cy="1980255"/>
          </a:xfrm>
          <a:prstGeom prst="straightConnector1">
            <a:avLst/>
          </a:prstGeom>
          <a:noFill/>
          <a:ln w="9525" cap="flat" cmpd="sng">
            <a:solidFill>
              <a:srgbClr val="FFC000"/>
            </a:solidFill>
            <a:prstDash val="solid"/>
            <a:miter lim="800000"/>
            <a:headEnd type="none" w="sm" len="sm"/>
            <a:tailEnd type="none" w="sm" len="sm"/>
          </a:ln>
        </p:spPr>
      </p:cxnSp>
      <p:cxnSp>
        <p:nvCxnSpPr>
          <p:cNvPr id="773" name="Google Shape;773;p30"/>
          <p:cNvCxnSpPr/>
          <p:nvPr/>
        </p:nvCxnSpPr>
        <p:spPr>
          <a:xfrm rot="10800000" flipH="1">
            <a:off x="8619762" y="3905338"/>
            <a:ext cx="1895110" cy="1849103"/>
          </a:xfrm>
          <a:prstGeom prst="straightConnector1">
            <a:avLst/>
          </a:prstGeom>
          <a:noFill/>
          <a:ln w="9525" cap="flat" cmpd="sng">
            <a:solidFill>
              <a:srgbClr val="FFC000"/>
            </a:solidFill>
            <a:prstDash val="solid"/>
            <a:miter lim="800000"/>
            <a:headEnd type="none" w="sm" len="sm"/>
            <a:tailEnd type="none" w="sm" len="sm"/>
          </a:ln>
        </p:spPr>
      </p:cxnSp>
      <p:sp>
        <p:nvSpPr>
          <p:cNvPr id="774" name="Google Shape;774;p30"/>
          <p:cNvSpPr txBox="1"/>
          <p:nvPr/>
        </p:nvSpPr>
        <p:spPr>
          <a:xfrm>
            <a:off x="8928156" y="4172057"/>
            <a:ext cx="2951707" cy="33855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a:solidFill>
                  <a:srgbClr val="323F4F"/>
                </a:solidFill>
                <a:latin typeface="Microsoft JhengHei"/>
                <a:ea typeface="Microsoft JhengHei"/>
                <a:cs typeface="Microsoft JhengHei"/>
                <a:sym typeface="Microsoft JhengHei"/>
              </a:rPr>
              <a:t>透過範數計算得出差距最小者</a:t>
            </a:r>
            <a:endParaRPr/>
          </a:p>
        </p:txBody>
      </p:sp>
      <p:sp>
        <p:nvSpPr>
          <p:cNvPr id="775" name="Google Shape;775;p30"/>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人臉辨識 - 範數識別法</a:t>
            </a:r>
            <a:endParaRPr/>
          </a:p>
        </p:txBody>
      </p:sp>
      <p:sp>
        <p:nvSpPr>
          <p:cNvPr id="776" name="Google Shape;776;p30"/>
          <p:cNvSpPr txBox="1"/>
          <p:nvPr/>
        </p:nvSpPr>
        <p:spPr>
          <a:xfrm>
            <a:off x="176141" y="718262"/>
            <a:ext cx="8318500" cy="89376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800"/>
              <a:buFont typeface="Arial"/>
              <a:buNone/>
            </a:pPr>
            <a:endParaRPr sz="1800" b="1">
              <a:solidFill>
                <a:srgbClr val="333F50"/>
              </a:solidFill>
              <a:latin typeface="Microsoft JhengHei"/>
              <a:ea typeface="Microsoft JhengHei"/>
              <a:cs typeface="Microsoft JhengHei"/>
              <a:sym typeface="Microsoft JhengHei"/>
            </a:endParaRPr>
          </a:p>
          <a:p>
            <a:pPr marL="0" marR="0" lvl="0" indent="0" algn="l" rtl="0">
              <a:lnSpc>
                <a:spcPct val="90000"/>
              </a:lnSpc>
              <a:spcBef>
                <a:spcPts val="0"/>
              </a:spcBef>
              <a:spcAft>
                <a:spcPts val="0"/>
              </a:spcAft>
              <a:buClr>
                <a:srgbClr val="333F50"/>
              </a:buClr>
              <a:buSzPts val="1900"/>
              <a:buFont typeface="Arial"/>
              <a:buNone/>
            </a:pPr>
            <a:r>
              <a:rPr lang="zh-TW" sz="1900" b="1">
                <a:solidFill>
                  <a:srgbClr val="333F50"/>
                </a:solidFill>
                <a:latin typeface="Microsoft JhengHei"/>
                <a:ea typeface="Microsoft JhengHei"/>
                <a:cs typeface="Microsoft JhengHei"/>
                <a:sym typeface="Microsoft JhengHei"/>
              </a:rPr>
              <a:t>運用場景 :</a:t>
            </a:r>
            <a:r>
              <a:rPr lang="zh-TW" sz="1900" b="1">
                <a:solidFill>
                  <a:srgbClr val="C00000"/>
                </a:solidFill>
                <a:latin typeface="Microsoft JhengHei"/>
                <a:ea typeface="Microsoft JhengHei"/>
                <a:cs typeface="Microsoft JhengHei"/>
                <a:sym typeface="Microsoft JhengHei"/>
              </a:rPr>
              <a:t>單張</a:t>
            </a:r>
            <a:r>
              <a:rPr lang="zh-TW" sz="1900" b="1">
                <a:solidFill>
                  <a:srgbClr val="333F50"/>
                </a:solidFill>
                <a:latin typeface="Microsoft JhengHei"/>
                <a:ea typeface="Microsoft JhengHei"/>
                <a:cs typeface="Microsoft JhengHei"/>
                <a:sym typeface="Microsoft JhengHei"/>
              </a:rPr>
              <a:t>照片識別顧客</a:t>
            </a:r>
            <a:endParaRPr/>
          </a:p>
        </p:txBody>
      </p:sp>
      <p:cxnSp>
        <p:nvCxnSpPr>
          <p:cNvPr id="777" name="Google Shape;777;p30"/>
          <p:cNvCxnSpPr/>
          <p:nvPr/>
        </p:nvCxnSpPr>
        <p:spPr>
          <a:xfrm>
            <a:off x="2047542" y="2982440"/>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778" name="Google Shape;778;p30"/>
          <p:cNvCxnSpPr/>
          <p:nvPr/>
        </p:nvCxnSpPr>
        <p:spPr>
          <a:xfrm>
            <a:off x="4404492" y="2982440"/>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779" name="Google Shape;779;p30"/>
          <p:cNvCxnSpPr/>
          <p:nvPr/>
        </p:nvCxnSpPr>
        <p:spPr>
          <a:xfrm>
            <a:off x="7104600" y="2982440"/>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780" name="Google Shape;780;p30"/>
          <p:cNvCxnSpPr/>
          <p:nvPr/>
        </p:nvCxnSpPr>
        <p:spPr>
          <a:xfrm>
            <a:off x="3490543" y="3365635"/>
            <a:ext cx="0" cy="346024"/>
          </a:xfrm>
          <a:prstGeom prst="straightConnector1">
            <a:avLst/>
          </a:prstGeom>
          <a:noFill/>
          <a:ln w="69850" cap="flat" cmpd="sng">
            <a:solidFill>
              <a:srgbClr val="0070C0"/>
            </a:solidFill>
            <a:prstDash val="solid"/>
            <a:miter lim="800000"/>
            <a:headEnd type="none" w="sm" len="sm"/>
            <a:tailEnd type="triangle" w="med" len="med"/>
          </a:ln>
        </p:spPr>
      </p:cxnSp>
      <p:sp>
        <p:nvSpPr>
          <p:cNvPr id="781" name="Google Shape;781;p30"/>
          <p:cNvSpPr/>
          <p:nvPr/>
        </p:nvSpPr>
        <p:spPr>
          <a:xfrm rot="-5400000">
            <a:off x="10291319" y="3470801"/>
            <a:ext cx="279403" cy="159015"/>
          </a:xfrm>
          <a:prstGeom prst="triangle">
            <a:avLst>
              <a:gd name="adj" fmla="val 56330"/>
            </a:avLst>
          </a:prstGeom>
          <a:gradFill>
            <a:gsLst>
              <a:gs pos="0">
                <a:srgbClr val="0070C0">
                  <a:alpha val="47450"/>
                </a:srgbClr>
              </a:gs>
              <a:gs pos="55000">
                <a:srgbClr val="A9BEE4">
                  <a:alpha val="62352"/>
                </a:srgbClr>
              </a:gs>
              <a:gs pos="100000">
                <a:srgbClr val="FFFFFF">
                  <a:alpha val="6039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pic>
        <p:nvPicPr>
          <p:cNvPr id="782" name="Google Shape;782;p30"/>
          <p:cNvPicPr preferRelativeResize="0"/>
          <p:nvPr/>
        </p:nvPicPr>
        <p:blipFill rotWithShape="1">
          <a:blip r:embed="rId6">
            <a:alphaModFix/>
          </a:blip>
          <a:srcRect/>
          <a:stretch/>
        </p:blipFill>
        <p:spPr>
          <a:xfrm>
            <a:off x="10099320" y="3407326"/>
            <a:ext cx="284270" cy="284270"/>
          </a:xfrm>
          <a:prstGeom prst="rect">
            <a:avLst/>
          </a:prstGeom>
          <a:noFill/>
          <a:ln>
            <a:noFill/>
          </a:ln>
        </p:spPr>
      </p:pic>
      <p:grpSp>
        <p:nvGrpSpPr>
          <p:cNvPr id="783" name="Google Shape;783;p30"/>
          <p:cNvGrpSpPr/>
          <p:nvPr/>
        </p:nvGrpSpPr>
        <p:grpSpPr>
          <a:xfrm>
            <a:off x="7872202" y="2451295"/>
            <a:ext cx="564270" cy="564270"/>
            <a:chOff x="4081164" y="5059416"/>
            <a:chExt cx="1144526" cy="1144526"/>
          </a:xfrm>
        </p:grpSpPr>
        <p:sp>
          <p:nvSpPr>
            <p:cNvPr id="784" name="Google Shape;784;p30"/>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785" name="Google Shape;785;p30"/>
            <p:cNvPicPr preferRelativeResize="0"/>
            <p:nvPr/>
          </p:nvPicPr>
          <p:blipFill rotWithShape="1">
            <a:blip r:embed="rId7">
              <a:alphaModFix/>
            </a:blip>
            <a:srcRect/>
            <a:stretch/>
          </p:blipFill>
          <p:spPr>
            <a:xfrm>
              <a:off x="4296229" y="5146113"/>
              <a:ext cx="783640" cy="979550"/>
            </a:xfrm>
            <a:prstGeom prst="rect">
              <a:avLst/>
            </a:prstGeom>
            <a:noFill/>
            <a:ln>
              <a:noFill/>
            </a:ln>
          </p:spPr>
        </p:pic>
      </p:grpSp>
      <p:grpSp>
        <p:nvGrpSpPr>
          <p:cNvPr id="786" name="Google Shape;786;p30"/>
          <p:cNvGrpSpPr/>
          <p:nvPr/>
        </p:nvGrpSpPr>
        <p:grpSpPr>
          <a:xfrm>
            <a:off x="7872202" y="3225931"/>
            <a:ext cx="564270" cy="564270"/>
            <a:chOff x="4081164" y="5059416"/>
            <a:chExt cx="1144526" cy="1144526"/>
          </a:xfrm>
        </p:grpSpPr>
        <p:sp>
          <p:nvSpPr>
            <p:cNvPr id="787" name="Google Shape;787;p30"/>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788" name="Google Shape;788;p30"/>
            <p:cNvPicPr preferRelativeResize="0"/>
            <p:nvPr/>
          </p:nvPicPr>
          <p:blipFill rotWithShape="1">
            <a:blip r:embed="rId7">
              <a:alphaModFix/>
            </a:blip>
            <a:srcRect/>
            <a:stretch/>
          </p:blipFill>
          <p:spPr>
            <a:xfrm>
              <a:off x="4296229" y="5146113"/>
              <a:ext cx="783640" cy="979550"/>
            </a:xfrm>
            <a:prstGeom prst="rect">
              <a:avLst/>
            </a:prstGeom>
            <a:noFill/>
            <a:ln>
              <a:noFill/>
            </a:ln>
          </p:spPr>
        </p:pic>
      </p:grpSp>
      <p:grpSp>
        <p:nvGrpSpPr>
          <p:cNvPr id="789" name="Google Shape;789;p30"/>
          <p:cNvGrpSpPr/>
          <p:nvPr/>
        </p:nvGrpSpPr>
        <p:grpSpPr>
          <a:xfrm>
            <a:off x="7872202" y="4000567"/>
            <a:ext cx="564270" cy="564270"/>
            <a:chOff x="4081164" y="5059416"/>
            <a:chExt cx="1144526" cy="1144526"/>
          </a:xfrm>
        </p:grpSpPr>
        <p:sp>
          <p:nvSpPr>
            <p:cNvPr id="790" name="Google Shape;790;p30"/>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791" name="Google Shape;791;p30"/>
            <p:cNvPicPr preferRelativeResize="0"/>
            <p:nvPr/>
          </p:nvPicPr>
          <p:blipFill rotWithShape="1">
            <a:blip r:embed="rId7">
              <a:alphaModFix/>
            </a:blip>
            <a:srcRect/>
            <a:stretch/>
          </p:blipFill>
          <p:spPr>
            <a:xfrm>
              <a:off x="4296229" y="5146113"/>
              <a:ext cx="783640" cy="979550"/>
            </a:xfrm>
            <a:prstGeom prst="rect">
              <a:avLst/>
            </a:prstGeom>
            <a:noFill/>
            <a:ln>
              <a:noFill/>
            </a:ln>
          </p:spPr>
        </p:pic>
      </p:grpSp>
      <p:grpSp>
        <p:nvGrpSpPr>
          <p:cNvPr id="792" name="Google Shape;792;p30"/>
          <p:cNvGrpSpPr/>
          <p:nvPr/>
        </p:nvGrpSpPr>
        <p:grpSpPr>
          <a:xfrm>
            <a:off x="7872202" y="4775202"/>
            <a:ext cx="564270" cy="564270"/>
            <a:chOff x="4081164" y="5059416"/>
            <a:chExt cx="1144526" cy="1144526"/>
          </a:xfrm>
        </p:grpSpPr>
        <p:sp>
          <p:nvSpPr>
            <p:cNvPr id="793" name="Google Shape;793;p30"/>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794" name="Google Shape;794;p30"/>
            <p:cNvPicPr preferRelativeResize="0"/>
            <p:nvPr/>
          </p:nvPicPr>
          <p:blipFill rotWithShape="1">
            <a:blip r:embed="rId7">
              <a:alphaModFix/>
            </a:blip>
            <a:srcRect/>
            <a:stretch/>
          </p:blipFill>
          <p:spPr>
            <a:xfrm>
              <a:off x="4296229" y="5146113"/>
              <a:ext cx="783640" cy="979550"/>
            </a:xfrm>
            <a:prstGeom prst="rect">
              <a:avLst/>
            </a:prstGeom>
            <a:noFill/>
            <a:ln>
              <a:noFill/>
            </a:ln>
          </p:spPr>
        </p:pic>
      </p:grpSp>
      <p:grpSp>
        <p:nvGrpSpPr>
          <p:cNvPr id="795" name="Google Shape;795;p30"/>
          <p:cNvGrpSpPr/>
          <p:nvPr/>
        </p:nvGrpSpPr>
        <p:grpSpPr>
          <a:xfrm>
            <a:off x="6315613" y="261142"/>
            <a:ext cx="3552287" cy="619904"/>
            <a:chOff x="6315613" y="261142"/>
            <a:chExt cx="3552287" cy="619904"/>
          </a:xfrm>
        </p:grpSpPr>
        <p:sp>
          <p:nvSpPr>
            <p:cNvPr id="796" name="Google Shape;796;p30"/>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97" name="Google Shape;797;p30"/>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98" name="Google Shape;798;p30"/>
            <p:cNvSpPr/>
            <p:nvPr/>
          </p:nvSpPr>
          <p:spPr>
            <a:xfrm>
              <a:off x="6659342" y="473427"/>
              <a:ext cx="541558" cy="47273"/>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799" name="Google Shape;799;p30"/>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00" name="Google Shape;800;p30"/>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01" name="Google Shape;801;p30"/>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02" name="Google Shape;802;p30"/>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03" name="Google Shape;803;p30"/>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04" name="Google Shape;804;p30"/>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05" name="Google Shape;805;p30"/>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06" name="Google Shape;806;p30"/>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07" name="Google Shape;807;p30"/>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08" name="Google Shape;808;p30"/>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809" name="Google Shape;809;p30"/>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810" name="Google Shape;810;p30"/>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811" name="Google Shape;811;p30"/>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31"/>
          <p:cNvSpPr txBox="1"/>
          <p:nvPr/>
        </p:nvSpPr>
        <p:spPr>
          <a:xfrm>
            <a:off x="4900004" y="1299811"/>
            <a:ext cx="261641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Microsoft JhengHei"/>
                <a:ea typeface="Microsoft JhengHei"/>
                <a:cs typeface="Microsoft JhengHei"/>
                <a:sym typeface="Microsoft JhengHei"/>
              </a:rPr>
              <a:t>實際運作畫面</a:t>
            </a:r>
            <a:endParaRPr/>
          </a:p>
        </p:txBody>
      </p:sp>
      <p:sp>
        <p:nvSpPr>
          <p:cNvPr id="817" name="Google Shape;817;p31"/>
          <p:cNvSpPr/>
          <p:nvPr/>
        </p:nvSpPr>
        <p:spPr>
          <a:xfrm>
            <a:off x="3394969" y="5696689"/>
            <a:ext cx="537358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2000" b="1">
                <a:solidFill>
                  <a:srgbClr val="C00000"/>
                </a:solidFill>
                <a:latin typeface="Microsoft JhengHei"/>
                <a:ea typeface="Microsoft JhengHei"/>
                <a:cs typeface="Microsoft JhengHei"/>
                <a:sym typeface="Microsoft JhengHei"/>
              </a:rPr>
              <a:t>當臉部與註冊照片有差異化,就會影響辨識結果</a:t>
            </a:r>
            <a:endParaRPr sz="2000" b="1">
              <a:solidFill>
                <a:srgbClr val="C00000"/>
              </a:solidFill>
              <a:latin typeface="Microsoft JhengHei"/>
              <a:ea typeface="Microsoft JhengHei"/>
              <a:cs typeface="Microsoft JhengHei"/>
              <a:sym typeface="Microsoft JhengHei"/>
            </a:endParaRPr>
          </a:p>
        </p:txBody>
      </p:sp>
      <p:sp>
        <p:nvSpPr>
          <p:cNvPr id="818" name="Google Shape;818;p31"/>
          <p:cNvSpPr txBox="1"/>
          <p:nvPr/>
        </p:nvSpPr>
        <p:spPr>
          <a:xfrm>
            <a:off x="2993340" y="5042900"/>
            <a:ext cx="8032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Microsoft JhengHei"/>
                <a:ea typeface="Microsoft JhengHei"/>
                <a:cs typeface="Microsoft JhengHei"/>
                <a:sym typeface="Microsoft JhengHei"/>
              </a:rPr>
              <a:t>正確</a:t>
            </a:r>
            <a:endParaRPr/>
          </a:p>
        </p:txBody>
      </p:sp>
      <p:sp>
        <p:nvSpPr>
          <p:cNvPr id="819" name="Google Shape;819;p31"/>
          <p:cNvSpPr txBox="1"/>
          <p:nvPr/>
        </p:nvSpPr>
        <p:spPr>
          <a:xfrm>
            <a:off x="8574802" y="5052364"/>
            <a:ext cx="8032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Microsoft JhengHei"/>
                <a:ea typeface="Microsoft JhengHei"/>
                <a:cs typeface="Microsoft JhengHei"/>
                <a:sym typeface="Microsoft JhengHei"/>
              </a:rPr>
              <a:t>錯誤</a:t>
            </a:r>
            <a:endParaRPr/>
          </a:p>
        </p:txBody>
      </p:sp>
      <p:pic>
        <p:nvPicPr>
          <p:cNvPr id="820" name="Google Shape;820;p31"/>
          <p:cNvPicPr preferRelativeResize="0"/>
          <p:nvPr/>
        </p:nvPicPr>
        <p:blipFill rotWithShape="1">
          <a:blip r:embed="rId3">
            <a:alphaModFix/>
          </a:blip>
          <a:srcRect t="7814"/>
          <a:stretch/>
        </p:blipFill>
        <p:spPr>
          <a:xfrm>
            <a:off x="877881" y="2111864"/>
            <a:ext cx="4796646" cy="2703775"/>
          </a:xfrm>
          <a:prstGeom prst="rect">
            <a:avLst/>
          </a:prstGeom>
          <a:noFill/>
          <a:ln>
            <a:noFill/>
          </a:ln>
        </p:spPr>
      </p:pic>
      <p:sp>
        <p:nvSpPr>
          <p:cNvPr id="821" name="Google Shape;821;p31"/>
          <p:cNvSpPr/>
          <p:nvPr/>
        </p:nvSpPr>
        <p:spPr>
          <a:xfrm>
            <a:off x="2593229" y="5073676"/>
            <a:ext cx="400111" cy="400111"/>
          </a:xfrm>
          <a:prstGeom prst="donut">
            <a:avLst>
              <a:gd name="adj" fmla="val 13838"/>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a:ea typeface="Helvetica Neue"/>
              <a:cs typeface="Helvetica Neue"/>
              <a:sym typeface="Helvetica Neue"/>
            </a:endParaRPr>
          </a:p>
        </p:txBody>
      </p:sp>
      <p:pic>
        <p:nvPicPr>
          <p:cNvPr id="822" name="Google Shape;822;p31"/>
          <p:cNvPicPr preferRelativeResize="0"/>
          <p:nvPr/>
        </p:nvPicPr>
        <p:blipFill rotWithShape="1">
          <a:blip r:embed="rId4">
            <a:alphaModFix/>
          </a:blip>
          <a:srcRect/>
          <a:stretch/>
        </p:blipFill>
        <p:spPr>
          <a:xfrm>
            <a:off x="6375835" y="2111864"/>
            <a:ext cx="4785442" cy="2703775"/>
          </a:xfrm>
          <a:prstGeom prst="rect">
            <a:avLst/>
          </a:prstGeom>
          <a:noFill/>
          <a:ln>
            <a:noFill/>
          </a:ln>
        </p:spPr>
      </p:pic>
      <p:sp>
        <p:nvSpPr>
          <p:cNvPr id="823" name="Google Shape;823;p31"/>
          <p:cNvSpPr/>
          <p:nvPr/>
        </p:nvSpPr>
        <p:spPr>
          <a:xfrm>
            <a:off x="7976382" y="4941942"/>
            <a:ext cx="656364" cy="656364"/>
          </a:xfrm>
          <a:prstGeom prst="mathMultiply">
            <a:avLst>
              <a:gd name="adj1" fmla="val 1578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824" name="Google Shape;824;p31"/>
          <p:cNvPicPr preferRelativeResize="0"/>
          <p:nvPr/>
        </p:nvPicPr>
        <p:blipFill rotWithShape="1">
          <a:blip r:embed="rId5">
            <a:alphaModFix/>
          </a:blip>
          <a:srcRect/>
          <a:stretch/>
        </p:blipFill>
        <p:spPr>
          <a:xfrm>
            <a:off x="9358319" y="1745151"/>
            <a:ext cx="1955800" cy="733425"/>
          </a:xfrm>
          <a:prstGeom prst="rect">
            <a:avLst/>
          </a:prstGeom>
          <a:noFill/>
          <a:ln w="38100" cap="flat" cmpd="sng">
            <a:solidFill>
              <a:srgbClr val="FFC000"/>
            </a:solidFill>
            <a:prstDash val="solid"/>
            <a:round/>
            <a:headEnd type="none" w="sm" len="sm"/>
            <a:tailEnd type="none" w="sm" len="sm"/>
          </a:ln>
        </p:spPr>
      </p:pic>
      <p:pic>
        <p:nvPicPr>
          <p:cNvPr id="825" name="Google Shape;825;p31"/>
          <p:cNvPicPr preferRelativeResize="0"/>
          <p:nvPr/>
        </p:nvPicPr>
        <p:blipFill rotWithShape="1">
          <a:blip r:embed="rId6">
            <a:alphaModFix/>
          </a:blip>
          <a:srcRect/>
          <a:stretch/>
        </p:blipFill>
        <p:spPr>
          <a:xfrm>
            <a:off x="1191214" y="1745151"/>
            <a:ext cx="1897900" cy="733424"/>
          </a:xfrm>
          <a:prstGeom prst="rect">
            <a:avLst/>
          </a:prstGeom>
          <a:solidFill>
            <a:srgbClr val="FFC000"/>
          </a:solidFill>
          <a:ln w="28575" cap="flat" cmpd="sng">
            <a:solidFill>
              <a:srgbClr val="FFC000"/>
            </a:solidFill>
            <a:prstDash val="solid"/>
            <a:round/>
            <a:headEnd type="none" w="sm" len="sm"/>
            <a:tailEnd type="none" w="sm" len="sm"/>
          </a:ln>
        </p:spPr>
      </p:pic>
      <p:sp>
        <p:nvSpPr>
          <p:cNvPr id="826" name="Google Shape;826;p31"/>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人臉辨識 - 範數識別法</a:t>
            </a:r>
            <a:endParaRPr/>
          </a:p>
        </p:txBody>
      </p:sp>
      <p:grpSp>
        <p:nvGrpSpPr>
          <p:cNvPr id="827" name="Google Shape;827;p31"/>
          <p:cNvGrpSpPr/>
          <p:nvPr/>
        </p:nvGrpSpPr>
        <p:grpSpPr>
          <a:xfrm>
            <a:off x="6315613" y="261142"/>
            <a:ext cx="3552287" cy="619904"/>
            <a:chOff x="6315613" y="261142"/>
            <a:chExt cx="3552287" cy="619904"/>
          </a:xfrm>
        </p:grpSpPr>
        <p:sp>
          <p:nvSpPr>
            <p:cNvPr id="828" name="Google Shape;828;p31"/>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29" name="Google Shape;829;p31"/>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30" name="Google Shape;830;p31"/>
            <p:cNvSpPr/>
            <p:nvPr/>
          </p:nvSpPr>
          <p:spPr>
            <a:xfrm>
              <a:off x="6659342" y="473427"/>
              <a:ext cx="547908" cy="47273"/>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31" name="Google Shape;831;p31"/>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32" name="Google Shape;832;p31"/>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33" name="Google Shape;833;p31"/>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34" name="Google Shape;834;p31"/>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35" name="Google Shape;835;p31"/>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36" name="Google Shape;836;p31"/>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37" name="Google Shape;837;p31"/>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38" name="Google Shape;838;p31"/>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39" name="Google Shape;839;p31"/>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40" name="Google Shape;840;p31"/>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841" name="Google Shape;841;p31"/>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842" name="Google Shape;842;p31"/>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843" name="Google Shape;843;p31"/>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4"/>
          <p:cNvPicPr preferRelativeResize="0"/>
          <p:nvPr/>
        </p:nvPicPr>
        <p:blipFill rotWithShape="1">
          <a:blip r:embed="rId3">
            <a:alphaModFix/>
          </a:blip>
          <a:srcRect/>
          <a:stretch/>
        </p:blipFill>
        <p:spPr>
          <a:xfrm>
            <a:off x="6356841" y="4355002"/>
            <a:ext cx="5312566" cy="2216453"/>
          </a:xfrm>
          <a:prstGeom prst="rect">
            <a:avLst/>
          </a:prstGeom>
          <a:noFill/>
          <a:ln>
            <a:noFill/>
          </a:ln>
        </p:spPr>
      </p:pic>
      <p:pic>
        <p:nvPicPr>
          <p:cNvPr id="152" name="Google Shape;152;p14"/>
          <p:cNvPicPr preferRelativeResize="0"/>
          <p:nvPr/>
        </p:nvPicPr>
        <p:blipFill rotWithShape="1">
          <a:blip r:embed="rId3">
            <a:alphaModFix/>
          </a:blip>
          <a:srcRect/>
          <a:stretch/>
        </p:blipFill>
        <p:spPr>
          <a:xfrm>
            <a:off x="7481615" y="255164"/>
            <a:ext cx="4369474" cy="2875328"/>
          </a:xfrm>
          <a:prstGeom prst="rect">
            <a:avLst/>
          </a:prstGeom>
          <a:noFill/>
          <a:ln>
            <a:noFill/>
          </a:ln>
        </p:spPr>
      </p:pic>
      <p:pic>
        <p:nvPicPr>
          <p:cNvPr id="153" name="Google Shape;153;p14"/>
          <p:cNvPicPr preferRelativeResize="0"/>
          <p:nvPr/>
        </p:nvPicPr>
        <p:blipFill rotWithShape="1">
          <a:blip r:embed="rId3">
            <a:alphaModFix/>
          </a:blip>
          <a:srcRect/>
          <a:stretch/>
        </p:blipFill>
        <p:spPr>
          <a:xfrm>
            <a:off x="345133" y="1047903"/>
            <a:ext cx="4513737" cy="2052055"/>
          </a:xfrm>
          <a:prstGeom prst="rect">
            <a:avLst/>
          </a:prstGeom>
          <a:noFill/>
          <a:ln>
            <a:noFill/>
          </a:ln>
        </p:spPr>
      </p:pic>
      <p:sp>
        <p:nvSpPr>
          <p:cNvPr id="154" name="Google Shape;154;p14"/>
          <p:cNvSpPr/>
          <p:nvPr/>
        </p:nvSpPr>
        <p:spPr>
          <a:xfrm>
            <a:off x="4963816" y="3094870"/>
            <a:ext cx="1898492" cy="1111526"/>
          </a:xfrm>
          <a:prstGeom prst="flowChartPreparation">
            <a:avLst/>
          </a:prstGeom>
          <a:solidFill>
            <a:srgbClr val="F2F2F2"/>
          </a:solidFill>
          <a:ln w="571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155" name="Google Shape;155;p14"/>
          <p:cNvPicPr preferRelativeResize="0"/>
          <p:nvPr/>
        </p:nvPicPr>
        <p:blipFill rotWithShape="1">
          <a:blip r:embed="rId3">
            <a:alphaModFix/>
          </a:blip>
          <a:srcRect/>
          <a:stretch/>
        </p:blipFill>
        <p:spPr>
          <a:xfrm>
            <a:off x="348108" y="3533176"/>
            <a:ext cx="4525516" cy="2899688"/>
          </a:xfrm>
          <a:prstGeom prst="rect">
            <a:avLst/>
          </a:prstGeom>
          <a:noFill/>
          <a:ln>
            <a:noFill/>
          </a:ln>
        </p:spPr>
      </p:pic>
      <p:grpSp>
        <p:nvGrpSpPr>
          <p:cNvPr id="156" name="Google Shape;156;p14"/>
          <p:cNvGrpSpPr/>
          <p:nvPr/>
        </p:nvGrpSpPr>
        <p:grpSpPr>
          <a:xfrm>
            <a:off x="841877" y="4582886"/>
            <a:ext cx="1750881" cy="1921183"/>
            <a:chOff x="282091" y="225988"/>
            <a:chExt cx="1750881" cy="1921183"/>
          </a:xfrm>
        </p:grpSpPr>
        <p:grpSp>
          <p:nvGrpSpPr>
            <p:cNvPr id="157" name="Google Shape;157;p14"/>
            <p:cNvGrpSpPr/>
            <p:nvPr/>
          </p:nvGrpSpPr>
          <p:grpSpPr>
            <a:xfrm>
              <a:off x="282091" y="225988"/>
              <a:ext cx="1750881" cy="1646416"/>
              <a:chOff x="282091" y="225988"/>
              <a:chExt cx="1750881" cy="1646416"/>
            </a:xfrm>
          </p:grpSpPr>
          <p:pic>
            <p:nvPicPr>
              <p:cNvPr id="158" name="Google Shape;158;p14"/>
              <p:cNvPicPr preferRelativeResize="0"/>
              <p:nvPr/>
            </p:nvPicPr>
            <p:blipFill rotWithShape="1">
              <a:blip r:embed="rId4">
                <a:alphaModFix/>
              </a:blip>
              <a:srcRect t="32880" b="34239"/>
              <a:stretch/>
            </p:blipFill>
            <p:spPr>
              <a:xfrm>
                <a:off x="437531" y="369304"/>
                <a:ext cx="1440000" cy="355103"/>
              </a:xfrm>
              <a:prstGeom prst="rect">
                <a:avLst/>
              </a:prstGeom>
              <a:noFill/>
              <a:ln>
                <a:noFill/>
              </a:ln>
            </p:spPr>
          </p:pic>
          <p:pic>
            <p:nvPicPr>
              <p:cNvPr id="159" name="Google Shape;159;p14"/>
              <p:cNvPicPr preferRelativeResize="0"/>
              <p:nvPr/>
            </p:nvPicPr>
            <p:blipFill rotWithShape="1">
              <a:blip r:embed="rId5">
                <a:alphaModFix/>
              </a:blip>
              <a:srcRect/>
              <a:stretch/>
            </p:blipFill>
            <p:spPr>
              <a:xfrm>
                <a:off x="437531" y="726465"/>
                <a:ext cx="1440000" cy="518400"/>
              </a:xfrm>
              <a:prstGeom prst="rect">
                <a:avLst/>
              </a:prstGeom>
              <a:noFill/>
              <a:ln>
                <a:noFill/>
              </a:ln>
            </p:spPr>
          </p:pic>
          <p:pic>
            <p:nvPicPr>
              <p:cNvPr id="160" name="Google Shape;160;p14"/>
              <p:cNvPicPr preferRelativeResize="0"/>
              <p:nvPr/>
            </p:nvPicPr>
            <p:blipFill rotWithShape="1">
              <a:blip r:embed="rId6">
                <a:alphaModFix/>
              </a:blip>
              <a:srcRect/>
              <a:stretch/>
            </p:blipFill>
            <p:spPr>
              <a:xfrm>
                <a:off x="437531" y="1246924"/>
                <a:ext cx="1440000" cy="605377"/>
              </a:xfrm>
              <a:prstGeom prst="rect">
                <a:avLst/>
              </a:prstGeom>
              <a:noFill/>
              <a:ln>
                <a:noFill/>
              </a:ln>
            </p:spPr>
          </p:pic>
          <p:sp>
            <p:nvSpPr>
              <p:cNvPr id="161" name="Google Shape;161;p14"/>
              <p:cNvSpPr/>
              <p:nvPr/>
            </p:nvSpPr>
            <p:spPr>
              <a:xfrm>
                <a:off x="282091" y="225988"/>
                <a:ext cx="1750881" cy="1646416"/>
              </a:xfrm>
              <a:prstGeom prst="roundRect">
                <a:avLst>
                  <a:gd name="adj" fmla="val 16667"/>
                </a:avLst>
              </a:prstGeom>
              <a:noFill/>
              <a:ln w="28575" cap="flat" cmpd="sng">
                <a:solidFill>
                  <a:schemeClr val="dk1"/>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Microsoft JhengHei"/>
                  <a:ea typeface="Microsoft JhengHei"/>
                  <a:cs typeface="Microsoft JhengHei"/>
                  <a:sym typeface="Microsoft JhengHei"/>
                </a:endParaRPr>
              </a:p>
            </p:txBody>
          </p:sp>
        </p:grpSp>
        <p:sp>
          <p:nvSpPr>
            <p:cNvPr id="162" name="Google Shape;162;p14"/>
            <p:cNvSpPr txBox="1"/>
            <p:nvPr/>
          </p:nvSpPr>
          <p:spPr>
            <a:xfrm>
              <a:off x="1332395" y="1870172"/>
              <a:ext cx="5400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爬蟲</a:t>
              </a:r>
              <a:endParaRPr sz="1200">
                <a:solidFill>
                  <a:srgbClr val="333F50"/>
                </a:solidFill>
                <a:latin typeface="Microsoft JhengHei"/>
                <a:ea typeface="Microsoft JhengHei"/>
                <a:cs typeface="Microsoft JhengHei"/>
                <a:sym typeface="Microsoft JhengHei"/>
              </a:endParaRPr>
            </a:p>
          </p:txBody>
        </p:sp>
      </p:grpSp>
      <p:pic>
        <p:nvPicPr>
          <p:cNvPr id="163" name="Google Shape;163;p14"/>
          <p:cNvPicPr preferRelativeResize="0"/>
          <p:nvPr/>
        </p:nvPicPr>
        <p:blipFill rotWithShape="1">
          <a:blip r:embed="rId7">
            <a:alphaModFix/>
          </a:blip>
          <a:srcRect/>
          <a:stretch/>
        </p:blipFill>
        <p:spPr>
          <a:xfrm>
            <a:off x="1292215" y="3847890"/>
            <a:ext cx="1080001" cy="417126"/>
          </a:xfrm>
          <a:prstGeom prst="rect">
            <a:avLst/>
          </a:prstGeom>
          <a:noFill/>
          <a:ln>
            <a:noFill/>
          </a:ln>
        </p:spPr>
      </p:pic>
      <p:grpSp>
        <p:nvGrpSpPr>
          <p:cNvPr id="164" name="Google Shape;164;p14"/>
          <p:cNvGrpSpPr/>
          <p:nvPr/>
        </p:nvGrpSpPr>
        <p:grpSpPr>
          <a:xfrm>
            <a:off x="3223355" y="4883636"/>
            <a:ext cx="1202502" cy="1336342"/>
            <a:chOff x="2065881" y="258275"/>
            <a:chExt cx="1202502" cy="1336342"/>
          </a:xfrm>
        </p:grpSpPr>
        <p:pic>
          <p:nvPicPr>
            <p:cNvPr id="165" name="Google Shape;165;p14"/>
            <p:cNvPicPr preferRelativeResize="0"/>
            <p:nvPr/>
          </p:nvPicPr>
          <p:blipFill rotWithShape="1">
            <a:blip r:embed="rId8">
              <a:alphaModFix/>
            </a:blip>
            <a:srcRect/>
            <a:stretch/>
          </p:blipFill>
          <p:spPr>
            <a:xfrm>
              <a:off x="2065881" y="258275"/>
              <a:ext cx="1044447" cy="1224000"/>
            </a:xfrm>
            <a:prstGeom prst="rect">
              <a:avLst/>
            </a:prstGeom>
            <a:noFill/>
            <a:ln>
              <a:noFill/>
            </a:ln>
          </p:spPr>
        </p:pic>
        <p:pic>
          <p:nvPicPr>
            <p:cNvPr id="166" name="Google Shape;166;p14"/>
            <p:cNvPicPr preferRelativeResize="0"/>
            <p:nvPr/>
          </p:nvPicPr>
          <p:blipFill rotWithShape="1">
            <a:blip r:embed="rId9">
              <a:alphaModFix/>
            </a:blip>
            <a:srcRect/>
            <a:stretch/>
          </p:blipFill>
          <p:spPr>
            <a:xfrm>
              <a:off x="2908383" y="1234617"/>
              <a:ext cx="360000" cy="360000"/>
            </a:xfrm>
            <a:prstGeom prst="rect">
              <a:avLst/>
            </a:prstGeom>
            <a:noFill/>
            <a:ln>
              <a:noFill/>
            </a:ln>
          </p:spPr>
        </p:pic>
      </p:grpSp>
      <p:grpSp>
        <p:nvGrpSpPr>
          <p:cNvPr id="167" name="Google Shape;167;p14"/>
          <p:cNvGrpSpPr/>
          <p:nvPr/>
        </p:nvGrpSpPr>
        <p:grpSpPr>
          <a:xfrm>
            <a:off x="5269050" y="3167021"/>
            <a:ext cx="1270407" cy="926876"/>
            <a:chOff x="4877001" y="2780937"/>
            <a:chExt cx="1387244" cy="1012120"/>
          </a:xfrm>
        </p:grpSpPr>
        <p:pic>
          <p:nvPicPr>
            <p:cNvPr id="168" name="Google Shape;168;p14"/>
            <p:cNvPicPr preferRelativeResize="0"/>
            <p:nvPr/>
          </p:nvPicPr>
          <p:blipFill rotWithShape="1">
            <a:blip r:embed="rId10">
              <a:alphaModFix/>
            </a:blip>
            <a:srcRect t="16968" b="20174"/>
            <a:stretch/>
          </p:blipFill>
          <p:spPr>
            <a:xfrm>
              <a:off x="4877001" y="2780937"/>
              <a:ext cx="1260000" cy="791998"/>
            </a:xfrm>
            <a:prstGeom prst="rect">
              <a:avLst/>
            </a:prstGeom>
            <a:noFill/>
            <a:ln>
              <a:noFill/>
            </a:ln>
          </p:spPr>
        </p:pic>
        <p:pic>
          <p:nvPicPr>
            <p:cNvPr id="169" name="Google Shape;169;p14"/>
            <p:cNvPicPr preferRelativeResize="0"/>
            <p:nvPr/>
          </p:nvPicPr>
          <p:blipFill rotWithShape="1">
            <a:blip r:embed="rId9">
              <a:alphaModFix/>
            </a:blip>
            <a:srcRect/>
            <a:stretch/>
          </p:blipFill>
          <p:spPr>
            <a:xfrm>
              <a:off x="5904245" y="3433057"/>
              <a:ext cx="360000" cy="360000"/>
            </a:xfrm>
            <a:prstGeom prst="rect">
              <a:avLst/>
            </a:prstGeom>
            <a:noFill/>
            <a:ln>
              <a:noFill/>
            </a:ln>
          </p:spPr>
        </p:pic>
      </p:grpSp>
      <p:pic>
        <p:nvPicPr>
          <p:cNvPr id="170" name="Google Shape;170;p14"/>
          <p:cNvPicPr preferRelativeResize="0"/>
          <p:nvPr/>
        </p:nvPicPr>
        <p:blipFill rotWithShape="1">
          <a:blip r:embed="rId11">
            <a:alphaModFix/>
          </a:blip>
          <a:srcRect/>
          <a:stretch/>
        </p:blipFill>
        <p:spPr>
          <a:xfrm>
            <a:off x="7245565" y="4762161"/>
            <a:ext cx="457201" cy="563881"/>
          </a:xfrm>
          <a:prstGeom prst="rect">
            <a:avLst/>
          </a:prstGeom>
          <a:noFill/>
          <a:ln>
            <a:noFill/>
          </a:ln>
        </p:spPr>
      </p:pic>
      <p:sp>
        <p:nvSpPr>
          <p:cNvPr id="171" name="Google Shape;171;p14"/>
          <p:cNvSpPr txBox="1"/>
          <p:nvPr/>
        </p:nvSpPr>
        <p:spPr>
          <a:xfrm>
            <a:off x="6693305" y="6031249"/>
            <a:ext cx="158400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身份辨識+口罩辨識</a:t>
            </a:r>
            <a:endParaRPr/>
          </a:p>
        </p:txBody>
      </p:sp>
      <p:pic>
        <p:nvPicPr>
          <p:cNvPr id="172" name="Google Shape;172;p14"/>
          <p:cNvPicPr preferRelativeResize="0"/>
          <p:nvPr/>
        </p:nvPicPr>
        <p:blipFill rotWithShape="1">
          <a:blip r:embed="rId12">
            <a:alphaModFix/>
          </a:blip>
          <a:srcRect/>
          <a:stretch/>
        </p:blipFill>
        <p:spPr>
          <a:xfrm>
            <a:off x="8782697" y="4843402"/>
            <a:ext cx="720000" cy="382348"/>
          </a:xfrm>
          <a:prstGeom prst="rect">
            <a:avLst/>
          </a:prstGeom>
          <a:noFill/>
          <a:ln>
            <a:noFill/>
          </a:ln>
        </p:spPr>
      </p:pic>
      <p:pic>
        <p:nvPicPr>
          <p:cNvPr id="173" name="Google Shape;173;p14"/>
          <p:cNvPicPr preferRelativeResize="0"/>
          <p:nvPr/>
        </p:nvPicPr>
        <p:blipFill rotWithShape="1">
          <a:blip r:embed="rId13">
            <a:alphaModFix/>
          </a:blip>
          <a:srcRect l="22756" t="25086" r="19670" b="24591"/>
          <a:stretch/>
        </p:blipFill>
        <p:spPr>
          <a:xfrm>
            <a:off x="8728169" y="5288855"/>
            <a:ext cx="829056" cy="724657"/>
          </a:xfrm>
          <a:prstGeom prst="rect">
            <a:avLst/>
          </a:prstGeom>
          <a:noFill/>
          <a:ln>
            <a:noFill/>
          </a:ln>
        </p:spPr>
      </p:pic>
      <p:sp>
        <p:nvSpPr>
          <p:cNvPr id="174" name="Google Shape;174;p14"/>
          <p:cNvSpPr txBox="1"/>
          <p:nvPr/>
        </p:nvSpPr>
        <p:spPr>
          <a:xfrm>
            <a:off x="8742922" y="6031249"/>
            <a:ext cx="80021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人流辨識</a:t>
            </a:r>
            <a:endParaRPr/>
          </a:p>
        </p:txBody>
      </p:sp>
      <p:pic>
        <p:nvPicPr>
          <p:cNvPr id="175" name="Google Shape;175;p14"/>
          <p:cNvPicPr preferRelativeResize="0"/>
          <p:nvPr/>
        </p:nvPicPr>
        <p:blipFill rotWithShape="1">
          <a:blip r:embed="rId12">
            <a:alphaModFix/>
          </a:blip>
          <a:srcRect/>
          <a:stretch/>
        </p:blipFill>
        <p:spPr>
          <a:xfrm>
            <a:off x="10225759" y="4843402"/>
            <a:ext cx="720000" cy="382348"/>
          </a:xfrm>
          <a:prstGeom prst="rect">
            <a:avLst/>
          </a:prstGeom>
          <a:noFill/>
          <a:ln>
            <a:noFill/>
          </a:ln>
        </p:spPr>
      </p:pic>
      <p:grpSp>
        <p:nvGrpSpPr>
          <p:cNvPr id="176" name="Google Shape;176;p14"/>
          <p:cNvGrpSpPr/>
          <p:nvPr/>
        </p:nvGrpSpPr>
        <p:grpSpPr>
          <a:xfrm>
            <a:off x="10261759" y="5355534"/>
            <a:ext cx="648000" cy="646386"/>
            <a:chOff x="7930682" y="5814711"/>
            <a:chExt cx="648000" cy="646386"/>
          </a:xfrm>
        </p:grpSpPr>
        <p:pic>
          <p:nvPicPr>
            <p:cNvPr id="177" name="Google Shape;177;p14"/>
            <p:cNvPicPr preferRelativeResize="0"/>
            <p:nvPr/>
          </p:nvPicPr>
          <p:blipFill rotWithShape="1">
            <a:blip r:embed="rId14">
              <a:alphaModFix/>
            </a:blip>
            <a:srcRect l="7817" t="8508" r="8839" b="7882"/>
            <a:stretch/>
          </p:blipFill>
          <p:spPr>
            <a:xfrm>
              <a:off x="7945408" y="5846150"/>
              <a:ext cx="600076" cy="601980"/>
            </a:xfrm>
            <a:prstGeom prst="rect">
              <a:avLst/>
            </a:prstGeom>
            <a:noFill/>
            <a:ln>
              <a:noFill/>
            </a:ln>
          </p:spPr>
        </p:pic>
        <p:grpSp>
          <p:nvGrpSpPr>
            <p:cNvPr id="178" name="Google Shape;178;p14"/>
            <p:cNvGrpSpPr/>
            <p:nvPr/>
          </p:nvGrpSpPr>
          <p:grpSpPr>
            <a:xfrm>
              <a:off x="7930682" y="5814711"/>
              <a:ext cx="648000" cy="646386"/>
              <a:chOff x="6819900" y="3434355"/>
              <a:chExt cx="710700" cy="708930"/>
            </a:xfrm>
          </p:grpSpPr>
          <p:sp>
            <p:nvSpPr>
              <p:cNvPr id="179" name="Google Shape;179;p14"/>
              <p:cNvSpPr/>
              <p:nvPr/>
            </p:nvSpPr>
            <p:spPr>
              <a:xfrm>
                <a:off x="6819900" y="4017285"/>
                <a:ext cx="126000" cy="126000"/>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0" name="Google Shape;180;p14"/>
              <p:cNvSpPr/>
              <p:nvPr/>
            </p:nvSpPr>
            <p:spPr>
              <a:xfrm rot="5400000">
                <a:off x="6819900" y="3434355"/>
                <a:ext cx="126000" cy="126000"/>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1" name="Google Shape;181;p14"/>
              <p:cNvSpPr/>
              <p:nvPr/>
            </p:nvSpPr>
            <p:spPr>
              <a:xfrm rot="-5400000" flipH="1">
                <a:off x="7404600" y="3434355"/>
                <a:ext cx="126000" cy="126000"/>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2" name="Google Shape;182;p14"/>
              <p:cNvSpPr/>
              <p:nvPr/>
            </p:nvSpPr>
            <p:spPr>
              <a:xfrm rot="-5400000">
                <a:off x="7404600" y="4016981"/>
                <a:ext cx="126000" cy="126000"/>
              </a:xfrm>
              <a:prstGeom prst="corner">
                <a:avLst>
                  <a:gd name="adj1" fmla="val 7090"/>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grpSp>
      <p:sp>
        <p:nvSpPr>
          <p:cNvPr id="183" name="Google Shape;183;p14"/>
          <p:cNvSpPr txBox="1"/>
          <p:nvPr/>
        </p:nvSpPr>
        <p:spPr>
          <a:xfrm>
            <a:off x="10185650" y="6031249"/>
            <a:ext cx="80021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物件辨識</a:t>
            </a:r>
            <a:endParaRPr/>
          </a:p>
        </p:txBody>
      </p:sp>
      <p:sp>
        <p:nvSpPr>
          <p:cNvPr id="184" name="Google Shape;184;p14"/>
          <p:cNvSpPr/>
          <p:nvPr/>
        </p:nvSpPr>
        <p:spPr>
          <a:xfrm>
            <a:off x="6539456" y="4703913"/>
            <a:ext cx="4893045" cy="1721633"/>
          </a:xfrm>
          <a:prstGeom prst="roundRect">
            <a:avLst>
              <a:gd name="adj" fmla="val 16667"/>
            </a:avLst>
          </a:prstGeom>
          <a:noFill/>
          <a:ln w="47625" cap="flat" cmpd="sng">
            <a:solidFill>
              <a:srgbClr val="00347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pic>
        <p:nvPicPr>
          <p:cNvPr id="185" name="Google Shape;185;p14"/>
          <p:cNvPicPr preferRelativeResize="0"/>
          <p:nvPr/>
        </p:nvPicPr>
        <p:blipFill rotWithShape="1">
          <a:blip r:embed="rId15">
            <a:alphaModFix/>
          </a:blip>
          <a:srcRect/>
          <a:stretch/>
        </p:blipFill>
        <p:spPr>
          <a:xfrm>
            <a:off x="8102828" y="3275725"/>
            <a:ext cx="1506732" cy="792000"/>
          </a:xfrm>
          <a:prstGeom prst="rect">
            <a:avLst/>
          </a:prstGeom>
          <a:noFill/>
          <a:ln>
            <a:noFill/>
          </a:ln>
        </p:spPr>
      </p:pic>
      <p:cxnSp>
        <p:nvCxnSpPr>
          <p:cNvPr id="186" name="Google Shape;186;p14"/>
          <p:cNvCxnSpPr/>
          <p:nvPr/>
        </p:nvCxnSpPr>
        <p:spPr>
          <a:xfrm rot="10800000" flipH="1">
            <a:off x="8860024" y="3892314"/>
            <a:ext cx="12088" cy="611809"/>
          </a:xfrm>
          <a:prstGeom prst="straightConnector1">
            <a:avLst/>
          </a:prstGeom>
          <a:noFill/>
          <a:ln w="47625" cap="flat" cmpd="sng">
            <a:solidFill>
              <a:srgbClr val="0070C0"/>
            </a:solidFill>
            <a:prstDash val="solid"/>
            <a:miter lim="800000"/>
            <a:headEnd type="none" w="sm" len="sm"/>
            <a:tailEnd type="triangle" w="med" len="med"/>
          </a:ln>
        </p:spPr>
      </p:cxnSp>
      <p:cxnSp>
        <p:nvCxnSpPr>
          <p:cNvPr id="187" name="Google Shape;187;p14"/>
          <p:cNvCxnSpPr/>
          <p:nvPr/>
        </p:nvCxnSpPr>
        <p:spPr>
          <a:xfrm rot="-5400000" flipH="1">
            <a:off x="5529282" y="4691943"/>
            <a:ext cx="1297800" cy="520800"/>
          </a:xfrm>
          <a:prstGeom prst="bentConnector3">
            <a:avLst>
              <a:gd name="adj1" fmla="val 100429"/>
            </a:avLst>
          </a:prstGeom>
          <a:noFill/>
          <a:ln w="47625" cap="flat" cmpd="sng">
            <a:solidFill>
              <a:srgbClr val="0070C0"/>
            </a:solidFill>
            <a:prstDash val="solid"/>
            <a:miter lim="800000"/>
            <a:headEnd type="none" w="sm" len="sm"/>
            <a:tailEnd type="triangle" w="med" len="med"/>
          </a:ln>
        </p:spPr>
      </p:cxnSp>
      <p:cxnSp>
        <p:nvCxnSpPr>
          <p:cNvPr id="188" name="Google Shape;188;p14"/>
          <p:cNvCxnSpPr/>
          <p:nvPr/>
        </p:nvCxnSpPr>
        <p:spPr>
          <a:xfrm>
            <a:off x="10110310" y="2048577"/>
            <a:ext cx="0" cy="720000"/>
          </a:xfrm>
          <a:prstGeom prst="straightConnector1">
            <a:avLst/>
          </a:prstGeom>
          <a:noFill/>
          <a:ln w="47625" cap="flat" cmpd="sng">
            <a:solidFill>
              <a:srgbClr val="0070C0"/>
            </a:solidFill>
            <a:prstDash val="solid"/>
            <a:miter lim="800000"/>
            <a:headEnd type="triangle" w="med" len="med"/>
            <a:tailEnd type="triangle" w="med" len="med"/>
          </a:ln>
        </p:spPr>
      </p:cxnSp>
      <p:cxnSp>
        <p:nvCxnSpPr>
          <p:cNvPr id="189" name="Google Shape;189;p14"/>
          <p:cNvCxnSpPr/>
          <p:nvPr/>
        </p:nvCxnSpPr>
        <p:spPr>
          <a:xfrm rot="10800000" flipH="1">
            <a:off x="6923615" y="2315742"/>
            <a:ext cx="1104000" cy="1048500"/>
          </a:xfrm>
          <a:prstGeom prst="bentConnector3">
            <a:avLst>
              <a:gd name="adj1" fmla="val 49994"/>
            </a:avLst>
          </a:prstGeom>
          <a:noFill/>
          <a:ln w="47625" cap="flat" cmpd="sng">
            <a:solidFill>
              <a:srgbClr val="0070C0"/>
            </a:solidFill>
            <a:prstDash val="solid"/>
            <a:miter lim="800000"/>
            <a:headEnd type="none" w="sm" len="sm"/>
            <a:tailEnd type="triangle" w="med" len="med"/>
          </a:ln>
        </p:spPr>
      </p:cxnSp>
      <p:cxnSp>
        <p:nvCxnSpPr>
          <p:cNvPr id="190" name="Google Shape;190;p14"/>
          <p:cNvCxnSpPr/>
          <p:nvPr/>
        </p:nvCxnSpPr>
        <p:spPr>
          <a:xfrm flipH="1">
            <a:off x="8851383" y="2617901"/>
            <a:ext cx="4722" cy="705481"/>
          </a:xfrm>
          <a:prstGeom prst="straightConnector1">
            <a:avLst/>
          </a:prstGeom>
          <a:noFill/>
          <a:ln w="47625" cap="flat" cmpd="sng">
            <a:solidFill>
              <a:srgbClr val="0070C0"/>
            </a:solidFill>
            <a:prstDash val="solid"/>
            <a:miter lim="800000"/>
            <a:headEnd type="triangle" w="med" len="med"/>
            <a:tailEnd type="triangle" w="med" len="med"/>
          </a:ln>
        </p:spPr>
      </p:cxnSp>
      <p:cxnSp>
        <p:nvCxnSpPr>
          <p:cNvPr id="191" name="Google Shape;191;p14"/>
          <p:cNvCxnSpPr>
            <a:stCxn id="185" idx="1"/>
          </p:cNvCxnSpPr>
          <p:nvPr/>
        </p:nvCxnSpPr>
        <p:spPr>
          <a:xfrm rot="10800000">
            <a:off x="6922328" y="3651625"/>
            <a:ext cx="1180500" cy="20100"/>
          </a:xfrm>
          <a:prstGeom prst="straightConnector1">
            <a:avLst/>
          </a:prstGeom>
          <a:noFill/>
          <a:ln w="47625" cap="flat" cmpd="sng">
            <a:solidFill>
              <a:srgbClr val="0070C0"/>
            </a:solidFill>
            <a:prstDash val="solid"/>
            <a:miter lim="800000"/>
            <a:headEnd type="none" w="sm" len="sm"/>
            <a:tailEnd type="triangle" w="med" len="med"/>
          </a:ln>
        </p:spPr>
      </p:cxnSp>
      <p:grpSp>
        <p:nvGrpSpPr>
          <p:cNvPr id="192" name="Google Shape;192;p14"/>
          <p:cNvGrpSpPr/>
          <p:nvPr/>
        </p:nvGrpSpPr>
        <p:grpSpPr>
          <a:xfrm>
            <a:off x="10661817" y="1908934"/>
            <a:ext cx="961090" cy="906119"/>
            <a:chOff x="11061254" y="1476404"/>
            <a:chExt cx="961090" cy="906119"/>
          </a:xfrm>
        </p:grpSpPr>
        <p:pic>
          <p:nvPicPr>
            <p:cNvPr id="193" name="Google Shape;193;p14"/>
            <p:cNvPicPr preferRelativeResize="0"/>
            <p:nvPr/>
          </p:nvPicPr>
          <p:blipFill rotWithShape="1">
            <a:blip r:embed="rId16">
              <a:alphaModFix/>
            </a:blip>
            <a:srcRect/>
            <a:stretch/>
          </p:blipFill>
          <p:spPr>
            <a:xfrm>
              <a:off x="11061254" y="1476404"/>
              <a:ext cx="792000" cy="792000"/>
            </a:xfrm>
            <a:prstGeom prst="rect">
              <a:avLst/>
            </a:prstGeom>
            <a:noFill/>
            <a:ln>
              <a:noFill/>
            </a:ln>
          </p:spPr>
        </p:pic>
        <p:pic>
          <p:nvPicPr>
            <p:cNvPr id="194" name="Google Shape;194;p14"/>
            <p:cNvPicPr preferRelativeResize="0"/>
            <p:nvPr/>
          </p:nvPicPr>
          <p:blipFill rotWithShape="1">
            <a:blip r:embed="rId17">
              <a:alphaModFix/>
            </a:blip>
            <a:srcRect/>
            <a:stretch/>
          </p:blipFill>
          <p:spPr>
            <a:xfrm>
              <a:off x="11734344" y="2094523"/>
              <a:ext cx="288000" cy="288000"/>
            </a:xfrm>
            <a:prstGeom prst="rect">
              <a:avLst/>
            </a:prstGeom>
            <a:noFill/>
            <a:ln>
              <a:noFill/>
            </a:ln>
          </p:spPr>
        </p:pic>
      </p:grpSp>
      <p:grpSp>
        <p:nvGrpSpPr>
          <p:cNvPr id="195" name="Google Shape;195;p14"/>
          <p:cNvGrpSpPr/>
          <p:nvPr/>
        </p:nvGrpSpPr>
        <p:grpSpPr>
          <a:xfrm>
            <a:off x="8074622" y="1941833"/>
            <a:ext cx="1440000" cy="842669"/>
            <a:chOff x="8969280" y="1762122"/>
            <a:chExt cx="1440000" cy="842669"/>
          </a:xfrm>
        </p:grpSpPr>
        <p:pic>
          <p:nvPicPr>
            <p:cNvPr id="196" name="Google Shape;196;p14"/>
            <p:cNvPicPr preferRelativeResize="0"/>
            <p:nvPr/>
          </p:nvPicPr>
          <p:blipFill rotWithShape="1">
            <a:blip r:embed="rId18">
              <a:alphaModFix/>
            </a:blip>
            <a:srcRect/>
            <a:stretch/>
          </p:blipFill>
          <p:spPr>
            <a:xfrm>
              <a:off x="8969280" y="1762122"/>
              <a:ext cx="1440000" cy="720000"/>
            </a:xfrm>
            <a:prstGeom prst="rect">
              <a:avLst/>
            </a:prstGeom>
            <a:noFill/>
            <a:ln>
              <a:noFill/>
            </a:ln>
          </p:spPr>
        </p:pic>
        <p:pic>
          <p:nvPicPr>
            <p:cNvPr id="197" name="Google Shape;197;p14"/>
            <p:cNvPicPr preferRelativeResize="0"/>
            <p:nvPr/>
          </p:nvPicPr>
          <p:blipFill rotWithShape="1">
            <a:blip r:embed="rId17">
              <a:alphaModFix/>
            </a:blip>
            <a:srcRect/>
            <a:stretch/>
          </p:blipFill>
          <p:spPr>
            <a:xfrm>
              <a:off x="10099053" y="2316791"/>
              <a:ext cx="288000" cy="288000"/>
            </a:xfrm>
            <a:prstGeom prst="rect">
              <a:avLst/>
            </a:prstGeom>
            <a:noFill/>
            <a:ln>
              <a:noFill/>
            </a:ln>
          </p:spPr>
        </p:pic>
      </p:grpSp>
      <p:grpSp>
        <p:nvGrpSpPr>
          <p:cNvPr id="198" name="Google Shape;198;p14"/>
          <p:cNvGrpSpPr/>
          <p:nvPr/>
        </p:nvGrpSpPr>
        <p:grpSpPr>
          <a:xfrm>
            <a:off x="8477066" y="432454"/>
            <a:ext cx="911109" cy="936870"/>
            <a:chOff x="9311280" y="146888"/>
            <a:chExt cx="911109" cy="936870"/>
          </a:xfrm>
        </p:grpSpPr>
        <p:pic>
          <p:nvPicPr>
            <p:cNvPr id="199" name="Google Shape;199;p14"/>
            <p:cNvPicPr preferRelativeResize="0"/>
            <p:nvPr/>
          </p:nvPicPr>
          <p:blipFill rotWithShape="1">
            <a:blip r:embed="rId19">
              <a:alphaModFix/>
            </a:blip>
            <a:srcRect/>
            <a:stretch/>
          </p:blipFill>
          <p:spPr>
            <a:xfrm>
              <a:off x="9311280" y="146888"/>
              <a:ext cx="756000" cy="756000"/>
            </a:xfrm>
            <a:prstGeom prst="rect">
              <a:avLst/>
            </a:prstGeom>
            <a:noFill/>
            <a:ln>
              <a:noFill/>
            </a:ln>
          </p:spPr>
        </p:pic>
        <p:pic>
          <p:nvPicPr>
            <p:cNvPr id="200" name="Google Shape;200;p14"/>
            <p:cNvPicPr preferRelativeResize="0"/>
            <p:nvPr/>
          </p:nvPicPr>
          <p:blipFill rotWithShape="1">
            <a:blip r:embed="rId20">
              <a:alphaModFix/>
            </a:blip>
            <a:srcRect/>
            <a:stretch/>
          </p:blipFill>
          <p:spPr>
            <a:xfrm>
              <a:off x="9941393" y="795758"/>
              <a:ext cx="280996" cy="288000"/>
            </a:xfrm>
            <a:prstGeom prst="rect">
              <a:avLst/>
            </a:prstGeom>
            <a:noFill/>
            <a:ln>
              <a:noFill/>
            </a:ln>
          </p:spPr>
        </p:pic>
      </p:grpSp>
      <p:pic>
        <p:nvPicPr>
          <p:cNvPr id="201" name="Google Shape;201;p14"/>
          <p:cNvPicPr preferRelativeResize="0"/>
          <p:nvPr/>
        </p:nvPicPr>
        <p:blipFill rotWithShape="1">
          <a:blip r:embed="rId21">
            <a:alphaModFix/>
          </a:blip>
          <a:srcRect l="11534" r="13547"/>
          <a:stretch/>
        </p:blipFill>
        <p:spPr>
          <a:xfrm>
            <a:off x="4968766" y="15163"/>
            <a:ext cx="900000" cy="959501"/>
          </a:xfrm>
          <a:prstGeom prst="rect">
            <a:avLst/>
          </a:prstGeom>
          <a:noFill/>
          <a:ln>
            <a:noFill/>
          </a:ln>
        </p:spPr>
      </p:pic>
      <p:pic>
        <p:nvPicPr>
          <p:cNvPr id="202" name="Google Shape;202;p14"/>
          <p:cNvPicPr preferRelativeResize="0"/>
          <p:nvPr/>
        </p:nvPicPr>
        <p:blipFill rotWithShape="1">
          <a:blip r:embed="rId22">
            <a:alphaModFix/>
          </a:blip>
          <a:srcRect/>
          <a:stretch/>
        </p:blipFill>
        <p:spPr>
          <a:xfrm>
            <a:off x="3428866" y="98791"/>
            <a:ext cx="810000" cy="810000"/>
          </a:xfrm>
          <a:prstGeom prst="rect">
            <a:avLst/>
          </a:prstGeom>
          <a:noFill/>
          <a:ln>
            <a:noFill/>
          </a:ln>
        </p:spPr>
      </p:pic>
      <p:pic>
        <p:nvPicPr>
          <p:cNvPr id="203" name="Google Shape;203;p14"/>
          <p:cNvPicPr preferRelativeResize="0"/>
          <p:nvPr/>
        </p:nvPicPr>
        <p:blipFill rotWithShape="1">
          <a:blip r:embed="rId23">
            <a:alphaModFix/>
          </a:blip>
          <a:srcRect/>
          <a:stretch/>
        </p:blipFill>
        <p:spPr>
          <a:xfrm>
            <a:off x="6598668" y="44913"/>
            <a:ext cx="900000" cy="900000"/>
          </a:xfrm>
          <a:prstGeom prst="rect">
            <a:avLst/>
          </a:prstGeom>
          <a:noFill/>
          <a:ln>
            <a:noFill/>
          </a:ln>
        </p:spPr>
      </p:pic>
      <p:cxnSp>
        <p:nvCxnSpPr>
          <p:cNvPr id="204" name="Google Shape;204;p14"/>
          <p:cNvCxnSpPr>
            <a:endCxn id="203" idx="2"/>
          </p:cNvCxnSpPr>
          <p:nvPr/>
        </p:nvCxnSpPr>
        <p:spPr>
          <a:xfrm rot="-5400000">
            <a:off x="5457318" y="1364463"/>
            <a:ext cx="2010900" cy="1171800"/>
          </a:xfrm>
          <a:prstGeom prst="bentConnector3">
            <a:avLst>
              <a:gd name="adj1" fmla="val 49998"/>
            </a:avLst>
          </a:prstGeom>
          <a:noFill/>
          <a:ln w="47625" cap="flat" cmpd="sng">
            <a:solidFill>
              <a:srgbClr val="0070C0"/>
            </a:solidFill>
            <a:prstDash val="solid"/>
            <a:miter lim="800000"/>
            <a:headEnd type="none" w="sm" len="sm"/>
            <a:tailEnd type="triangle" w="med" len="med"/>
          </a:ln>
        </p:spPr>
      </p:cxnSp>
      <p:cxnSp>
        <p:nvCxnSpPr>
          <p:cNvPr id="205" name="Google Shape;205;p14"/>
          <p:cNvCxnSpPr/>
          <p:nvPr/>
        </p:nvCxnSpPr>
        <p:spPr>
          <a:xfrm rot="10800000">
            <a:off x="5873716" y="494913"/>
            <a:ext cx="720000" cy="0"/>
          </a:xfrm>
          <a:prstGeom prst="straightConnector1">
            <a:avLst/>
          </a:prstGeom>
          <a:noFill/>
          <a:ln w="47625" cap="flat" cmpd="sng">
            <a:solidFill>
              <a:srgbClr val="0070C0"/>
            </a:solidFill>
            <a:prstDash val="solid"/>
            <a:miter lim="800000"/>
            <a:headEnd type="none" w="sm" len="sm"/>
            <a:tailEnd type="triangle" w="med" len="med"/>
          </a:ln>
        </p:spPr>
      </p:cxnSp>
      <p:cxnSp>
        <p:nvCxnSpPr>
          <p:cNvPr id="206" name="Google Shape;206;p14"/>
          <p:cNvCxnSpPr/>
          <p:nvPr/>
        </p:nvCxnSpPr>
        <p:spPr>
          <a:xfrm rot="10800000">
            <a:off x="4243816" y="494913"/>
            <a:ext cx="720000" cy="0"/>
          </a:xfrm>
          <a:prstGeom prst="straightConnector1">
            <a:avLst/>
          </a:prstGeom>
          <a:noFill/>
          <a:ln w="47625" cap="flat" cmpd="sng">
            <a:solidFill>
              <a:srgbClr val="0070C0"/>
            </a:solidFill>
            <a:prstDash val="solid"/>
            <a:miter lim="800000"/>
            <a:headEnd type="none" w="sm" len="sm"/>
            <a:tailEnd type="triangle" w="med" len="med"/>
          </a:ln>
        </p:spPr>
      </p:cxnSp>
      <p:cxnSp>
        <p:nvCxnSpPr>
          <p:cNvPr id="207" name="Google Shape;207;p14"/>
          <p:cNvCxnSpPr/>
          <p:nvPr/>
        </p:nvCxnSpPr>
        <p:spPr>
          <a:xfrm rot="10800000">
            <a:off x="3778795" y="4555790"/>
            <a:ext cx="0" cy="346897"/>
          </a:xfrm>
          <a:prstGeom prst="straightConnector1">
            <a:avLst/>
          </a:prstGeom>
          <a:noFill/>
          <a:ln w="47625" cap="flat" cmpd="sng">
            <a:solidFill>
              <a:srgbClr val="0070C0"/>
            </a:solidFill>
            <a:prstDash val="solid"/>
            <a:miter lim="800000"/>
            <a:headEnd type="none" w="sm" len="sm"/>
            <a:tailEnd type="triangle" w="med" len="med"/>
          </a:ln>
        </p:spPr>
      </p:cxnSp>
      <p:grpSp>
        <p:nvGrpSpPr>
          <p:cNvPr id="208" name="Google Shape;208;p14"/>
          <p:cNvGrpSpPr/>
          <p:nvPr/>
        </p:nvGrpSpPr>
        <p:grpSpPr>
          <a:xfrm>
            <a:off x="422514" y="1357301"/>
            <a:ext cx="830677" cy="805593"/>
            <a:chOff x="23496" y="4381368"/>
            <a:chExt cx="830677" cy="805593"/>
          </a:xfrm>
        </p:grpSpPr>
        <p:pic>
          <p:nvPicPr>
            <p:cNvPr id="209" name="Google Shape;209;p14"/>
            <p:cNvPicPr preferRelativeResize="0"/>
            <p:nvPr/>
          </p:nvPicPr>
          <p:blipFill rotWithShape="1">
            <a:blip r:embed="rId24">
              <a:alphaModFix/>
            </a:blip>
            <a:srcRect/>
            <a:stretch/>
          </p:blipFill>
          <p:spPr>
            <a:xfrm>
              <a:off x="154407" y="4381368"/>
              <a:ext cx="540000" cy="540000"/>
            </a:xfrm>
            <a:prstGeom prst="rect">
              <a:avLst/>
            </a:prstGeom>
            <a:noFill/>
            <a:ln>
              <a:noFill/>
            </a:ln>
          </p:spPr>
        </p:pic>
        <p:sp>
          <p:nvSpPr>
            <p:cNvPr id="210" name="Google Shape;210;p14"/>
            <p:cNvSpPr txBox="1"/>
            <p:nvPr/>
          </p:nvSpPr>
          <p:spPr>
            <a:xfrm>
              <a:off x="23496" y="4909962"/>
              <a:ext cx="83067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333F50"/>
                  </a:solidFill>
                  <a:latin typeface="Helvetica Neue"/>
                  <a:ea typeface="Helvetica Neue"/>
                  <a:cs typeface="Helvetica Neue"/>
                  <a:sym typeface="Helvetica Neue"/>
                </a:rPr>
                <a:t>RFM</a:t>
              </a:r>
              <a:r>
                <a:rPr lang="zh-TW" sz="1200" b="1">
                  <a:solidFill>
                    <a:srgbClr val="333F50"/>
                  </a:solidFill>
                  <a:latin typeface="Microsoft JhengHei"/>
                  <a:ea typeface="Microsoft JhengHei"/>
                  <a:cs typeface="Microsoft JhengHei"/>
                  <a:sym typeface="Microsoft JhengHei"/>
                </a:rPr>
                <a:t>分析</a:t>
              </a:r>
              <a:endParaRPr/>
            </a:p>
          </p:txBody>
        </p:sp>
      </p:grpSp>
      <p:grpSp>
        <p:nvGrpSpPr>
          <p:cNvPr id="211" name="Google Shape;211;p14"/>
          <p:cNvGrpSpPr/>
          <p:nvPr/>
        </p:nvGrpSpPr>
        <p:grpSpPr>
          <a:xfrm>
            <a:off x="1321438" y="1347776"/>
            <a:ext cx="957777" cy="805593"/>
            <a:chOff x="729237" y="4381368"/>
            <a:chExt cx="957777" cy="805593"/>
          </a:xfrm>
        </p:grpSpPr>
        <p:pic>
          <p:nvPicPr>
            <p:cNvPr id="212" name="Google Shape;212;p14"/>
            <p:cNvPicPr preferRelativeResize="0"/>
            <p:nvPr/>
          </p:nvPicPr>
          <p:blipFill rotWithShape="1">
            <a:blip r:embed="rId24">
              <a:alphaModFix/>
            </a:blip>
            <a:srcRect/>
            <a:stretch/>
          </p:blipFill>
          <p:spPr>
            <a:xfrm>
              <a:off x="938125" y="4381368"/>
              <a:ext cx="540000" cy="540000"/>
            </a:xfrm>
            <a:prstGeom prst="rect">
              <a:avLst/>
            </a:prstGeom>
            <a:noFill/>
            <a:ln>
              <a:noFill/>
            </a:ln>
          </p:spPr>
        </p:pic>
        <p:sp>
          <p:nvSpPr>
            <p:cNvPr id="213" name="Google Shape;213;p14"/>
            <p:cNvSpPr txBox="1"/>
            <p:nvPr/>
          </p:nvSpPr>
          <p:spPr>
            <a:xfrm>
              <a:off x="729237" y="4909962"/>
              <a:ext cx="95777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333F50"/>
                  </a:solidFill>
                  <a:latin typeface="Helvetica Neue"/>
                  <a:ea typeface="Helvetica Neue"/>
                  <a:cs typeface="Helvetica Neue"/>
                  <a:sym typeface="Helvetica Neue"/>
                </a:rPr>
                <a:t>購物籃分析</a:t>
              </a:r>
              <a:endParaRPr/>
            </a:p>
          </p:txBody>
        </p:sp>
      </p:grpSp>
      <p:grpSp>
        <p:nvGrpSpPr>
          <p:cNvPr id="214" name="Google Shape;214;p14"/>
          <p:cNvGrpSpPr/>
          <p:nvPr/>
        </p:nvGrpSpPr>
        <p:grpSpPr>
          <a:xfrm>
            <a:off x="2457340" y="1347776"/>
            <a:ext cx="1104900" cy="805593"/>
            <a:chOff x="1590932" y="4381368"/>
            <a:chExt cx="1104900" cy="805593"/>
          </a:xfrm>
        </p:grpSpPr>
        <p:pic>
          <p:nvPicPr>
            <p:cNvPr id="215" name="Google Shape;215;p14"/>
            <p:cNvPicPr preferRelativeResize="0"/>
            <p:nvPr/>
          </p:nvPicPr>
          <p:blipFill rotWithShape="1">
            <a:blip r:embed="rId24">
              <a:alphaModFix/>
            </a:blip>
            <a:srcRect/>
            <a:stretch/>
          </p:blipFill>
          <p:spPr>
            <a:xfrm>
              <a:off x="1873382" y="4381368"/>
              <a:ext cx="540000" cy="540000"/>
            </a:xfrm>
            <a:prstGeom prst="rect">
              <a:avLst/>
            </a:prstGeom>
            <a:noFill/>
            <a:ln>
              <a:noFill/>
            </a:ln>
          </p:spPr>
        </p:pic>
        <p:sp>
          <p:nvSpPr>
            <p:cNvPr id="216" name="Google Shape;216;p14"/>
            <p:cNvSpPr txBox="1"/>
            <p:nvPr/>
          </p:nvSpPr>
          <p:spPr>
            <a:xfrm>
              <a:off x="1590932" y="4909962"/>
              <a:ext cx="11049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333F50"/>
                  </a:solidFill>
                  <a:latin typeface="Helvetica Neue"/>
                  <a:ea typeface="Helvetica Neue"/>
                  <a:cs typeface="Helvetica Neue"/>
                  <a:sym typeface="Helvetica Neue"/>
                </a:rPr>
                <a:t>銷售預測模型</a:t>
              </a:r>
              <a:endParaRPr/>
            </a:p>
          </p:txBody>
        </p:sp>
      </p:grpSp>
      <p:grpSp>
        <p:nvGrpSpPr>
          <p:cNvPr id="217" name="Google Shape;217;p14"/>
          <p:cNvGrpSpPr/>
          <p:nvPr/>
        </p:nvGrpSpPr>
        <p:grpSpPr>
          <a:xfrm>
            <a:off x="3633830" y="1193655"/>
            <a:ext cx="1107996" cy="954031"/>
            <a:chOff x="3708837" y="3999389"/>
            <a:chExt cx="1107996" cy="954031"/>
          </a:xfrm>
        </p:grpSpPr>
        <p:pic>
          <p:nvPicPr>
            <p:cNvPr id="218" name="Google Shape;218;p14"/>
            <p:cNvPicPr preferRelativeResize="0"/>
            <p:nvPr/>
          </p:nvPicPr>
          <p:blipFill rotWithShape="1">
            <a:blip r:embed="rId25">
              <a:alphaModFix/>
            </a:blip>
            <a:srcRect/>
            <a:stretch/>
          </p:blipFill>
          <p:spPr>
            <a:xfrm>
              <a:off x="3722835" y="3999389"/>
              <a:ext cx="1080000" cy="608850"/>
            </a:xfrm>
            <a:prstGeom prst="rect">
              <a:avLst/>
            </a:prstGeom>
            <a:noFill/>
            <a:ln>
              <a:noFill/>
            </a:ln>
          </p:spPr>
        </p:pic>
        <p:pic>
          <p:nvPicPr>
            <p:cNvPr id="219" name="Google Shape;219;p14"/>
            <p:cNvPicPr preferRelativeResize="0"/>
            <p:nvPr/>
          </p:nvPicPr>
          <p:blipFill rotWithShape="1">
            <a:blip r:embed="rId26">
              <a:alphaModFix/>
            </a:blip>
            <a:srcRect/>
            <a:stretch/>
          </p:blipFill>
          <p:spPr>
            <a:xfrm>
              <a:off x="3722835" y="4334202"/>
              <a:ext cx="1080000" cy="480719"/>
            </a:xfrm>
            <a:prstGeom prst="rect">
              <a:avLst/>
            </a:prstGeom>
            <a:noFill/>
            <a:ln>
              <a:noFill/>
            </a:ln>
          </p:spPr>
        </p:pic>
        <p:sp>
          <p:nvSpPr>
            <p:cNvPr id="220" name="Google Shape;220;p14"/>
            <p:cNvSpPr txBox="1"/>
            <p:nvPr/>
          </p:nvSpPr>
          <p:spPr>
            <a:xfrm>
              <a:off x="3708837" y="4676421"/>
              <a:ext cx="110799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333F50"/>
                  </a:solidFill>
                  <a:latin typeface="Helvetica Neue"/>
                  <a:ea typeface="Helvetica Neue"/>
                  <a:cs typeface="Helvetica Neue"/>
                  <a:sym typeface="Helvetica Neue"/>
                </a:rPr>
                <a:t>協同過濾模型</a:t>
              </a:r>
              <a:endParaRPr/>
            </a:p>
          </p:txBody>
        </p:sp>
      </p:grpSp>
      <p:grpSp>
        <p:nvGrpSpPr>
          <p:cNvPr id="221" name="Google Shape;221;p14"/>
          <p:cNvGrpSpPr/>
          <p:nvPr/>
        </p:nvGrpSpPr>
        <p:grpSpPr>
          <a:xfrm rot="5400000">
            <a:off x="2183851" y="759220"/>
            <a:ext cx="644924" cy="3465111"/>
            <a:chOff x="1437828" y="3585201"/>
            <a:chExt cx="618869" cy="2400257"/>
          </a:xfrm>
        </p:grpSpPr>
        <p:sp>
          <p:nvSpPr>
            <p:cNvPr id="222" name="Google Shape;222;p14"/>
            <p:cNvSpPr/>
            <p:nvPr/>
          </p:nvSpPr>
          <p:spPr>
            <a:xfrm rot="10800000">
              <a:off x="1437828" y="3585201"/>
              <a:ext cx="615712" cy="2400257"/>
            </a:xfrm>
            <a:prstGeom prst="leftBracket">
              <a:avLst>
                <a:gd name="adj" fmla="val 0"/>
              </a:avLst>
            </a:prstGeom>
            <a:noFill/>
            <a:ln w="4762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223" name="Google Shape;223;p14"/>
            <p:cNvSpPr/>
            <p:nvPr/>
          </p:nvSpPr>
          <p:spPr>
            <a:xfrm rot="10800000">
              <a:off x="1443728" y="4403509"/>
              <a:ext cx="612969" cy="864801"/>
            </a:xfrm>
            <a:prstGeom prst="leftBracket">
              <a:avLst>
                <a:gd name="adj" fmla="val 0"/>
              </a:avLst>
            </a:prstGeom>
            <a:noFill/>
            <a:ln w="4762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cxnSp>
        <p:nvCxnSpPr>
          <p:cNvPr id="224" name="Google Shape;224;p14"/>
          <p:cNvCxnSpPr>
            <a:endCxn id="223" idx="1"/>
          </p:cNvCxnSpPr>
          <p:nvPr/>
        </p:nvCxnSpPr>
        <p:spPr>
          <a:xfrm rot="10800000">
            <a:off x="2433293" y="2814238"/>
            <a:ext cx="2602200" cy="510600"/>
          </a:xfrm>
          <a:prstGeom prst="bentConnector2">
            <a:avLst/>
          </a:prstGeom>
          <a:noFill/>
          <a:ln w="47625" cap="flat" cmpd="sng">
            <a:solidFill>
              <a:srgbClr val="0070C0"/>
            </a:solidFill>
            <a:prstDash val="solid"/>
            <a:miter lim="800000"/>
            <a:headEnd type="none" w="sm" len="sm"/>
            <a:tailEnd type="triangle" w="med" len="med"/>
          </a:ln>
        </p:spPr>
      </p:cxnSp>
      <p:cxnSp>
        <p:nvCxnSpPr>
          <p:cNvPr id="225" name="Google Shape;225;p14"/>
          <p:cNvCxnSpPr/>
          <p:nvPr/>
        </p:nvCxnSpPr>
        <p:spPr>
          <a:xfrm>
            <a:off x="8872112" y="1357301"/>
            <a:ext cx="0" cy="720000"/>
          </a:xfrm>
          <a:prstGeom prst="straightConnector1">
            <a:avLst/>
          </a:prstGeom>
          <a:noFill/>
          <a:ln w="47625" cap="flat" cmpd="sng">
            <a:solidFill>
              <a:srgbClr val="0070C0"/>
            </a:solidFill>
            <a:prstDash val="solid"/>
            <a:miter lim="800000"/>
            <a:headEnd type="triangle" w="med" len="med"/>
            <a:tailEnd type="triangle" w="med" len="med"/>
          </a:ln>
        </p:spPr>
      </p:cxnSp>
      <p:cxnSp>
        <p:nvCxnSpPr>
          <p:cNvPr id="226" name="Google Shape;226;p14"/>
          <p:cNvCxnSpPr/>
          <p:nvPr/>
        </p:nvCxnSpPr>
        <p:spPr>
          <a:xfrm rot="10800000" flipH="1">
            <a:off x="2457340" y="4047849"/>
            <a:ext cx="801996" cy="8604"/>
          </a:xfrm>
          <a:prstGeom prst="straightConnector1">
            <a:avLst/>
          </a:prstGeom>
          <a:noFill/>
          <a:ln w="47625" cap="flat" cmpd="sng">
            <a:solidFill>
              <a:srgbClr val="0070C0"/>
            </a:solidFill>
            <a:prstDash val="solid"/>
            <a:miter lim="800000"/>
            <a:headEnd type="none" w="sm" len="sm"/>
            <a:tailEnd type="triangle" w="med" len="med"/>
          </a:ln>
        </p:spPr>
      </p:cxnSp>
      <p:cxnSp>
        <p:nvCxnSpPr>
          <p:cNvPr id="227" name="Google Shape;227;p14"/>
          <p:cNvCxnSpPr/>
          <p:nvPr/>
        </p:nvCxnSpPr>
        <p:spPr>
          <a:xfrm>
            <a:off x="2815990" y="5601338"/>
            <a:ext cx="426345" cy="0"/>
          </a:xfrm>
          <a:prstGeom prst="straightConnector1">
            <a:avLst/>
          </a:prstGeom>
          <a:noFill/>
          <a:ln w="47625" cap="flat" cmpd="sng">
            <a:solidFill>
              <a:srgbClr val="0070C0"/>
            </a:solidFill>
            <a:prstDash val="solid"/>
            <a:miter lim="800000"/>
            <a:headEnd type="none" w="sm" len="sm"/>
            <a:tailEnd type="triangle" w="med" len="med"/>
          </a:ln>
        </p:spPr>
      </p:cxnSp>
      <p:cxnSp>
        <p:nvCxnSpPr>
          <p:cNvPr id="228" name="Google Shape;228;p14"/>
          <p:cNvCxnSpPr/>
          <p:nvPr/>
        </p:nvCxnSpPr>
        <p:spPr>
          <a:xfrm rot="10800000" flipH="1">
            <a:off x="4267802" y="3650530"/>
            <a:ext cx="591000" cy="390900"/>
          </a:xfrm>
          <a:prstGeom prst="bentConnector3">
            <a:avLst>
              <a:gd name="adj1" fmla="val 50006"/>
            </a:avLst>
          </a:prstGeom>
          <a:noFill/>
          <a:ln w="47625" cap="flat" cmpd="sng">
            <a:solidFill>
              <a:srgbClr val="0070C0"/>
            </a:solidFill>
            <a:prstDash val="solid"/>
            <a:miter lim="800000"/>
            <a:headEnd type="none" w="sm" len="sm"/>
            <a:tailEnd type="triangle" w="med" len="med"/>
          </a:ln>
        </p:spPr>
      </p:cxnSp>
      <p:sp>
        <p:nvSpPr>
          <p:cNvPr id="229" name="Google Shape;229;p14"/>
          <p:cNvSpPr txBox="1"/>
          <p:nvPr/>
        </p:nvSpPr>
        <p:spPr>
          <a:xfrm>
            <a:off x="471318" y="324642"/>
            <a:ext cx="162095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Microsoft JhengHei"/>
                <a:ea typeface="Microsoft JhengHei"/>
                <a:cs typeface="Microsoft JhengHei"/>
                <a:sym typeface="Microsoft JhengHei"/>
              </a:rPr>
              <a:t>系統架構</a:t>
            </a:r>
            <a:endParaRPr/>
          </a:p>
        </p:txBody>
      </p:sp>
      <p:pic>
        <p:nvPicPr>
          <p:cNvPr id="230" name="Google Shape;230;p14" descr="C:\Users\Tibame_25\Desktop\AI_Bigdata\TFB102_T4\Team_Topic\PPT\Image\no-free-elk-stack.png"/>
          <p:cNvPicPr preferRelativeResize="0"/>
          <p:nvPr/>
        </p:nvPicPr>
        <p:blipFill rotWithShape="1">
          <a:blip r:embed="rId27">
            <a:alphaModFix/>
          </a:blip>
          <a:srcRect t="15452" b="41475"/>
          <a:stretch/>
        </p:blipFill>
        <p:spPr>
          <a:xfrm>
            <a:off x="10267335" y="3408376"/>
            <a:ext cx="1575240" cy="537140"/>
          </a:xfrm>
          <a:prstGeom prst="rect">
            <a:avLst/>
          </a:prstGeom>
          <a:noFill/>
          <a:ln>
            <a:noFill/>
          </a:ln>
        </p:spPr>
      </p:pic>
      <p:cxnSp>
        <p:nvCxnSpPr>
          <p:cNvPr id="231" name="Google Shape;231;p14"/>
          <p:cNvCxnSpPr/>
          <p:nvPr/>
        </p:nvCxnSpPr>
        <p:spPr>
          <a:xfrm>
            <a:off x="9617441" y="3705856"/>
            <a:ext cx="647598" cy="0"/>
          </a:xfrm>
          <a:prstGeom prst="straightConnector1">
            <a:avLst/>
          </a:prstGeom>
          <a:noFill/>
          <a:ln w="47625" cap="flat" cmpd="sng">
            <a:solidFill>
              <a:srgbClr val="0070C0"/>
            </a:solidFill>
            <a:prstDash val="solid"/>
            <a:miter lim="800000"/>
            <a:headEnd type="none" w="sm" len="sm"/>
            <a:tailEnd type="triangle" w="med" len="med"/>
          </a:ln>
        </p:spPr>
      </p:cxnSp>
      <p:pic>
        <p:nvPicPr>
          <p:cNvPr id="232" name="Google Shape;232;p14"/>
          <p:cNvPicPr preferRelativeResize="0"/>
          <p:nvPr/>
        </p:nvPicPr>
        <p:blipFill rotWithShape="1">
          <a:blip r:embed="rId9">
            <a:alphaModFix/>
          </a:blip>
          <a:srcRect/>
          <a:stretch/>
        </p:blipFill>
        <p:spPr>
          <a:xfrm>
            <a:off x="9160857" y="3812594"/>
            <a:ext cx="360000" cy="360000"/>
          </a:xfrm>
          <a:prstGeom prst="rect">
            <a:avLst/>
          </a:prstGeom>
          <a:noFill/>
          <a:ln>
            <a:noFill/>
          </a:ln>
        </p:spPr>
      </p:pic>
      <p:sp>
        <p:nvSpPr>
          <p:cNvPr id="233" name="Google Shape;233;p14"/>
          <p:cNvSpPr txBox="1"/>
          <p:nvPr/>
        </p:nvSpPr>
        <p:spPr>
          <a:xfrm>
            <a:off x="9570631" y="3372660"/>
            <a:ext cx="84391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店內人數</a:t>
            </a:r>
            <a:endParaRPr/>
          </a:p>
        </p:txBody>
      </p:sp>
      <p:sp>
        <p:nvSpPr>
          <p:cNvPr id="234" name="Google Shape;234;p14"/>
          <p:cNvSpPr txBox="1"/>
          <p:nvPr/>
        </p:nvSpPr>
        <p:spPr>
          <a:xfrm>
            <a:off x="7717717" y="628660"/>
            <a:ext cx="8386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會員註冊.</a:t>
            </a:r>
            <a:endParaRPr/>
          </a:p>
          <a:p>
            <a:pPr marL="0" marR="0" lvl="0" indent="0" algn="l"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臉部照片</a:t>
            </a:r>
            <a:endParaRPr/>
          </a:p>
        </p:txBody>
      </p:sp>
      <p:sp>
        <p:nvSpPr>
          <p:cNvPr id="235" name="Google Shape;235;p14"/>
          <p:cNvSpPr txBox="1"/>
          <p:nvPr/>
        </p:nvSpPr>
        <p:spPr>
          <a:xfrm>
            <a:off x="7494315" y="235315"/>
            <a:ext cx="723275" cy="307777"/>
          </a:xfrm>
          <a:prstGeom prst="rect">
            <a:avLst/>
          </a:prstGeom>
          <a:solidFill>
            <a:srgbClr val="F9D6AF"/>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333F50"/>
                </a:solidFill>
                <a:latin typeface="Microsoft JhengHei"/>
                <a:ea typeface="Microsoft JhengHei"/>
                <a:cs typeface="Microsoft JhengHei"/>
                <a:sym typeface="Microsoft JhengHei"/>
              </a:rPr>
              <a:t>顧客端</a:t>
            </a:r>
            <a:endParaRPr/>
          </a:p>
        </p:txBody>
      </p:sp>
      <p:sp>
        <p:nvSpPr>
          <p:cNvPr id="236" name="Google Shape;236;p14"/>
          <p:cNvSpPr txBox="1"/>
          <p:nvPr/>
        </p:nvSpPr>
        <p:spPr>
          <a:xfrm>
            <a:off x="358738" y="3531962"/>
            <a:ext cx="902811" cy="307777"/>
          </a:xfrm>
          <a:prstGeom prst="rect">
            <a:avLst/>
          </a:prstGeom>
          <a:solidFill>
            <a:srgbClr val="F9D6AF"/>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333F50"/>
                </a:solidFill>
                <a:latin typeface="Microsoft JhengHei"/>
                <a:ea typeface="Microsoft JhengHei"/>
                <a:cs typeface="Microsoft JhengHei"/>
                <a:sym typeface="Microsoft JhengHei"/>
              </a:rPr>
              <a:t>資料處理</a:t>
            </a:r>
            <a:endParaRPr/>
          </a:p>
        </p:txBody>
      </p:sp>
      <p:sp>
        <p:nvSpPr>
          <p:cNvPr id="237" name="Google Shape;237;p14"/>
          <p:cNvSpPr txBox="1"/>
          <p:nvPr/>
        </p:nvSpPr>
        <p:spPr>
          <a:xfrm>
            <a:off x="359014" y="1027800"/>
            <a:ext cx="902811" cy="307777"/>
          </a:xfrm>
          <a:prstGeom prst="rect">
            <a:avLst/>
          </a:prstGeom>
          <a:solidFill>
            <a:srgbClr val="F9D6AF"/>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333F50"/>
                </a:solidFill>
                <a:latin typeface="Microsoft JhengHei"/>
                <a:ea typeface="Microsoft JhengHei"/>
                <a:cs typeface="Microsoft JhengHei"/>
                <a:sym typeface="Microsoft JhengHei"/>
              </a:rPr>
              <a:t>資料分析</a:t>
            </a:r>
            <a:endParaRPr/>
          </a:p>
        </p:txBody>
      </p:sp>
      <p:sp>
        <p:nvSpPr>
          <p:cNvPr id="238" name="Google Shape;238;p14"/>
          <p:cNvSpPr txBox="1"/>
          <p:nvPr/>
        </p:nvSpPr>
        <p:spPr>
          <a:xfrm>
            <a:off x="6348217" y="4344104"/>
            <a:ext cx="902811" cy="307777"/>
          </a:xfrm>
          <a:prstGeom prst="rect">
            <a:avLst/>
          </a:prstGeom>
          <a:solidFill>
            <a:srgbClr val="F9D6AF"/>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333F50"/>
                </a:solidFill>
                <a:latin typeface="Microsoft JhengHei"/>
                <a:ea typeface="Microsoft JhengHei"/>
                <a:cs typeface="Microsoft JhengHei"/>
                <a:sym typeface="Microsoft JhengHei"/>
              </a:rPr>
              <a:t>影像辨識</a:t>
            </a:r>
            <a:endParaRPr/>
          </a:p>
        </p:txBody>
      </p:sp>
      <p:pic>
        <p:nvPicPr>
          <p:cNvPr id="239" name="Google Shape;239;p14"/>
          <p:cNvPicPr preferRelativeResize="0"/>
          <p:nvPr/>
        </p:nvPicPr>
        <p:blipFill rotWithShape="1">
          <a:blip r:embed="rId28">
            <a:alphaModFix/>
          </a:blip>
          <a:srcRect/>
          <a:stretch/>
        </p:blipFill>
        <p:spPr>
          <a:xfrm rot="1113435">
            <a:off x="3379944" y="3725748"/>
            <a:ext cx="395381" cy="394178"/>
          </a:xfrm>
          <a:prstGeom prst="rect">
            <a:avLst/>
          </a:prstGeom>
          <a:noFill/>
          <a:ln>
            <a:noFill/>
          </a:ln>
        </p:spPr>
      </p:pic>
      <p:pic>
        <p:nvPicPr>
          <p:cNvPr id="240" name="Google Shape;240;p14"/>
          <p:cNvPicPr preferRelativeResize="0"/>
          <p:nvPr/>
        </p:nvPicPr>
        <p:blipFill rotWithShape="1">
          <a:blip r:embed="rId28">
            <a:alphaModFix/>
          </a:blip>
          <a:srcRect/>
          <a:stretch/>
        </p:blipFill>
        <p:spPr>
          <a:xfrm>
            <a:off x="3697858" y="3826001"/>
            <a:ext cx="468246" cy="466821"/>
          </a:xfrm>
          <a:prstGeom prst="rect">
            <a:avLst/>
          </a:prstGeom>
          <a:noFill/>
          <a:ln>
            <a:noFill/>
          </a:ln>
        </p:spPr>
      </p:pic>
      <p:pic>
        <p:nvPicPr>
          <p:cNvPr id="241" name="Google Shape;241;p14"/>
          <p:cNvPicPr preferRelativeResize="0"/>
          <p:nvPr/>
        </p:nvPicPr>
        <p:blipFill rotWithShape="1">
          <a:blip r:embed="rId28">
            <a:alphaModFix/>
          </a:blip>
          <a:srcRect/>
          <a:stretch/>
        </p:blipFill>
        <p:spPr>
          <a:xfrm rot="1815977">
            <a:off x="3458868" y="4114831"/>
            <a:ext cx="308881" cy="307942"/>
          </a:xfrm>
          <a:prstGeom prst="rect">
            <a:avLst/>
          </a:prstGeom>
          <a:noFill/>
          <a:ln>
            <a:noFill/>
          </a:ln>
        </p:spPr>
      </p:pic>
      <p:sp>
        <p:nvSpPr>
          <p:cNvPr id="242" name="Google Shape;242;p14"/>
          <p:cNvSpPr txBox="1"/>
          <p:nvPr/>
        </p:nvSpPr>
        <p:spPr>
          <a:xfrm>
            <a:off x="3427762" y="3773243"/>
            <a:ext cx="107209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333F50"/>
                </a:solidFill>
                <a:latin typeface="Helvetica Neue"/>
                <a:ea typeface="Helvetica Neue"/>
                <a:cs typeface="Helvetica Neue"/>
                <a:sym typeface="Helvetica Neue"/>
              </a:rPr>
              <a:t>E</a:t>
            </a:r>
            <a:endParaRPr sz="1400">
              <a:solidFill>
                <a:srgbClr val="333F50"/>
              </a:solidFill>
              <a:latin typeface="Helvetica Neue"/>
              <a:ea typeface="Helvetica Neue"/>
              <a:cs typeface="Helvetica Neue"/>
              <a:sym typeface="Helvetica Neue"/>
            </a:endParaRPr>
          </a:p>
        </p:txBody>
      </p:sp>
      <p:sp>
        <p:nvSpPr>
          <p:cNvPr id="243" name="Google Shape;243;p14"/>
          <p:cNvSpPr txBox="1"/>
          <p:nvPr/>
        </p:nvSpPr>
        <p:spPr>
          <a:xfrm>
            <a:off x="3778996" y="3907916"/>
            <a:ext cx="128582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333F50"/>
                </a:solidFill>
                <a:latin typeface="Helvetica Neue"/>
                <a:ea typeface="Helvetica Neue"/>
                <a:cs typeface="Helvetica Neue"/>
                <a:sym typeface="Helvetica Neue"/>
              </a:rPr>
              <a:t>T</a:t>
            </a:r>
            <a:endParaRPr sz="1400">
              <a:solidFill>
                <a:srgbClr val="333F50"/>
              </a:solidFill>
              <a:latin typeface="Helvetica Neue"/>
              <a:ea typeface="Helvetica Neue"/>
              <a:cs typeface="Helvetica Neue"/>
              <a:sym typeface="Helvetica Neue"/>
            </a:endParaRPr>
          </a:p>
        </p:txBody>
      </p:sp>
      <p:sp>
        <p:nvSpPr>
          <p:cNvPr id="244" name="Google Shape;244;p14"/>
          <p:cNvSpPr txBox="1"/>
          <p:nvPr/>
        </p:nvSpPr>
        <p:spPr>
          <a:xfrm>
            <a:off x="3473942" y="4125508"/>
            <a:ext cx="139798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333F50"/>
                </a:solidFill>
                <a:latin typeface="Helvetica Neue"/>
                <a:ea typeface="Helvetica Neue"/>
                <a:cs typeface="Helvetica Neue"/>
                <a:sym typeface="Helvetica Neue"/>
              </a:rPr>
              <a:t>L</a:t>
            </a:r>
            <a:endParaRPr sz="1200">
              <a:solidFill>
                <a:srgbClr val="333F50"/>
              </a:solidFill>
              <a:latin typeface="Helvetica Neue"/>
              <a:ea typeface="Helvetica Neue"/>
              <a:cs typeface="Helvetica Neue"/>
              <a:sym typeface="Helvetica Neue"/>
            </a:endParaRPr>
          </a:p>
        </p:txBody>
      </p:sp>
      <p:pic>
        <p:nvPicPr>
          <p:cNvPr id="245" name="Google Shape;245;p14"/>
          <p:cNvPicPr preferRelativeResize="0"/>
          <p:nvPr/>
        </p:nvPicPr>
        <p:blipFill rotWithShape="1">
          <a:blip r:embed="rId29">
            <a:alphaModFix/>
          </a:blip>
          <a:srcRect/>
          <a:stretch/>
        </p:blipFill>
        <p:spPr>
          <a:xfrm>
            <a:off x="2331311" y="5981938"/>
            <a:ext cx="536226" cy="474972"/>
          </a:xfrm>
          <a:prstGeom prst="rect">
            <a:avLst/>
          </a:prstGeom>
          <a:noFill/>
          <a:ln>
            <a:noFill/>
          </a:ln>
        </p:spPr>
      </p:pic>
      <p:pic>
        <p:nvPicPr>
          <p:cNvPr id="246" name="Google Shape;246;p14"/>
          <p:cNvPicPr preferRelativeResize="0"/>
          <p:nvPr/>
        </p:nvPicPr>
        <p:blipFill rotWithShape="1">
          <a:blip r:embed="rId30">
            <a:alphaModFix/>
          </a:blip>
          <a:srcRect/>
          <a:stretch/>
        </p:blipFill>
        <p:spPr>
          <a:xfrm>
            <a:off x="7684815" y="5460078"/>
            <a:ext cx="361637" cy="409278"/>
          </a:xfrm>
          <a:prstGeom prst="rect">
            <a:avLst/>
          </a:prstGeom>
          <a:noFill/>
          <a:ln>
            <a:noFill/>
          </a:ln>
        </p:spPr>
      </p:pic>
      <p:pic>
        <p:nvPicPr>
          <p:cNvPr id="247" name="Google Shape;247;p14"/>
          <p:cNvPicPr preferRelativeResize="0"/>
          <p:nvPr/>
        </p:nvPicPr>
        <p:blipFill rotWithShape="1">
          <a:blip r:embed="rId31">
            <a:alphaModFix/>
          </a:blip>
          <a:srcRect/>
          <a:stretch/>
        </p:blipFill>
        <p:spPr>
          <a:xfrm>
            <a:off x="6968394" y="5460078"/>
            <a:ext cx="317473" cy="396841"/>
          </a:xfrm>
          <a:prstGeom prst="rect">
            <a:avLst/>
          </a:prstGeom>
          <a:noFill/>
          <a:ln>
            <a:noFill/>
          </a:ln>
        </p:spPr>
      </p:pic>
      <p:grpSp>
        <p:nvGrpSpPr>
          <p:cNvPr id="248" name="Google Shape;248;p14"/>
          <p:cNvGrpSpPr/>
          <p:nvPr/>
        </p:nvGrpSpPr>
        <p:grpSpPr>
          <a:xfrm>
            <a:off x="7586221" y="5394218"/>
            <a:ext cx="542088" cy="540738"/>
            <a:chOff x="10414159" y="5507934"/>
            <a:chExt cx="648000" cy="646386"/>
          </a:xfrm>
        </p:grpSpPr>
        <p:sp>
          <p:nvSpPr>
            <p:cNvPr id="249" name="Google Shape;249;p14"/>
            <p:cNvSpPr/>
            <p:nvPr/>
          </p:nvSpPr>
          <p:spPr>
            <a:xfrm>
              <a:off x="10414159" y="6039436"/>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250" name="Google Shape;250;p14"/>
            <p:cNvSpPr/>
            <p:nvPr/>
          </p:nvSpPr>
          <p:spPr>
            <a:xfrm rot="5400000">
              <a:off x="10414159"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251" name="Google Shape;251;p14"/>
            <p:cNvSpPr/>
            <p:nvPr/>
          </p:nvSpPr>
          <p:spPr>
            <a:xfrm rot="-5400000" flipH="1">
              <a:off x="10947275"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252" name="Google Shape;252;p14"/>
            <p:cNvSpPr/>
            <p:nvPr/>
          </p:nvSpPr>
          <p:spPr>
            <a:xfrm rot="-5400000">
              <a:off x="10947275" y="6039159"/>
              <a:ext cx="114884" cy="114884"/>
            </a:xfrm>
            <a:prstGeom prst="corner">
              <a:avLst>
                <a:gd name="adj1" fmla="val 7090"/>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grpSp>
        <p:nvGrpSpPr>
          <p:cNvPr id="253" name="Google Shape;253;p14"/>
          <p:cNvGrpSpPr/>
          <p:nvPr/>
        </p:nvGrpSpPr>
        <p:grpSpPr>
          <a:xfrm>
            <a:off x="6847081" y="5394218"/>
            <a:ext cx="542088" cy="540738"/>
            <a:chOff x="10414159" y="5507934"/>
            <a:chExt cx="648000" cy="646386"/>
          </a:xfrm>
        </p:grpSpPr>
        <p:sp>
          <p:nvSpPr>
            <p:cNvPr id="254" name="Google Shape;254;p14"/>
            <p:cNvSpPr/>
            <p:nvPr/>
          </p:nvSpPr>
          <p:spPr>
            <a:xfrm>
              <a:off x="10414159" y="6039436"/>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255" name="Google Shape;255;p14"/>
            <p:cNvSpPr/>
            <p:nvPr/>
          </p:nvSpPr>
          <p:spPr>
            <a:xfrm rot="5400000">
              <a:off x="10414159"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256" name="Google Shape;256;p14"/>
            <p:cNvSpPr/>
            <p:nvPr/>
          </p:nvSpPr>
          <p:spPr>
            <a:xfrm rot="-5400000" flipH="1">
              <a:off x="10947275"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257" name="Google Shape;257;p14"/>
            <p:cNvSpPr/>
            <p:nvPr/>
          </p:nvSpPr>
          <p:spPr>
            <a:xfrm rot="-5400000">
              <a:off x="10947275" y="6039159"/>
              <a:ext cx="114884" cy="114884"/>
            </a:xfrm>
            <a:prstGeom prst="corner">
              <a:avLst>
                <a:gd name="adj1" fmla="val 7090"/>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sp>
        <p:nvSpPr>
          <p:cNvPr id="258" name="Google Shape;258;p14"/>
          <p:cNvSpPr txBox="1">
            <a:spLocks noGrp="1"/>
          </p:cNvSpPr>
          <p:nvPr>
            <p:ph type="sldNum" idx="12"/>
          </p:nvPr>
        </p:nvSpPr>
        <p:spPr>
          <a:xfrm>
            <a:off x="9427534"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32"/>
          <p:cNvSpPr txBox="1"/>
          <p:nvPr/>
        </p:nvSpPr>
        <p:spPr>
          <a:xfrm>
            <a:off x="4405648" y="4923498"/>
            <a:ext cx="197297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產生128個特徵向量</a:t>
            </a:r>
            <a:endParaRPr/>
          </a:p>
        </p:txBody>
      </p:sp>
      <p:pic>
        <p:nvPicPr>
          <p:cNvPr id="849" name="Google Shape;849;p32"/>
          <p:cNvPicPr preferRelativeResize="0"/>
          <p:nvPr/>
        </p:nvPicPr>
        <p:blipFill rotWithShape="1">
          <a:blip r:embed="rId3">
            <a:alphaModFix/>
          </a:blip>
          <a:srcRect/>
          <a:stretch/>
        </p:blipFill>
        <p:spPr>
          <a:xfrm>
            <a:off x="638162" y="3198669"/>
            <a:ext cx="1044285" cy="1044285"/>
          </a:xfrm>
          <a:prstGeom prst="rect">
            <a:avLst/>
          </a:prstGeom>
          <a:noFill/>
          <a:ln>
            <a:noFill/>
          </a:ln>
        </p:spPr>
      </p:pic>
      <p:pic>
        <p:nvPicPr>
          <p:cNvPr id="850" name="Google Shape;850;p32"/>
          <p:cNvPicPr preferRelativeResize="0"/>
          <p:nvPr/>
        </p:nvPicPr>
        <p:blipFill rotWithShape="1">
          <a:blip r:embed="rId3">
            <a:alphaModFix/>
          </a:blip>
          <a:srcRect/>
          <a:stretch/>
        </p:blipFill>
        <p:spPr>
          <a:xfrm>
            <a:off x="9213559" y="4744808"/>
            <a:ext cx="864447" cy="864447"/>
          </a:xfrm>
          <a:prstGeom prst="rect">
            <a:avLst/>
          </a:prstGeom>
          <a:noFill/>
          <a:ln>
            <a:noFill/>
          </a:ln>
        </p:spPr>
      </p:pic>
      <p:sp>
        <p:nvSpPr>
          <p:cNvPr id="851" name="Google Shape;851;p32"/>
          <p:cNvSpPr/>
          <p:nvPr/>
        </p:nvSpPr>
        <p:spPr>
          <a:xfrm>
            <a:off x="4615211" y="2257499"/>
            <a:ext cx="1441741" cy="711278"/>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chemeClr val="lt1"/>
                </a:solidFill>
                <a:latin typeface="Helvetica Neue"/>
                <a:ea typeface="Helvetica Neue"/>
                <a:cs typeface="Helvetica Neue"/>
                <a:sym typeface="Helvetica Neue"/>
              </a:rPr>
              <a:t>Facenet</a:t>
            </a:r>
            <a:endParaRPr sz="1800" b="1">
              <a:solidFill>
                <a:schemeClr val="lt1"/>
              </a:solidFill>
              <a:latin typeface="Helvetica Neue"/>
              <a:ea typeface="Helvetica Neue"/>
              <a:cs typeface="Helvetica Neue"/>
              <a:sym typeface="Helvetica Neue"/>
            </a:endParaRPr>
          </a:p>
        </p:txBody>
      </p:sp>
      <p:sp>
        <p:nvSpPr>
          <p:cNvPr id="852" name="Google Shape;852;p32"/>
          <p:cNvSpPr/>
          <p:nvPr/>
        </p:nvSpPr>
        <p:spPr>
          <a:xfrm>
            <a:off x="4626810" y="3545565"/>
            <a:ext cx="1441741" cy="711278"/>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chemeClr val="lt1"/>
                </a:solidFill>
                <a:latin typeface="Helvetica Neue"/>
                <a:ea typeface="Helvetica Neue"/>
                <a:cs typeface="Helvetica Neue"/>
                <a:sym typeface="Helvetica Neue"/>
              </a:rPr>
              <a:t>Triplet loss</a:t>
            </a:r>
            <a:endParaRPr sz="1800" b="1">
              <a:solidFill>
                <a:schemeClr val="lt1"/>
              </a:solidFill>
              <a:latin typeface="Helvetica Neue"/>
              <a:ea typeface="Helvetica Neue"/>
              <a:cs typeface="Helvetica Neue"/>
              <a:sym typeface="Helvetica Neue"/>
            </a:endParaRPr>
          </a:p>
        </p:txBody>
      </p:sp>
      <p:pic>
        <p:nvPicPr>
          <p:cNvPr id="853" name="Google Shape;853;p32"/>
          <p:cNvPicPr preferRelativeResize="0"/>
          <p:nvPr/>
        </p:nvPicPr>
        <p:blipFill rotWithShape="1">
          <a:blip r:embed="rId3">
            <a:alphaModFix/>
          </a:blip>
          <a:srcRect/>
          <a:stretch/>
        </p:blipFill>
        <p:spPr>
          <a:xfrm>
            <a:off x="2646599" y="2803694"/>
            <a:ext cx="564270" cy="564270"/>
          </a:xfrm>
          <a:prstGeom prst="rect">
            <a:avLst/>
          </a:prstGeom>
          <a:noFill/>
          <a:ln>
            <a:noFill/>
          </a:ln>
        </p:spPr>
      </p:pic>
      <p:sp>
        <p:nvSpPr>
          <p:cNvPr id="854" name="Google Shape;854;p32"/>
          <p:cNvSpPr/>
          <p:nvPr/>
        </p:nvSpPr>
        <p:spPr>
          <a:xfrm>
            <a:off x="2449190" y="2562272"/>
            <a:ext cx="959089" cy="2605350"/>
          </a:xfrm>
          <a:prstGeom prst="roundRect">
            <a:avLst>
              <a:gd name="adj" fmla="val 16667"/>
            </a:avLst>
          </a:prstGeom>
          <a:noFill/>
          <a:ln w="38100" cap="flat" cmpd="sng">
            <a:solidFill>
              <a:srgbClr val="FFC00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55" name="Google Shape;855;p32"/>
          <p:cNvSpPr txBox="1"/>
          <p:nvPr/>
        </p:nvSpPr>
        <p:spPr>
          <a:xfrm>
            <a:off x="2427328" y="1821970"/>
            <a:ext cx="11584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333F50"/>
                </a:solidFill>
                <a:latin typeface="Microsoft JhengHei"/>
                <a:ea typeface="Microsoft JhengHei"/>
                <a:cs typeface="Microsoft JhengHei"/>
                <a:sym typeface="Microsoft JhengHei"/>
              </a:rPr>
              <a:t>資料擴增</a:t>
            </a:r>
            <a:endParaRPr/>
          </a:p>
        </p:txBody>
      </p:sp>
      <p:cxnSp>
        <p:nvCxnSpPr>
          <p:cNvPr id="856" name="Google Shape;856;p32"/>
          <p:cNvCxnSpPr/>
          <p:nvPr/>
        </p:nvCxnSpPr>
        <p:spPr>
          <a:xfrm flipH="1">
            <a:off x="1686068" y="2595818"/>
            <a:ext cx="791359" cy="595483"/>
          </a:xfrm>
          <a:prstGeom prst="straightConnector1">
            <a:avLst/>
          </a:prstGeom>
          <a:noFill/>
          <a:ln w="9525" cap="flat" cmpd="sng">
            <a:solidFill>
              <a:srgbClr val="FFC000"/>
            </a:solidFill>
            <a:prstDash val="solid"/>
            <a:miter lim="800000"/>
            <a:headEnd type="none" w="sm" len="sm"/>
            <a:tailEnd type="none" w="sm" len="sm"/>
          </a:ln>
        </p:spPr>
      </p:cxnSp>
      <p:cxnSp>
        <p:nvCxnSpPr>
          <p:cNvPr id="857" name="Google Shape;857;p32"/>
          <p:cNvCxnSpPr/>
          <p:nvPr/>
        </p:nvCxnSpPr>
        <p:spPr>
          <a:xfrm rot="10800000">
            <a:off x="1674038" y="4219842"/>
            <a:ext cx="781118" cy="905959"/>
          </a:xfrm>
          <a:prstGeom prst="straightConnector1">
            <a:avLst/>
          </a:prstGeom>
          <a:noFill/>
          <a:ln w="9525" cap="flat" cmpd="sng">
            <a:solidFill>
              <a:srgbClr val="FFC000"/>
            </a:solidFill>
            <a:prstDash val="solid"/>
            <a:miter lim="800000"/>
            <a:headEnd type="none" w="sm" len="sm"/>
            <a:tailEnd type="none" w="sm" len="sm"/>
          </a:ln>
        </p:spPr>
      </p:cxnSp>
      <p:sp>
        <p:nvSpPr>
          <p:cNvPr id="858" name="Google Shape;858;p32"/>
          <p:cNvSpPr txBox="1"/>
          <p:nvPr/>
        </p:nvSpPr>
        <p:spPr>
          <a:xfrm>
            <a:off x="2166061" y="2125009"/>
            <a:ext cx="216289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333F50"/>
                </a:solidFill>
                <a:latin typeface="Microsoft JhengHei"/>
                <a:ea typeface="Microsoft JhengHei"/>
                <a:cs typeface="Microsoft JhengHei"/>
                <a:sym typeface="Microsoft JhengHei"/>
              </a:rPr>
              <a:t>(隨機翻轉,調整曝光)</a:t>
            </a:r>
            <a:endParaRPr sz="1400" b="1">
              <a:solidFill>
                <a:srgbClr val="333F50"/>
              </a:solidFill>
              <a:latin typeface="Microsoft JhengHei"/>
              <a:ea typeface="Microsoft JhengHei"/>
              <a:cs typeface="Microsoft JhengHei"/>
              <a:sym typeface="Microsoft JhengHei"/>
            </a:endParaRPr>
          </a:p>
        </p:txBody>
      </p:sp>
      <p:sp>
        <p:nvSpPr>
          <p:cNvPr id="859" name="Google Shape;859;p32"/>
          <p:cNvSpPr txBox="1"/>
          <p:nvPr/>
        </p:nvSpPr>
        <p:spPr>
          <a:xfrm>
            <a:off x="852078" y="5271213"/>
            <a:ext cx="71144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Microsoft JhengHei"/>
                <a:ea typeface="Microsoft JhengHei"/>
                <a:cs typeface="Microsoft JhengHei"/>
                <a:sym typeface="Microsoft JhengHei"/>
              </a:rPr>
              <a:t>1張</a:t>
            </a:r>
            <a:endParaRPr sz="2400" b="1">
              <a:solidFill>
                <a:srgbClr val="333F50"/>
              </a:solidFill>
              <a:latin typeface="Microsoft JhengHei"/>
              <a:ea typeface="Microsoft JhengHei"/>
              <a:cs typeface="Microsoft JhengHei"/>
              <a:sym typeface="Microsoft JhengHei"/>
            </a:endParaRPr>
          </a:p>
        </p:txBody>
      </p:sp>
      <p:sp>
        <p:nvSpPr>
          <p:cNvPr id="860" name="Google Shape;860;p32"/>
          <p:cNvSpPr txBox="1"/>
          <p:nvPr/>
        </p:nvSpPr>
        <p:spPr>
          <a:xfrm>
            <a:off x="2598841" y="5288952"/>
            <a:ext cx="101320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Microsoft JhengHei"/>
                <a:ea typeface="Microsoft JhengHei"/>
                <a:cs typeface="Microsoft JhengHei"/>
                <a:sym typeface="Microsoft JhengHei"/>
              </a:rPr>
              <a:t>50張</a:t>
            </a:r>
            <a:endParaRPr/>
          </a:p>
        </p:txBody>
      </p:sp>
      <p:sp>
        <p:nvSpPr>
          <p:cNvPr id="861" name="Google Shape;861;p32"/>
          <p:cNvSpPr/>
          <p:nvPr/>
        </p:nvSpPr>
        <p:spPr>
          <a:xfrm>
            <a:off x="4315641" y="1854626"/>
            <a:ext cx="2039677" cy="3848515"/>
          </a:xfrm>
          <a:prstGeom prst="roundRect">
            <a:avLst>
              <a:gd name="adj" fmla="val 16667"/>
            </a:avLst>
          </a:prstGeom>
          <a:noFill/>
          <a:ln w="38100" cap="flat" cmpd="sng">
            <a:solidFill>
              <a:srgbClr val="0070C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62" name="Google Shape;862;p32"/>
          <p:cNvSpPr/>
          <p:nvPr/>
        </p:nvSpPr>
        <p:spPr>
          <a:xfrm>
            <a:off x="7082978" y="3400917"/>
            <a:ext cx="1305083" cy="711278"/>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chemeClr val="lt1"/>
                </a:solidFill>
                <a:latin typeface="Helvetica Neue"/>
                <a:ea typeface="Helvetica Neue"/>
                <a:cs typeface="Helvetica Neue"/>
                <a:sym typeface="Helvetica Neue"/>
              </a:rPr>
              <a:t>SVM</a:t>
            </a:r>
            <a:endParaRPr sz="1800" b="1">
              <a:solidFill>
                <a:schemeClr val="lt1"/>
              </a:solidFill>
              <a:latin typeface="Helvetica Neue"/>
              <a:ea typeface="Helvetica Neue"/>
              <a:cs typeface="Helvetica Neue"/>
              <a:sym typeface="Helvetica Neue"/>
            </a:endParaRPr>
          </a:p>
        </p:txBody>
      </p:sp>
      <p:sp>
        <p:nvSpPr>
          <p:cNvPr id="863" name="Google Shape;863;p32"/>
          <p:cNvSpPr txBox="1"/>
          <p:nvPr/>
        </p:nvSpPr>
        <p:spPr>
          <a:xfrm>
            <a:off x="7204254" y="2952786"/>
            <a:ext cx="11584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333F50"/>
                </a:solidFill>
                <a:latin typeface="Microsoft JhengHei"/>
                <a:ea typeface="Microsoft JhengHei"/>
                <a:cs typeface="Microsoft JhengHei"/>
                <a:sym typeface="Microsoft JhengHei"/>
              </a:rPr>
              <a:t>建立模型</a:t>
            </a:r>
            <a:endParaRPr/>
          </a:p>
        </p:txBody>
      </p:sp>
      <p:sp>
        <p:nvSpPr>
          <p:cNvPr id="864" name="Google Shape;864;p32"/>
          <p:cNvSpPr txBox="1"/>
          <p:nvPr/>
        </p:nvSpPr>
        <p:spPr>
          <a:xfrm>
            <a:off x="4807615" y="1376889"/>
            <a:ext cx="11584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333F50"/>
                </a:solidFill>
                <a:latin typeface="Microsoft JhengHei"/>
                <a:ea typeface="Microsoft JhengHei"/>
                <a:cs typeface="Microsoft JhengHei"/>
                <a:sym typeface="Microsoft JhengHei"/>
              </a:rPr>
              <a:t>取得特徵</a:t>
            </a:r>
            <a:endParaRPr/>
          </a:p>
        </p:txBody>
      </p:sp>
      <p:sp>
        <p:nvSpPr>
          <p:cNvPr id="865" name="Google Shape;865;p32"/>
          <p:cNvSpPr txBox="1"/>
          <p:nvPr/>
        </p:nvSpPr>
        <p:spPr>
          <a:xfrm>
            <a:off x="10749211" y="2952786"/>
            <a:ext cx="11584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333F50"/>
                </a:solidFill>
                <a:latin typeface="Microsoft JhengHei"/>
                <a:ea typeface="Microsoft JhengHei"/>
                <a:cs typeface="Microsoft JhengHei"/>
                <a:sym typeface="Microsoft JhengHei"/>
              </a:rPr>
              <a:t>判斷顧客</a:t>
            </a:r>
            <a:endParaRPr/>
          </a:p>
        </p:txBody>
      </p:sp>
      <p:sp>
        <p:nvSpPr>
          <p:cNvPr id="866" name="Google Shape;866;p32"/>
          <p:cNvSpPr/>
          <p:nvPr/>
        </p:nvSpPr>
        <p:spPr>
          <a:xfrm>
            <a:off x="8969003" y="3390245"/>
            <a:ext cx="1305083" cy="711278"/>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chemeClr val="lt1"/>
                </a:solidFill>
                <a:latin typeface="Helvetica Neue"/>
                <a:ea typeface="Helvetica Neue"/>
                <a:cs typeface="Helvetica Neue"/>
                <a:sym typeface="Helvetica Neue"/>
              </a:rPr>
              <a:t>預測</a:t>
            </a:r>
            <a:endParaRPr/>
          </a:p>
        </p:txBody>
      </p:sp>
      <p:sp>
        <p:nvSpPr>
          <p:cNvPr id="867" name="Google Shape;867;p32"/>
          <p:cNvSpPr/>
          <p:nvPr/>
        </p:nvSpPr>
        <p:spPr>
          <a:xfrm>
            <a:off x="10989739" y="4062841"/>
            <a:ext cx="605305" cy="202738"/>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900">
                <a:solidFill>
                  <a:srgbClr val="333F50"/>
                </a:solidFill>
                <a:latin typeface="Helvetica Neue"/>
                <a:ea typeface="Helvetica Neue"/>
                <a:cs typeface="Helvetica Neue"/>
                <a:sym typeface="Helvetica Neue"/>
              </a:rPr>
              <a:t>User-ID</a:t>
            </a:r>
            <a:endParaRPr sz="900">
              <a:solidFill>
                <a:srgbClr val="333F50"/>
              </a:solidFill>
              <a:latin typeface="Helvetica Neue"/>
              <a:ea typeface="Helvetica Neue"/>
              <a:cs typeface="Helvetica Neue"/>
              <a:sym typeface="Helvetica Neue"/>
            </a:endParaRPr>
          </a:p>
        </p:txBody>
      </p:sp>
      <p:sp>
        <p:nvSpPr>
          <p:cNvPr id="868" name="Google Shape;868;p32"/>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人臉辨識 -資料擴增+SVM</a:t>
            </a:r>
            <a:endParaRPr sz="2800" b="1">
              <a:solidFill>
                <a:srgbClr val="333F50"/>
              </a:solidFill>
              <a:latin typeface="Helvetica Neue"/>
              <a:ea typeface="Helvetica Neue"/>
              <a:cs typeface="Helvetica Neue"/>
              <a:sym typeface="Helvetica Neue"/>
            </a:endParaRPr>
          </a:p>
        </p:txBody>
      </p:sp>
      <p:sp>
        <p:nvSpPr>
          <p:cNvPr id="869" name="Google Shape;869;p32"/>
          <p:cNvSpPr txBox="1"/>
          <p:nvPr/>
        </p:nvSpPr>
        <p:spPr>
          <a:xfrm>
            <a:off x="176141" y="718262"/>
            <a:ext cx="8318500" cy="89376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800"/>
              <a:buFont typeface="Arial"/>
              <a:buNone/>
            </a:pPr>
            <a:endParaRPr sz="1800" b="1">
              <a:solidFill>
                <a:srgbClr val="333F50"/>
              </a:solidFill>
              <a:latin typeface="Microsoft JhengHei"/>
              <a:ea typeface="Microsoft JhengHei"/>
              <a:cs typeface="Microsoft JhengHei"/>
              <a:sym typeface="Microsoft JhengHei"/>
            </a:endParaRPr>
          </a:p>
          <a:p>
            <a:pPr marL="0" marR="0" lvl="0" indent="0" algn="l" rtl="0">
              <a:lnSpc>
                <a:spcPct val="90000"/>
              </a:lnSpc>
              <a:spcBef>
                <a:spcPts val="0"/>
              </a:spcBef>
              <a:spcAft>
                <a:spcPts val="0"/>
              </a:spcAft>
              <a:buClr>
                <a:srgbClr val="333F50"/>
              </a:buClr>
              <a:buSzPts val="1900"/>
              <a:buFont typeface="Arial"/>
              <a:buNone/>
            </a:pPr>
            <a:r>
              <a:rPr lang="zh-TW" sz="1900" b="1">
                <a:solidFill>
                  <a:srgbClr val="333F50"/>
                </a:solidFill>
                <a:latin typeface="Microsoft JhengHei"/>
                <a:ea typeface="Microsoft JhengHei"/>
                <a:cs typeface="Microsoft JhengHei"/>
                <a:sym typeface="Microsoft JhengHei"/>
              </a:rPr>
              <a:t>運用場景 :</a:t>
            </a:r>
            <a:r>
              <a:rPr lang="zh-TW" sz="1900" b="1">
                <a:solidFill>
                  <a:srgbClr val="C00000"/>
                </a:solidFill>
                <a:latin typeface="Microsoft JhengHei"/>
                <a:ea typeface="Microsoft JhengHei"/>
                <a:cs typeface="Microsoft JhengHei"/>
                <a:sym typeface="Microsoft JhengHei"/>
              </a:rPr>
              <a:t>單張</a:t>
            </a:r>
            <a:r>
              <a:rPr lang="zh-TW" sz="1900" b="1">
                <a:solidFill>
                  <a:srgbClr val="333F50"/>
                </a:solidFill>
                <a:latin typeface="Microsoft JhengHei"/>
                <a:ea typeface="Microsoft JhengHei"/>
                <a:cs typeface="Microsoft JhengHei"/>
                <a:sym typeface="Microsoft JhengHei"/>
              </a:rPr>
              <a:t>照片識別顧客</a:t>
            </a:r>
            <a:endParaRPr/>
          </a:p>
        </p:txBody>
      </p:sp>
      <p:cxnSp>
        <p:nvCxnSpPr>
          <p:cNvPr id="870" name="Google Shape;870;p32"/>
          <p:cNvCxnSpPr/>
          <p:nvPr/>
        </p:nvCxnSpPr>
        <p:spPr>
          <a:xfrm>
            <a:off x="1880536" y="5496098"/>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871" name="Google Shape;871;p32"/>
          <p:cNvCxnSpPr/>
          <p:nvPr/>
        </p:nvCxnSpPr>
        <p:spPr>
          <a:xfrm>
            <a:off x="3670105" y="3734007"/>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872" name="Google Shape;872;p32"/>
          <p:cNvCxnSpPr/>
          <p:nvPr/>
        </p:nvCxnSpPr>
        <p:spPr>
          <a:xfrm>
            <a:off x="6580219" y="3734007"/>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873" name="Google Shape;873;p32"/>
          <p:cNvCxnSpPr/>
          <p:nvPr/>
        </p:nvCxnSpPr>
        <p:spPr>
          <a:xfrm>
            <a:off x="8534702" y="3734007"/>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874" name="Google Shape;874;p32"/>
          <p:cNvCxnSpPr/>
          <p:nvPr/>
        </p:nvCxnSpPr>
        <p:spPr>
          <a:xfrm>
            <a:off x="10382045" y="3734007"/>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875" name="Google Shape;875;p32"/>
          <p:cNvCxnSpPr/>
          <p:nvPr/>
        </p:nvCxnSpPr>
        <p:spPr>
          <a:xfrm rot="-5400000">
            <a:off x="9511188" y="4427917"/>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876" name="Google Shape;876;p32"/>
          <p:cNvCxnSpPr/>
          <p:nvPr/>
        </p:nvCxnSpPr>
        <p:spPr>
          <a:xfrm rot="5400000">
            <a:off x="5200881" y="3245028"/>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877" name="Google Shape;877;p32"/>
          <p:cNvCxnSpPr/>
          <p:nvPr/>
        </p:nvCxnSpPr>
        <p:spPr>
          <a:xfrm rot="5400000">
            <a:off x="5200881" y="4596042"/>
            <a:ext cx="329067" cy="0"/>
          </a:xfrm>
          <a:prstGeom prst="straightConnector1">
            <a:avLst/>
          </a:prstGeom>
          <a:noFill/>
          <a:ln w="69850" cap="flat" cmpd="sng">
            <a:solidFill>
              <a:srgbClr val="0070C0"/>
            </a:solidFill>
            <a:prstDash val="solid"/>
            <a:miter lim="800000"/>
            <a:headEnd type="none" w="sm" len="sm"/>
            <a:tailEnd type="triangle" w="med" len="med"/>
          </a:ln>
        </p:spPr>
      </p:cxnSp>
      <p:grpSp>
        <p:nvGrpSpPr>
          <p:cNvPr id="878" name="Google Shape;878;p32"/>
          <p:cNvGrpSpPr/>
          <p:nvPr/>
        </p:nvGrpSpPr>
        <p:grpSpPr>
          <a:xfrm>
            <a:off x="2646599" y="3537253"/>
            <a:ext cx="564270" cy="564270"/>
            <a:chOff x="4081164" y="5059416"/>
            <a:chExt cx="1144526" cy="1144526"/>
          </a:xfrm>
        </p:grpSpPr>
        <p:sp>
          <p:nvSpPr>
            <p:cNvPr id="879" name="Google Shape;879;p32"/>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880" name="Google Shape;880;p32"/>
            <p:cNvPicPr preferRelativeResize="0"/>
            <p:nvPr/>
          </p:nvPicPr>
          <p:blipFill rotWithShape="1">
            <a:blip r:embed="rId4">
              <a:alphaModFix/>
            </a:blip>
            <a:srcRect/>
            <a:stretch/>
          </p:blipFill>
          <p:spPr>
            <a:xfrm>
              <a:off x="4296229" y="5146113"/>
              <a:ext cx="783640" cy="979550"/>
            </a:xfrm>
            <a:prstGeom prst="rect">
              <a:avLst/>
            </a:prstGeom>
            <a:noFill/>
            <a:ln>
              <a:noFill/>
            </a:ln>
          </p:spPr>
        </p:pic>
      </p:grpSp>
      <p:grpSp>
        <p:nvGrpSpPr>
          <p:cNvPr id="881" name="Google Shape;881;p32"/>
          <p:cNvGrpSpPr/>
          <p:nvPr/>
        </p:nvGrpSpPr>
        <p:grpSpPr>
          <a:xfrm>
            <a:off x="2646599" y="4310316"/>
            <a:ext cx="564270" cy="564270"/>
            <a:chOff x="4081164" y="5059416"/>
            <a:chExt cx="1144526" cy="1144526"/>
          </a:xfrm>
        </p:grpSpPr>
        <p:sp>
          <p:nvSpPr>
            <p:cNvPr id="882" name="Google Shape;882;p32"/>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883" name="Google Shape;883;p32"/>
            <p:cNvPicPr preferRelativeResize="0"/>
            <p:nvPr/>
          </p:nvPicPr>
          <p:blipFill rotWithShape="1">
            <a:blip r:embed="rId4">
              <a:alphaModFix/>
            </a:blip>
            <a:srcRect/>
            <a:stretch/>
          </p:blipFill>
          <p:spPr>
            <a:xfrm>
              <a:off x="4296229" y="5146113"/>
              <a:ext cx="783640" cy="979550"/>
            </a:xfrm>
            <a:prstGeom prst="rect">
              <a:avLst/>
            </a:prstGeom>
            <a:noFill/>
            <a:ln>
              <a:noFill/>
            </a:ln>
          </p:spPr>
        </p:pic>
      </p:grpSp>
      <p:pic>
        <p:nvPicPr>
          <p:cNvPr id="884" name="Google Shape;884;p32"/>
          <p:cNvPicPr preferRelativeResize="0"/>
          <p:nvPr/>
        </p:nvPicPr>
        <p:blipFill rotWithShape="1">
          <a:blip r:embed="rId4">
            <a:alphaModFix/>
          </a:blip>
          <a:srcRect/>
          <a:stretch/>
        </p:blipFill>
        <p:spPr>
          <a:xfrm>
            <a:off x="11004253" y="3332048"/>
            <a:ext cx="568528" cy="710661"/>
          </a:xfrm>
          <a:prstGeom prst="rect">
            <a:avLst/>
          </a:prstGeom>
          <a:noFill/>
          <a:ln>
            <a:noFill/>
          </a:ln>
        </p:spPr>
      </p:pic>
      <p:sp>
        <p:nvSpPr>
          <p:cNvPr id="885" name="Google Shape;885;p32"/>
          <p:cNvSpPr/>
          <p:nvPr/>
        </p:nvSpPr>
        <p:spPr>
          <a:xfrm rot="-5400000">
            <a:off x="8991944" y="5088962"/>
            <a:ext cx="279403" cy="159015"/>
          </a:xfrm>
          <a:prstGeom prst="triangle">
            <a:avLst>
              <a:gd name="adj" fmla="val 56330"/>
            </a:avLst>
          </a:prstGeom>
          <a:gradFill>
            <a:gsLst>
              <a:gs pos="0">
                <a:srgbClr val="0070C0">
                  <a:alpha val="47450"/>
                </a:srgbClr>
              </a:gs>
              <a:gs pos="55000">
                <a:srgbClr val="A9BEE4">
                  <a:alpha val="62352"/>
                </a:srgbClr>
              </a:gs>
              <a:gs pos="100000">
                <a:srgbClr val="FFFFFF">
                  <a:alpha val="6039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pic>
        <p:nvPicPr>
          <p:cNvPr id="886" name="Google Shape;886;p32"/>
          <p:cNvPicPr preferRelativeResize="0"/>
          <p:nvPr/>
        </p:nvPicPr>
        <p:blipFill rotWithShape="1">
          <a:blip r:embed="rId5">
            <a:alphaModFix/>
          </a:blip>
          <a:srcRect/>
          <a:stretch/>
        </p:blipFill>
        <p:spPr>
          <a:xfrm>
            <a:off x="8799945" y="5025487"/>
            <a:ext cx="284270" cy="284270"/>
          </a:xfrm>
          <a:prstGeom prst="rect">
            <a:avLst/>
          </a:prstGeom>
          <a:noFill/>
          <a:ln>
            <a:noFill/>
          </a:ln>
        </p:spPr>
      </p:pic>
      <p:grpSp>
        <p:nvGrpSpPr>
          <p:cNvPr id="887" name="Google Shape;887;p32"/>
          <p:cNvGrpSpPr/>
          <p:nvPr/>
        </p:nvGrpSpPr>
        <p:grpSpPr>
          <a:xfrm>
            <a:off x="6315613" y="261142"/>
            <a:ext cx="3552287" cy="619904"/>
            <a:chOff x="6315613" y="261142"/>
            <a:chExt cx="3552287" cy="619904"/>
          </a:xfrm>
        </p:grpSpPr>
        <p:sp>
          <p:nvSpPr>
            <p:cNvPr id="888" name="Google Shape;888;p32"/>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89" name="Google Shape;889;p32"/>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90" name="Google Shape;890;p32"/>
            <p:cNvSpPr/>
            <p:nvPr/>
          </p:nvSpPr>
          <p:spPr>
            <a:xfrm>
              <a:off x="6659342" y="473427"/>
              <a:ext cx="586008" cy="53623"/>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91" name="Google Shape;891;p32"/>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92" name="Google Shape;892;p32"/>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93" name="Google Shape;893;p32"/>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94" name="Google Shape;894;p32"/>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95" name="Google Shape;895;p32"/>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96" name="Google Shape;896;p32"/>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97" name="Google Shape;897;p32"/>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98" name="Google Shape;898;p32"/>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899" name="Google Shape;899;p32"/>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00" name="Google Shape;900;p32"/>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901" name="Google Shape;901;p32"/>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902" name="Google Shape;902;p32"/>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903" name="Google Shape;903;p32"/>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33"/>
          <p:cNvSpPr txBox="1"/>
          <p:nvPr/>
        </p:nvSpPr>
        <p:spPr>
          <a:xfrm>
            <a:off x="7289334" y="804859"/>
            <a:ext cx="207290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Microsoft JhengHei"/>
                <a:ea typeface="Microsoft JhengHei"/>
                <a:cs typeface="Microsoft JhengHei"/>
                <a:sym typeface="Microsoft JhengHei"/>
              </a:rPr>
              <a:t>實際運作畫面</a:t>
            </a:r>
            <a:endParaRPr/>
          </a:p>
        </p:txBody>
      </p:sp>
      <p:sp>
        <p:nvSpPr>
          <p:cNvPr id="909" name="Google Shape;909;p33"/>
          <p:cNvSpPr/>
          <p:nvPr/>
        </p:nvSpPr>
        <p:spPr>
          <a:xfrm>
            <a:off x="1412285" y="1350557"/>
            <a:ext cx="433489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2400" b="1">
                <a:solidFill>
                  <a:srgbClr val="333F50"/>
                </a:solidFill>
                <a:latin typeface="Microsoft JhengHei"/>
                <a:ea typeface="Microsoft JhengHei"/>
                <a:cs typeface="Microsoft JhengHei"/>
                <a:sym typeface="Microsoft JhengHei"/>
              </a:rPr>
              <a:t>K 折交叉驗證器 – 驗證精準度</a:t>
            </a:r>
            <a:endParaRPr/>
          </a:p>
        </p:txBody>
      </p:sp>
      <p:pic>
        <p:nvPicPr>
          <p:cNvPr id="910" name="Google Shape;910;p33"/>
          <p:cNvPicPr preferRelativeResize="0"/>
          <p:nvPr/>
        </p:nvPicPr>
        <p:blipFill rotWithShape="1">
          <a:blip r:embed="rId3">
            <a:alphaModFix/>
          </a:blip>
          <a:srcRect/>
          <a:stretch/>
        </p:blipFill>
        <p:spPr>
          <a:xfrm>
            <a:off x="775513" y="1806346"/>
            <a:ext cx="5245100" cy="4296001"/>
          </a:xfrm>
          <a:prstGeom prst="rect">
            <a:avLst/>
          </a:prstGeom>
          <a:noFill/>
          <a:ln>
            <a:noFill/>
          </a:ln>
        </p:spPr>
      </p:pic>
      <p:sp>
        <p:nvSpPr>
          <p:cNvPr id="911" name="Google Shape;911;p33"/>
          <p:cNvSpPr txBox="1"/>
          <p:nvPr/>
        </p:nvSpPr>
        <p:spPr>
          <a:xfrm>
            <a:off x="2492689" y="5463674"/>
            <a:ext cx="3261748" cy="33855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每次有新註冊用戶就會重新建模</a:t>
            </a:r>
            <a:endParaRPr/>
          </a:p>
        </p:txBody>
      </p:sp>
      <p:cxnSp>
        <p:nvCxnSpPr>
          <p:cNvPr id="912" name="Google Shape;912;p33"/>
          <p:cNvCxnSpPr/>
          <p:nvPr/>
        </p:nvCxnSpPr>
        <p:spPr>
          <a:xfrm>
            <a:off x="1222834" y="2559551"/>
            <a:ext cx="4582403" cy="0"/>
          </a:xfrm>
          <a:prstGeom prst="straightConnector1">
            <a:avLst/>
          </a:prstGeom>
          <a:noFill/>
          <a:ln w="28575" cap="flat" cmpd="sng">
            <a:solidFill>
              <a:srgbClr val="FFC000"/>
            </a:solidFill>
            <a:prstDash val="lgDash"/>
            <a:miter lim="800000"/>
            <a:headEnd type="none" w="sm" len="sm"/>
            <a:tailEnd type="none" w="sm" len="sm"/>
          </a:ln>
        </p:spPr>
      </p:cxnSp>
      <p:cxnSp>
        <p:nvCxnSpPr>
          <p:cNvPr id="913" name="Google Shape;913;p33"/>
          <p:cNvCxnSpPr/>
          <p:nvPr/>
        </p:nvCxnSpPr>
        <p:spPr>
          <a:xfrm>
            <a:off x="1222834" y="4096251"/>
            <a:ext cx="4582403" cy="0"/>
          </a:xfrm>
          <a:prstGeom prst="straightConnector1">
            <a:avLst/>
          </a:prstGeom>
          <a:noFill/>
          <a:ln w="28575" cap="flat" cmpd="sng">
            <a:solidFill>
              <a:srgbClr val="FFC000"/>
            </a:solidFill>
            <a:prstDash val="lgDash"/>
            <a:miter lim="800000"/>
            <a:headEnd type="none" w="sm" len="sm"/>
            <a:tailEnd type="none" w="sm" len="sm"/>
          </a:ln>
        </p:spPr>
      </p:cxnSp>
      <p:sp>
        <p:nvSpPr>
          <p:cNvPr id="914" name="Google Shape;914;p33"/>
          <p:cNvSpPr/>
          <p:nvPr/>
        </p:nvSpPr>
        <p:spPr>
          <a:xfrm>
            <a:off x="934287" y="2462006"/>
            <a:ext cx="271949" cy="201526"/>
          </a:xfrm>
          <a:prstGeom prst="rect">
            <a:avLst/>
          </a:prstGeom>
          <a:no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Helvetica Neue"/>
              <a:ea typeface="Helvetica Neue"/>
              <a:cs typeface="Helvetica Neue"/>
              <a:sym typeface="Helvetica Neue"/>
            </a:endParaRPr>
          </a:p>
        </p:txBody>
      </p:sp>
      <p:sp>
        <p:nvSpPr>
          <p:cNvPr id="915" name="Google Shape;915;p33"/>
          <p:cNvSpPr/>
          <p:nvPr/>
        </p:nvSpPr>
        <p:spPr>
          <a:xfrm>
            <a:off x="206834" y="2205175"/>
            <a:ext cx="661759" cy="279401"/>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rgbClr val="333F50"/>
                </a:solidFill>
                <a:latin typeface="Helvetica Neue"/>
                <a:ea typeface="Helvetica Neue"/>
                <a:cs typeface="Helvetica Neue"/>
                <a:sym typeface="Helvetica Neue"/>
              </a:rPr>
              <a:t>98%</a:t>
            </a:r>
            <a:endParaRPr sz="1800" b="1">
              <a:solidFill>
                <a:srgbClr val="333F50"/>
              </a:solidFill>
              <a:latin typeface="Helvetica Neue"/>
              <a:ea typeface="Helvetica Neue"/>
              <a:cs typeface="Helvetica Neue"/>
              <a:sym typeface="Helvetica Neue"/>
            </a:endParaRPr>
          </a:p>
        </p:txBody>
      </p:sp>
      <p:cxnSp>
        <p:nvCxnSpPr>
          <p:cNvPr id="916" name="Google Shape;916;p33"/>
          <p:cNvCxnSpPr/>
          <p:nvPr/>
        </p:nvCxnSpPr>
        <p:spPr>
          <a:xfrm>
            <a:off x="800885" y="2496842"/>
            <a:ext cx="117148" cy="62709"/>
          </a:xfrm>
          <a:prstGeom prst="straightConnector1">
            <a:avLst/>
          </a:prstGeom>
          <a:noFill/>
          <a:ln w="9525" cap="flat" cmpd="sng">
            <a:solidFill>
              <a:srgbClr val="FFC000"/>
            </a:solidFill>
            <a:prstDash val="solid"/>
            <a:miter lim="800000"/>
            <a:headEnd type="none" w="sm" len="sm"/>
            <a:tailEnd type="none" w="sm" len="sm"/>
          </a:ln>
        </p:spPr>
      </p:cxnSp>
      <p:sp>
        <p:nvSpPr>
          <p:cNvPr id="917" name="Google Shape;917;p33"/>
          <p:cNvSpPr/>
          <p:nvPr/>
        </p:nvSpPr>
        <p:spPr>
          <a:xfrm>
            <a:off x="947076" y="4015318"/>
            <a:ext cx="271949" cy="156295"/>
          </a:xfrm>
          <a:prstGeom prst="rect">
            <a:avLst/>
          </a:prstGeom>
          <a:no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Helvetica Neue"/>
              <a:ea typeface="Helvetica Neue"/>
              <a:cs typeface="Helvetica Neue"/>
              <a:sym typeface="Helvetica Neue"/>
            </a:endParaRPr>
          </a:p>
        </p:txBody>
      </p:sp>
      <p:sp>
        <p:nvSpPr>
          <p:cNvPr id="918" name="Google Shape;918;p33"/>
          <p:cNvSpPr/>
          <p:nvPr/>
        </p:nvSpPr>
        <p:spPr>
          <a:xfrm>
            <a:off x="217489" y="3748618"/>
            <a:ext cx="661759" cy="279401"/>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rgbClr val="333F50"/>
                </a:solidFill>
                <a:latin typeface="Helvetica Neue"/>
                <a:ea typeface="Helvetica Neue"/>
                <a:cs typeface="Helvetica Neue"/>
                <a:sym typeface="Helvetica Neue"/>
              </a:rPr>
              <a:t>92%</a:t>
            </a:r>
            <a:endParaRPr sz="1800" b="1">
              <a:solidFill>
                <a:srgbClr val="333F50"/>
              </a:solidFill>
              <a:latin typeface="Helvetica Neue"/>
              <a:ea typeface="Helvetica Neue"/>
              <a:cs typeface="Helvetica Neue"/>
              <a:sym typeface="Helvetica Neue"/>
            </a:endParaRPr>
          </a:p>
        </p:txBody>
      </p:sp>
      <p:cxnSp>
        <p:nvCxnSpPr>
          <p:cNvPr id="919" name="Google Shape;919;p33"/>
          <p:cNvCxnSpPr>
            <a:endCxn id="917" idx="1"/>
          </p:cNvCxnSpPr>
          <p:nvPr/>
        </p:nvCxnSpPr>
        <p:spPr>
          <a:xfrm>
            <a:off x="811476" y="4040365"/>
            <a:ext cx="135600" cy="53100"/>
          </a:xfrm>
          <a:prstGeom prst="straightConnector1">
            <a:avLst/>
          </a:prstGeom>
          <a:noFill/>
          <a:ln w="9525" cap="flat" cmpd="sng">
            <a:solidFill>
              <a:srgbClr val="FFC000"/>
            </a:solidFill>
            <a:prstDash val="solid"/>
            <a:miter lim="800000"/>
            <a:headEnd type="none" w="sm" len="sm"/>
            <a:tailEnd type="none" w="sm" len="sm"/>
          </a:ln>
        </p:spPr>
      </p:cxnSp>
      <p:pic>
        <p:nvPicPr>
          <p:cNvPr id="920" name="Google Shape;920;p33"/>
          <p:cNvPicPr preferRelativeResize="0"/>
          <p:nvPr/>
        </p:nvPicPr>
        <p:blipFill rotWithShape="1">
          <a:blip r:embed="rId4">
            <a:alphaModFix/>
          </a:blip>
          <a:srcRect t="9903"/>
          <a:stretch/>
        </p:blipFill>
        <p:spPr>
          <a:xfrm>
            <a:off x="6105080" y="1357701"/>
            <a:ext cx="4310272" cy="2390917"/>
          </a:xfrm>
          <a:prstGeom prst="rect">
            <a:avLst/>
          </a:prstGeom>
          <a:noFill/>
          <a:ln>
            <a:noFill/>
          </a:ln>
        </p:spPr>
      </p:pic>
      <p:pic>
        <p:nvPicPr>
          <p:cNvPr id="921" name="Google Shape;921;p33"/>
          <p:cNvPicPr preferRelativeResize="0"/>
          <p:nvPr/>
        </p:nvPicPr>
        <p:blipFill rotWithShape="1">
          <a:blip r:embed="rId5">
            <a:alphaModFix/>
          </a:blip>
          <a:srcRect/>
          <a:stretch/>
        </p:blipFill>
        <p:spPr>
          <a:xfrm>
            <a:off x="6247886" y="1380135"/>
            <a:ext cx="1862586" cy="555996"/>
          </a:xfrm>
          <a:prstGeom prst="rect">
            <a:avLst/>
          </a:prstGeom>
          <a:noFill/>
          <a:ln w="38100" cap="flat" cmpd="sng">
            <a:solidFill>
              <a:srgbClr val="FFC000"/>
            </a:solidFill>
            <a:prstDash val="solid"/>
            <a:round/>
            <a:headEnd type="none" w="sm" len="sm"/>
            <a:tailEnd type="none" w="sm" len="sm"/>
          </a:ln>
        </p:spPr>
      </p:pic>
      <p:pic>
        <p:nvPicPr>
          <p:cNvPr id="922" name="Google Shape;922;p33"/>
          <p:cNvPicPr preferRelativeResize="0"/>
          <p:nvPr/>
        </p:nvPicPr>
        <p:blipFill rotWithShape="1">
          <a:blip r:embed="rId6">
            <a:alphaModFix/>
          </a:blip>
          <a:srcRect/>
          <a:stretch/>
        </p:blipFill>
        <p:spPr>
          <a:xfrm>
            <a:off x="6105080" y="3979853"/>
            <a:ext cx="4301664" cy="2424379"/>
          </a:xfrm>
          <a:prstGeom prst="rect">
            <a:avLst/>
          </a:prstGeom>
          <a:noFill/>
          <a:ln>
            <a:noFill/>
          </a:ln>
        </p:spPr>
      </p:pic>
      <p:pic>
        <p:nvPicPr>
          <p:cNvPr id="923" name="Google Shape;923;p33"/>
          <p:cNvPicPr preferRelativeResize="0"/>
          <p:nvPr/>
        </p:nvPicPr>
        <p:blipFill rotWithShape="1">
          <a:blip r:embed="rId7">
            <a:alphaModFix/>
          </a:blip>
          <a:srcRect/>
          <a:stretch/>
        </p:blipFill>
        <p:spPr>
          <a:xfrm>
            <a:off x="6448359" y="3855556"/>
            <a:ext cx="1662113" cy="554038"/>
          </a:xfrm>
          <a:prstGeom prst="rect">
            <a:avLst/>
          </a:prstGeom>
          <a:noFill/>
          <a:ln w="38100" cap="flat" cmpd="sng">
            <a:solidFill>
              <a:srgbClr val="FFC000"/>
            </a:solidFill>
            <a:prstDash val="solid"/>
            <a:round/>
            <a:headEnd type="none" w="sm" len="sm"/>
            <a:tailEnd type="none" w="sm" len="sm"/>
          </a:ln>
        </p:spPr>
      </p:pic>
      <p:sp>
        <p:nvSpPr>
          <p:cNvPr id="924" name="Google Shape;924;p33"/>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人臉辨識 -資料擴增+SVM</a:t>
            </a:r>
            <a:endParaRPr sz="2800" b="1">
              <a:solidFill>
                <a:srgbClr val="333F50"/>
              </a:solidFill>
              <a:latin typeface="Helvetica Neue"/>
              <a:ea typeface="Helvetica Neue"/>
              <a:cs typeface="Helvetica Neue"/>
              <a:sym typeface="Helvetica Neue"/>
            </a:endParaRPr>
          </a:p>
        </p:txBody>
      </p:sp>
      <p:grpSp>
        <p:nvGrpSpPr>
          <p:cNvPr id="925" name="Google Shape;925;p33"/>
          <p:cNvGrpSpPr/>
          <p:nvPr/>
        </p:nvGrpSpPr>
        <p:grpSpPr>
          <a:xfrm>
            <a:off x="6315613" y="261142"/>
            <a:ext cx="3552287" cy="619904"/>
            <a:chOff x="6315613" y="261142"/>
            <a:chExt cx="3552287" cy="619904"/>
          </a:xfrm>
        </p:grpSpPr>
        <p:sp>
          <p:nvSpPr>
            <p:cNvPr id="926" name="Google Shape;926;p33"/>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7" name="Google Shape;927;p33"/>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8" name="Google Shape;928;p33"/>
            <p:cNvSpPr/>
            <p:nvPr/>
          </p:nvSpPr>
          <p:spPr>
            <a:xfrm>
              <a:off x="6659342" y="473427"/>
              <a:ext cx="586008" cy="53623"/>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29" name="Google Shape;929;p33"/>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0" name="Google Shape;930;p33"/>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1" name="Google Shape;931;p33"/>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2" name="Google Shape;932;p33"/>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3" name="Google Shape;933;p33"/>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4" name="Google Shape;934;p33"/>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5" name="Google Shape;935;p33"/>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6" name="Google Shape;936;p33"/>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7" name="Google Shape;937;p33"/>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38" name="Google Shape;938;p33"/>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939" name="Google Shape;939;p33"/>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940" name="Google Shape;940;p33"/>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941" name="Google Shape;941;p33"/>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946" name="Google Shape;946;p34"/>
          <p:cNvPicPr preferRelativeResize="0"/>
          <p:nvPr/>
        </p:nvPicPr>
        <p:blipFill rotWithShape="1">
          <a:blip r:embed="rId3">
            <a:alphaModFix/>
          </a:blip>
          <a:srcRect/>
          <a:stretch/>
        </p:blipFill>
        <p:spPr>
          <a:xfrm>
            <a:off x="6219205" y="2651934"/>
            <a:ext cx="690160" cy="690160"/>
          </a:xfrm>
          <a:prstGeom prst="rect">
            <a:avLst/>
          </a:prstGeom>
          <a:noFill/>
          <a:ln>
            <a:noFill/>
          </a:ln>
        </p:spPr>
      </p:pic>
      <p:sp>
        <p:nvSpPr>
          <p:cNvPr id="947" name="Google Shape;947;p34"/>
          <p:cNvSpPr txBox="1"/>
          <p:nvPr/>
        </p:nvSpPr>
        <p:spPr>
          <a:xfrm>
            <a:off x="6132840" y="3471691"/>
            <a:ext cx="11584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Helvetica Neue"/>
                <a:ea typeface="Helvetica Neue"/>
                <a:cs typeface="Helvetica Neue"/>
                <a:sym typeface="Helvetica Neue"/>
              </a:rPr>
              <a:t>建立SVM</a:t>
            </a:r>
            <a:endParaRPr sz="1600" b="1">
              <a:solidFill>
                <a:srgbClr val="333F50"/>
              </a:solidFill>
              <a:latin typeface="Helvetica Neue"/>
              <a:ea typeface="Helvetica Neue"/>
              <a:cs typeface="Helvetica Neue"/>
              <a:sym typeface="Helvetica Neue"/>
            </a:endParaRPr>
          </a:p>
        </p:txBody>
      </p:sp>
      <p:sp>
        <p:nvSpPr>
          <p:cNvPr id="948" name="Google Shape;948;p34"/>
          <p:cNvSpPr/>
          <p:nvPr/>
        </p:nvSpPr>
        <p:spPr>
          <a:xfrm>
            <a:off x="7575273" y="2639039"/>
            <a:ext cx="1305083" cy="711278"/>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chemeClr val="lt1"/>
                </a:solidFill>
                <a:latin typeface="Helvetica Neue"/>
                <a:ea typeface="Helvetica Neue"/>
                <a:cs typeface="Helvetica Neue"/>
                <a:sym typeface="Helvetica Neue"/>
              </a:rPr>
              <a:t>預測</a:t>
            </a:r>
            <a:endParaRPr/>
          </a:p>
        </p:txBody>
      </p:sp>
      <p:sp>
        <p:nvSpPr>
          <p:cNvPr id="949" name="Google Shape;949;p34"/>
          <p:cNvSpPr/>
          <p:nvPr/>
        </p:nvSpPr>
        <p:spPr>
          <a:xfrm>
            <a:off x="7076009" y="2865650"/>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50" name="Google Shape;950;p34"/>
          <p:cNvSpPr/>
          <p:nvPr/>
        </p:nvSpPr>
        <p:spPr>
          <a:xfrm>
            <a:off x="9056065" y="2865650"/>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51" name="Google Shape;951;p34"/>
          <p:cNvSpPr/>
          <p:nvPr/>
        </p:nvSpPr>
        <p:spPr>
          <a:xfrm>
            <a:off x="5798061" y="2867310"/>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52" name="Google Shape;952;p34"/>
          <p:cNvSpPr/>
          <p:nvPr/>
        </p:nvSpPr>
        <p:spPr>
          <a:xfrm>
            <a:off x="4465258" y="2890206"/>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53" name="Google Shape;953;p34"/>
          <p:cNvSpPr txBox="1"/>
          <p:nvPr/>
        </p:nvSpPr>
        <p:spPr>
          <a:xfrm>
            <a:off x="3309459" y="3471691"/>
            <a:ext cx="11584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Helvetica Neue"/>
                <a:ea typeface="Helvetica Neue"/>
                <a:cs typeface="Helvetica Neue"/>
                <a:sym typeface="Helvetica Neue"/>
              </a:rPr>
              <a:t>資料擴增</a:t>
            </a:r>
            <a:endParaRPr/>
          </a:p>
        </p:txBody>
      </p:sp>
      <p:sp>
        <p:nvSpPr>
          <p:cNvPr id="954" name="Google Shape;954;p34"/>
          <p:cNvSpPr txBox="1"/>
          <p:nvPr/>
        </p:nvSpPr>
        <p:spPr>
          <a:xfrm>
            <a:off x="4789719" y="3471691"/>
            <a:ext cx="11584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Helvetica Neue"/>
                <a:ea typeface="Helvetica Neue"/>
                <a:cs typeface="Helvetica Neue"/>
                <a:sym typeface="Helvetica Neue"/>
              </a:rPr>
              <a:t>取得特徵</a:t>
            </a:r>
            <a:endParaRPr/>
          </a:p>
        </p:txBody>
      </p:sp>
      <p:sp>
        <p:nvSpPr>
          <p:cNvPr id="955" name="Google Shape;955;p34"/>
          <p:cNvSpPr txBox="1"/>
          <p:nvPr/>
        </p:nvSpPr>
        <p:spPr>
          <a:xfrm>
            <a:off x="8149149" y="1992479"/>
            <a:ext cx="2850705" cy="33855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strike="sngStrike">
                <a:solidFill>
                  <a:srgbClr val="323F4F"/>
                </a:solidFill>
                <a:latin typeface="Helvetica Neue"/>
                <a:ea typeface="Helvetica Neue"/>
                <a:cs typeface="Helvetica Neue"/>
                <a:sym typeface="Helvetica Neue"/>
              </a:rPr>
              <a:t>預測時一定會輸出一個結果</a:t>
            </a:r>
            <a:endParaRPr sz="1600" b="1" strike="sngStrike">
              <a:solidFill>
                <a:srgbClr val="323F4F"/>
              </a:solidFill>
              <a:latin typeface="Helvetica Neue"/>
              <a:ea typeface="Helvetica Neue"/>
              <a:cs typeface="Helvetica Neue"/>
              <a:sym typeface="Helvetica Neue"/>
            </a:endParaRPr>
          </a:p>
        </p:txBody>
      </p:sp>
      <p:cxnSp>
        <p:nvCxnSpPr>
          <p:cNvPr id="956" name="Google Shape;956;p34"/>
          <p:cNvCxnSpPr>
            <a:stCxn id="948" idx="0"/>
          </p:cNvCxnSpPr>
          <p:nvPr/>
        </p:nvCxnSpPr>
        <p:spPr>
          <a:xfrm rot="10800000" flipH="1">
            <a:off x="8227814" y="2338139"/>
            <a:ext cx="112500" cy="300900"/>
          </a:xfrm>
          <a:prstGeom prst="straightConnector1">
            <a:avLst/>
          </a:prstGeom>
          <a:noFill/>
          <a:ln w="9525" cap="flat" cmpd="sng">
            <a:solidFill>
              <a:schemeClr val="accent1"/>
            </a:solidFill>
            <a:prstDash val="solid"/>
            <a:miter lim="800000"/>
            <a:headEnd type="none" w="sm" len="sm"/>
            <a:tailEnd type="none" w="sm" len="sm"/>
          </a:ln>
        </p:spPr>
      </p:cxnSp>
      <p:grpSp>
        <p:nvGrpSpPr>
          <p:cNvPr id="957" name="Google Shape;957;p34"/>
          <p:cNvGrpSpPr/>
          <p:nvPr/>
        </p:nvGrpSpPr>
        <p:grpSpPr>
          <a:xfrm>
            <a:off x="4696747" y="4011807"/>
            <a:ext cx="1158408" cy="1039829"/>
            <a:chOff x="4542949" y="4237793"/>
            <a:chExt cx="1158408" cy="1039829"/>
          </a:xfrm>
        </p:grpSpPr>
        <p:sp>
          <p:nvSpPr>
            <p:cNvPr id="958" name="Google Shape;958;p34"/>
            <p:cNvSpPr/>
            <p:nvPr/>
          </p:nvSpPr>
          <p:spPr>
            <a:xfrm flipH="1">
              <a:off x="4889018" y="4237793"/>
              <a:ext cx="264614" cy="338554"/>
            </a:xfrm>
            <a:prstGeom prst="down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959" name="Google Shape;959;p34"/>
            <p:cNvPicPr preferRelativeResize="0"/>
            <p:nvPr/>
          </p:nvPicPr>
          <p:blipFill rotWithShape="1">
            <a:blip r:embed="rId4">
              <a:alphaModFix/>
            </a:blip>
            <a:srcRect/>
            <a:stretch/>
          </p:blipFill>
          <p:spPr>
            <a:xfrm>
              <a:off x="4542949" y="4681042"/>
              <a:ext cx="1158408" cy="596580"/>
            </a:xfrm>
            <a:prstGeom prst="rect">
              <a:avLst/>
            </a:prstGeom>
            <a:noFill/>
            <a:ln>
              <a:noFill/>
            </a:ln>
          </p:spPr>
        </p:pic>
      </p:grpSp>
      <p:grpSp>
        <p:nvGrpSpPr>
          <p:cNvPr id="960" name="Google Shape;960;p34"/>
          <p:cNvGrpSpPr/>
          <p:nvPr/>
        </p:nvGrpSpPr>
        <p:grpSpPr>
          <a:xfrm>
            <a:off x="7545149" y="3543347"/>
            <a:ext cx="3959488" cy="1032593"/>
            <a:chOff x="8960730" y="3963812"/>
            <a:chExt cx="3959488" cy="1032593"/>
          </a:xfrm>
        </p:grpSpPr>
        <p:sp>
          <p:nvSpPr>
            <p:cNvPr id="961" name="Google Shape;961;p34"/>
            <p:cNvSpPr/>
            <p:nvPr/>
          </p:nvSpPr>
          <p:spPr>
            <a:xfrm>
              <a:off x="8960730" y="4478568"/>
              <a:ext cx="1293098" cy="517837"/>
            </a:xfrm>
            <a:prstGeom prst="cube">
              <a:avLst>
                <a:gd name="adj" fmla="val 68524"/>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62" name="Google Shape;962;p34"/>
            <p:cNvSpPr/>
            <p:nvPr/>
          </p:nvSpPr>
          <p:spPr>
            <a:xfrm>
              <a:off x="9500849" y="3963812"/>
              <a:ext cx="324105" cy="279401"/>
            </a:xfrm>
            <a:prstGeom prst="up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63" name="Google Shape;963;p34"/>
            <p:cNvSpPr txBox="1"/>
            <p:nvPr/>
          </p:nvSpPr>
          <p:spPr>
            <a:xfrm>
              <a:off x="10497520" y="4382173"/>
              <a:ext cx="242269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C00000"/>
                  </a:solidFill>
                  <a:latin typeface="Helvetica Neue"/>
                  <a:ea typeface="Helvetica Neue"/>
                  <a:cs typeface="Helvetica Neue"/>
                  <a:sym typeface="Helvetica Neue"/>
                </a:rPr>
                <a:t>範數計算</a:t>
              </a:r>
              <a:endParaRPr sz="1400" b="1">
                <a:solidFill>
                  <a:srgbClr val="C00000"/>
                </a:solidFill>
                <a:latin typeface="Helvetica Neue"/>
                <a:ea typeface="Helvetica Neue"/>
                <a:cs typeface="Helvetica Neue"/>
                <a:sym typeface="Helvetica Neue"/>
              </a:endParaRPr>
            </a:p>
            <a:p>
              <a:pPr marL="0" marR="0" lvl="0" indent="0" algn="l" rtl="0">
                <a:spcBef>
                  <a:spcPts val="0"/>
                </a:spcBef>
                <a:spcAft>
                  <a:spcPts val="0"/>
                </a:spcAft>
                <a:buNone/>
              </a:pPr>
              <a:r>
                <a:rPr lang="zh-TW" sz="1400" b="1">
                  <a:solidFill>
                    <a:srgbClr val="C00000"/>
                  </a:solidFill>
                  <a:latin typeface="Helvetica Neue"/>
                  <a:ea typeface="Helvetica Neue"/>
                  <a:cs typeface="Helvetica Neue"/>
                  <a:sym typeface="Helvetica Neue"/>
                </a:rPr>
                <a:t>確認有會員接近這個值</a:t>
              </a:r>
              <a:endParaRPr/>
            </a:p>
          </p:txBody>
        </p:sp>
      </p:grpSp>
      <p:sp>
        <p:nvSpPr>
          <p:cNvPr id="964" name="Google Shape;964;p34"/>
          <p:cNvSpPr/>
          <p:nvPr/>
        </p:nvSpPr>
        <p:spPr>
          <a:xfrm rot="-921560">
            <a:off x="6310334" y="4407348"/>
            <a:ext cx="986365" cy="236946"/>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65" name="Google Shape;965;p34"/>
          <p:cNvSpPr txBox="1"/>
          <p:nvPr/>
        </p:nvSpPr>
        <p:spPr>
          <a:xfrm>
            <a:off x="598497" y="951101"/>
            <a:ext cx="1353669" cy="461665"/>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2400" b="1">
                <a:solidFill>
                  <a:srgbClr val="323F4F"/>
                </a:solidFill>
                <a:latin typeface="Helvetica Neue"/>
                <a:ea typeface="Helvetica Neue"/>
                <a:cs typeface="Helvetica Neue"/>
                <a:sym typeface="Helvetica Neue"/>
              </a:rPr>
              <a:t>自動化</a:t>
            </a:r>
            <a:endParaRPr sz="2400" b="1">
              <a:solidFill>
                <a:srgbClr val="323F4F"/>
              </a:solidFill>
              <a:latin typeface="Helvetica Neue"/>
              <a:ea typeface="Helvetica Neue"/>
              <a:cs typeface="Helvetica Neue"/>
              <a:sym typeface="Helvetica Neue"/>
            </a:endParaRPr>
          </a:p>
        </p:txBody>
      </p:sp>
      <p:grpSp>
        <p:nvGrpSpPr>
          <p:cNvPr id="966" name="Google Shape;966;p34"/>
          <p:cNvGrpSpPr/>
          <p:nvPr/>
        </p:nvGrpSpPr>
        <p:grpSpPr>
          <a:xfrm>
            <a:off x="1956394" y="2497583"/>
            <a:ext cx="1167905" cy="1335298"/>
            <a:chOff x="1802596" y="2723569"/>
            <a:chExt cx="1167905" cy="1335298"/>
          </a:xfrm>
        </p:grpSpPr>
        <p:grpSp>
          <p:nvGrpSpPr>
            <p:cNvPr id="967" name="Google Shape;967;p34"/>
            <p:cNvGrpSpPr/>
            <p:nvPr/>
          </p:nvGrpSpPr>
          <p:grpSpPr>
            <a:xfrm>
              <a:off x="1802596" y="2723569"/>
              <a:ext cx="1158407" cy="1335298"/>
              <a:chOff x="1801528" y="4309486"/>
              <a:chExt cx="1158407" cy="1335298"/>
            </a:xfrm>
          </p:grpSpPr>
          <p:pic>
            <p:nvPicPr>
              <p:cNvPr id="968" name="Google Shape;968;p34"/>
              <p:cNvPicPr preferRelativeResize="0"/>
              <p:nvPr/>
            </p:nvPicPr>
            <p:blipFill rotWithShape="1">
              <a:blip r:embed="rId5">
                <a:alphaModFix/>
              </a:blip>
              <a:srcRect/>
              <a:stretch/>
            </p:blipFill>
            <p:spPr>
              <a:xfrm>
                <a:off x="1900073" y="4309486"/>
                <a:ext cx="605676" cy="983214"/>
              </a:xfrm>
              <a:prstGeom prst="rect">
                <a:avLst/>
              </a:prstGeom>
              <a:noFill/>
              <a:ln>
                <a:noFill/>
              </a:ln>
            </p:spPr>
          </p:pic>
          <p:sp>
            <p:nvSpPr>
              <p:cNvPr id="969" name="Google Shape;969;p34"/>
              <p:cNvSpPr txBox="1"/>
              <p:nvPr/>
            </p:nvSpPr>
            <p:spPr>
              <a:xfrm>
                <a:off x="1801528" y="5275452"/>
                <a:ext cx="11584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242021"/>
                    </a:solidFill>
                    <a:latin typeface="Helvetica Neue"/>
                    <a:ea typeface="Helvetica Neue"/>
                    <a:cs typeface="Helvetica Neue"/>
                    <a:sym typeface="Helvetica Neue"/>
                  </a:rPr>
                  <a:t>Kafka</a:t>
                </a:r>
                <a:endParaRPr sz="1800" b="1">
                  <a:solidFill>
                    <a:srgbClr val="242021"/>
                  </a:solidFill>
                  <a:latin typeface="Helvetica Neue"/>
                  <a:ea typeface="Helvetica Neue"/>
                  <a:cs typeface="Helvetica Neue"/>
                  <a:sym typeface="Helvetica Neue"/>
                </a:endParaRPr>
              </a:p>
            </p:txBody>
          </p:sp>
        </p:grpSp>
        <p:sp>
          <p:nvSpPr>
            <p:cNvPr id="970" name="Google Shape;970;p34"/>
            <p:cNvSpPr/>
            <p:nvPr/>
          </p:nvSpPr>
          <p:spPr>
            <a:xfrm>
              <a:off x="2673562" y="2976901"/>
              <a:ext cx="296939" cy="210340"/>
            </a:xfrm>
            <a:prstGeom prst="rightArrow">
              <a:avLst>
                <a:gd name="adj1" fmla="val 50000"/>
                <a:gd name="adj2" fmla="val 50000"/>
              </a:avLst>
            </a:prstGeom>
            <a:solidFill>
              <a:srgbClr val="231F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71" name="Google Shape;971;p34"/>
            <p:cNvSpPr/>
            <p:nvPr/>
          </p:nvSpPr>
          <p:spPr>
            <a:xfrm rot="10800000">
              <a:off x="2654914" y="3231192"/>
              <a:ext cx="296939" cy="210340"/>
            </a:xfrm>
            <a:prstGeom prst="rightArrow">
              <a:avLst>
                <a:gd name="adj1" fmla="val 50000"/>
                <a:gd name="adj2" fmla="val 50000"/>
              </a:avLst>
            </a:prstGeom>
            <a:solidFill>
              <a:srgbClr val="231F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grpSp>
        <p:nvGrpSpPr>
          <p:cNvPr id="972" name="Google Shape;972;p34"/>
          <p:cNvGrpSpPr/>
          <p:nvPr/>
        </p:nvGrpSpPr>
        <p:grpSpPr>
          <a:xfrm>
            <a:off x="4696547" y="1735414"/>
            <a:ext cx="4961073" cy="891702"/>
            <a:chOff x="4542749" y="1961400"/>
            <a:chExt cx="4961073" cy="891702"/>
          </a:xfrm>
        </p:grpSpPr>
        <p:grpSp>
          <p:nvGrpSpPr>
            <p:cNvPr id="973" name="Google Shape;973;p34"/>
            <p:cNvGrpSpPr/>
            <p:nvPr/>
          </p:nvGrpSpPr>
          <p:grpSpPr>
            <a:xfrm>
              <a:off x="5099327" y="1961400"/>
              <a:ext cx="2790891" cy="891702"/>
              <a:chOff x="5099327" y="1961400"/>
              <a:chExt cx="2790891" cy="891702"/>
            </a:xfrm>
          </p:grpSpPr>
          <p:sp>
            <p:nvSpPr>
              <p:cNvPr id="974" name="Google Shape;974;p34"/>
              <p:cNvSpPr/>
              <p:nvPr/>
            </p:nvSpPr>
            <p:spPr>
              <a:xfrm>
                <a:off x="5099327" y="1961400"/>
                <a:ext cx="1158406" cy="389665"/>
              </a:xfrm>
              <a:prstGeom prst="roundRect">
                <a:avLst>
                  <a:gd name="adj" fmla="val 16667"/>
                </a:avLst>
              </a:prstGeom>
              <a:solidFill>
                <a:srgbClr val="231F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200" b="1">
                    <a:solidFill>
                      <a:schemeClr val="lt1"/>
                    </a:solidFill>
                    <a:latin typeface="Helvetica Neue"/>
                    <a:ea typeface="Helvetica Neue"/>
                    <a:cs typeface="Helvetica Neue"/>
                    <a:sym typeface="Helvetica Neue"/>
                  </a:rPr>
                  <a:t>建立模型時間</a:t>
                </a:r>
                <a:endParaRPr/>
              </a:p>
            </p:txBody>
          </p:sp>
          <p:sp>
            <p:nvSpPr>
              <p:cNvPr id="975" name="Google Shape;975;p34"/>
              <p:cNvSpPr/>
              <p:nvPr/>
            </p:nvSpPr>
            <p:spPr>
              <a:xfrm>
                <a:off x="6731812" y="1966221"/>
                <a:ext cx="1158406" cy="389665"/>
              </a:xfrm>
              <a:prstGeom prst="roundRect">
                <a:avLst>
                  <a:gd name="adj" fmla="val 16667"/>
                </a:avLst>
              </a:prstGeom>
              <a:solidFill>
                <a:srgbClr val="231F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200" b="1">
                    <a:solidFill>
                      <a:schemeClr val="lt1"/>
                    </a:solidFill>
                    <a:latin typeface="Helvetica Neue"/>
                    <a:ea typeface="Helvetica Neue"/>
                    <a:cs typeface="Helvetica Neue"/>
                    <a:sym typeface="Helvetica Neue"/>
                  </a:rPr>
                  <a:t>檢查模型時間</a:t>
                </a:r>
                <a:endParaRPr/>
              </a:p>
            </p:txBody>
          </p:sp>
          <p:sp>
            <p:nvSpPr>
              <p:cNvPr id="976" name="Google Shape;976;p34"/>
              <p:cNvSpPr/>
              <p:nvPr/>
            </p:nvSpPr>
            <p:spPr>
              <a:xfrm rot="-1910804">
                <a:off x="5899927" y="2467904"/>
                <a:ext cx="182545" cy="364472"/>
              </a:xfrm>
              <a:prstGeom prst="downArrow">
                <a:avLst>
                  <a:gd name="adj1" fmla="val 50000"/>
                  <a:gd name="adj2" fmla="val 50000"/>
                </a:avLst>
              </a:prstGeom>
              <a:solidFill>
                <a:srgbClr val="231F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77" name="Google Shape;977;p34"/>
              <p:cNvSpPr/>
              <p:nvPr/>
            </p:nvSpPr>
            <p:spPr>
              <a:xfrm rot="-8108992">
                <a:off x="6751677" y="2449181"/>
                <a:ext cx="182545" cy="364472"/>
              </a:xfrm>
              <a:prstGeom prst="downArrow">
                <a:avLst>
                  <a:gd name="adj1" fmla="val 50000"/>
                  <a:gd name="adj2" fmla="val 50000"/>
                </a:avLst>
              </a:prstGeom>
              <a:solidFill>
                <a:srgbClr val="231F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78" name="Google Shape;978;p34"/>
              <p:cNvSpPr/>
              <p:nvPr/>
            </p:nvSpPr>
            <p:spPr>
              <a:xfrm>
                <a:off x="6302328" y="2009246"/>
                <a:ext cx="376629" cy="301475"/>
              </a:xfrm>
              <a:prstGeom prst="mathNotEqual">
                <a:avLst>
                  <a:gd name="adj1" fmla="val 23520"/>
                  <a:gd name="adj2" fmla="val 6600000"/>
                  <a:gd name="adj3" fmla="val 11760"/>
                </a:avLst>
              </a:prstGeom>
              <a:solidFill>
                <a:srgbClr val="231F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sp>
          <p:nvSpPr>
            <p:cNvPr id="979" name="Google Shape;979;p34"/>
            <p:cNvSpPr txBox="1"/>
            <p:nvPr/>
          </p:nvSpPr>
          <p:spPr>
            <a:xfrm>
              <a:off x="4542749" y="1968145"/>
              <a:ext cx="45144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rgbClr val="242021"/>
                  </a:solidFill>
                  <a:latin typeface="Helvetica Neue"/>
                  <a:ea typeface="Helvetica Neue"/>
                  <a:cs typeface="Helvetica Neue"/>
                  <a:sym typeface="Helvetica Neue"/>
                </a:rPr>
                <a:t>IF</a:t>
              </a:r>
              <a:endParaRPr sz="2000" b="1">
                <a:solidFill>
                  <a:srgbClr val="242021"/>
                </a:solidFill>
                <a:latin typeface="Helvetica Neue"/>
                <a:ea typeface="Helvetica Neue"/>
                <a:cs typeface="Helvetica Neue"/>
                <a:sym typeface="Helvetica Neue"/>
              </a:endParaRPr>
            </a:p>
          </p:txBody>
        </p:sp>
        <p:sp>
          <p:nvSpPr>
            <p:cNvPr id="980" name="Google Shape;980;p34"/>
            <p:cNvSpPr/>
            <p:nvPr/>
          </p:nvSpPr>
          <p:spPr>
            <a:xfrm rot="-5400000">
              <a:off x="8034097" y="2053286"/>
              <a:ext cx="191728" cy="251233"/>
            </a:xfrm>
            <a:prstGeom prst="downArrow">
              <a:avLst>
                <a:gd name="adj1" fmla="val 50000"/>
                <a:gd name="adj2" fmla="val 50000"/>
              </a:avLst>
            </a:prstGeom>
            <a:solidFill>
              <a:srgbClr val="231F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981" name="Google Shape;981;p34"/>
            <p:cNvSpPr/>
            <p:nvPr/>
          </p:nvSpPr>
          <p:spPr>
            <a:xfrm>
              <a:off x="8345416" y="1966221"/>
              <a:ext cx="1158406" cy="389665"/>
            </a:xfrm>
            <a:prstGeom prst="roundRect">
              <a:avLst>
                <a:gd name="adj" fmla="val 16667"/>
              </a:avLst>
            </a:prstGeom>
            <a:solidFill>
              <a:srgbClr val="231F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200" b="1">
                  <a:solidFill>
                    <a:schemeClr val="lt1"/>
                  </a:solidFill>
                  <a:latin typeface="Helvetica Neue"/>
                  <a:ea typeface="Helvetica Neue"/>
                  <a:cs typeface="Helvetica Neue"/>
                  <a:sym typeface="Helvetica Neue"/>
                </a:rPr>
                <a:t>有新註冊用戶</a:t>
              </a:r>
              <a:endParaRPr/>
            </a:p>
          </p:txBody>
        </p:sp>
      </p:grpSp>
      <p:sp>
        <p:nvSpPr>
          <p:cNvPr id="982" name="Google Shape;982;p34"/>
          <p:cNvSpPr/>
          <p:nvPr/>
        </p:nvSpPr>
        <p:spPr>
          <a:xfrm>
            <a:off x="8499214" y="1739291"/>
            <a:ext cx="1158406" cy="389665"/>
          </a:xfrm>
          <a:prstGeom prst="roundRect">
            <a:avLst>
              <a:gd name="adj" fmla="val 16667"/>
            </a:avLst>
          </a:prstGeom>
          <a:solidFill>
            <a:srgbClr val="231F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200" b="1">
                <a:solidFill>
                  <a:srgbClr val="FFC000"/>
                </a:solidFill>
                <a:latin typeface="Helvetica Neue"/>
                <a:ea typeface="Helvetica Neue"/>
                <a:cs typeface="Helvetica Neue"/>
                <a:sym typeface="Helvetica Neue"/>
              </a:rPr>
              <a:t>重新載入模型</a:t>
            </a:r>
            <a:endParaRPr/>
          </a:p>
        </p:txBody>
      </p:sp>
      <p:sp>
        <p:nvSpPr>
          <p:cNvPr id="983" name="Google Shape;983;p34"/>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人臉辨識</a:t>
            </a:r>
            <a:endParaRPr/>
          </a:p>
        </p:txBody>
      </p:sp>
      <p:grpSp>
        <p:nvGrpSpPr>
          <p:cNvPr id="984" name="Google Shape;984;p34"/>
          <p:cNvGrpSpPr/>
          <p:nvPr/>
        </p:nvGrpSpPr>
        <p:grpSpPr>
          <a:xfrm>
            <a:off x="3459865" y="2630881"/>
            <a:ext cx="564270" cy="564270"/>
            <a:chOff x="4081164" y="5059416"/>
            <a:chExt cx="1144526" cy="1144526"/>
          </a:xfrm>
        </p:grpSpPr>
        <p:sp>
          <p:nvSpPr>
            <p:cNvPr id="985" name="Google Shape;985;p34"/>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986" name="Google Shape;986;p34"/>
            <p:cNvPicPr preferRelativeResize="0"/>
            <p:nvPr/>
          </p:nvPicPr>
          <p:blipFill rotWithShape="1">
            <a:blip r:embed="rId6">
              <a:alphaModFix/>
            </a:blip>
            <a:srcRect/>
            <a:stretch/>
          </p:blipFill>
          <p:spPr>
            <a:xfrm>
              <a:off x="4296229" y="5146113"/>
              <a:ext cx="783640" cy="979550"/>
            </a:xfrm>
            <a:prstGeom prst="rect">
              <a:avLst/>
            </a:prstGeom>
            <a:noFill/>
            <a:ln>
              <a:noFill/>
            </a:ln>
          </p:spPr>
        </p:pic>
      </p:grpSp>
      <p:grpSp>
        <p:nvGrpSpPr>
          <p:cNvPr id="987" name="Google Shape;987;p34"/>
          <p:cNvGrpSpPr/>
          <p:nvPr/>
        </p:nvGrpSpPr>
        <p:grpSpPr>
          <a:xfrm>
            <a:off x="3585531" y="2769372"/>
            <a:ext cx="564270" cy="564270"/>
            <a:chOff x="4081164" y="5059416"/>
            <a:chExt cx="1144526" cy="1144526"/>
          </a:xfrm>
        </p:grpSpPr>
        <p:sp>
          <p:nvSpPr>
            <p:cNvPr id="988" name="Google Shape;988;p34"/>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989" name="Google Shape;989;p34"/>
            <p:cNvPicPr preferRelativeResize="0"/>
            <p:nvPr/>
          </p:nvPicPr>
          <p:blipFill rotWithShape="1">
            <a:blip r:embed="rId6">
              <a:alphaModFix/>
            </a:blip>
            <a:srcRect/>
            <a:stretch/>
          </p:blipFill>
          <p:spPr>
            <a:xfrm>
              <a:off x="4296229" y="5146113"/>
              <a:ext cx="783640" cy="979550"/>
            </a:xfrm>
            <a:prstGeom prst="rect">
              <a:avLst/>
            </a:prstGeom>
            <a:noFill/>
            <a:ln>
              <a:noFill/>
            </a:ln>
          </p:spPr>
        </p:pic>
      </p:grpSp>
      <p:grpSp>
        <p:nvGrpSpPr>
          <p:cNvPr id="990" name="Google Shape;990;p34"/>
          <p:cNvGrpSpPr/>
          <p:nvPr/>
        </p:nvGrpSpPr>
        <p:grpSpPr>
          <a:xfrm>
            <a:off x="3387973" y="2555978"/>
            <a:ext cx="564270" cy="564270"/>
            <a:chOff x="4081164" y="5059416"/>
            <a:chExt cx="1144526" cy="1144526"/>
          </a:xfrm>
        </p:grpSpPr>
        <p:sp>
          <p:nvSpPr>
            <p:cNvPr id="991" name="Google Shape;991;p34"/>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992" name="Google Shape;992;p34"/>
            <p:cNvPicPr preferRelativeResize="0"/>
            <p:nvPr/>
          </p:nvPicPr>
          <p:blipFill rotWithShape="1">
            <a:blip r:embed="rId6">
              <a:alphaModFix/>
            </a:blip>
            <a:srcRect/>
            <a:stretch/>
          </p:blipFill>
          <p:spPr>
            <a:xfrm>
              <a:off x="4296229" y="5146113"/>
              <a:ext cx="783640" cy="979550"/>
            </a:xfrm>
            <a:prstGeom prst="rect">
              <a:avLst/>
            </a:prstGeom>
            <a:noFill/>
            <a:ln>
              <a:noFill/>
            </a:ln>
          </p:spPr>
        </p:pic>
      </p:grpSp>
      <p:grpSp>
        <p:nvGrpSpPr>
          <p:cNvPr id="993" name="Google Shape;993;p34"/>
          <p:cNvGrpSpPr/>
          <p:nvPr/>
        </p:nvGrpSpPr>
        <p:grpSpPr>
          <a:xfrm>
            <a:off x="3479267" y="2707055"/>
            <a:ext cx="564270" cy="564270"/>
            <a:chOff x="4081164" y="5059416"/>
            <a:chExt cx="1144526" cy="1144526"/>
          </a:xfrm>
        </p:grpSpPr>
        <p:sp>
          <p:nvSpPr>
            <p:cNvPr id="994" name="Google Shape;994;p34"/>
            <p:cNvSpPr/>
            <p:nvPr/>
          </p:nvSpPr>
          <p:spPr>
            <a:xfrm>
              <a:off x="4081164" y="5059416"/>
              <a:ext cx="1144526" cy="1144526"/>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Calibri"/>
                <a:ea typeface="Calibri"/>
                <a:cs typeface="Calibri"/>
                <a:sym typeface="Calibri"/>
              </a:endParaRPr>
            </a:p>
          </p:txBody>
        </p:sp>
        <p:pic>
          <p:nvPicPr>
            <p:cNvPr id="995" name="Google Shape;995;p34"/>
            <p:cNvPicPr preferRelativeResize="0"/>
            <p:nvPr/>
          </p:nvPicPr>
          <p:blipFill rotWithShape="1">
            <a:blip r:embed="rId6">
              <a:alphaModFix/>
            </a:blip>
            <a:srcRect/>
            <a:stretch/>
          </p:blipFill>
          <p:spPr>
            <a:xfrm>
              <a:off x="4296229" y="5146113"/>
              <a:ext cx="783640" cy="979550"/>
            </a:xfrm>
            <a:prstGeom prst="rect">
              <a:avLst/>
            </a:prstGeom>
            <a:noFill/>
            <a:ln>
              <a:noFill/>
            </a:ln>
          </p:spPr>
        </p:pic>
      </p:grpSp>
      <p:sp>
        <p:nvSpPr>
          <p:cNvPr id="996" name="Google Shape;996;p34"/>
          <p:cNvSpPr/>
          <p:nvPr/>
        </p:nvSpPr>
        <p:spPr>
          <a:xfrm>
            <a:off x="9567039" y="3357910"/>
            <a:ext cx="605305" cy="202738"/>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900">
                <a:solidFill>
                  <a:srgbClr val="333F50"/>
                </a:solidFill>
                <a:latin typeface="Helvetica Neue"/>
                <a:ea typeface="Helvetica Neue"/>
                <a:cs typeface="Helvetica Neue"/>
                <a:sym typeface="Helvetica Neue"/>
              </a:rPr>
              <a:t>User-ID</a:t>
            </a:r>
            <a:endParaRPr sz="900">
              <a:solidFill>
                <a:srgbClr val="333F50"/>
              </a:solidFill>
              <a:latin typeface="Helvetica Neue"/>
              <a:ea typeface="Helvetica Neue"/>
              <a:cs typeface="Helvetica Neue"/>
              <a:sym typeface="Helvetica Neue"/>
            </a:endParaRPr>
          </a:p>
        </p:txBody>
      </p:sp>
      <p:pic>
        <p:nvPicPr>
          <p:cNvPr id="997" name="Google Shape;997;p34"/>
          <p:cNvPicPr preferRelativeResize="0"/>
          <p:nvPr/>
        </p:nvPicPr>
        <p:blipFill rotWithShape="1">
          <a:blip r:embed="rId6">
            <a:alphaModFix/>
          </a:blip>
          <a:srcRect/>
          <a:stretch/>
        </p:blipFill>
        <p:spPr>
          <a:xfrm>
            <a:off x="9581553" y="2627117"/>
            <a:ext cx="568528" cy="710661"/>
          </a:xfrm>
          <a:prstGeom prst="rect">
            <a:avLst/>
          </a:prstGeom>
          <a:noFill/>
          <a:ln>
            <a:noFill/>
          </a:ln>
        </p:spPr>
      </p:pic>
      <p:pic>
        <p:nvPicPr>
          <p:cNvPr id="998" name="Google Shape;998;p34"/>
          <p:cNvPicPr preferRelativeResize="0"/>
          <p:nvPr/>
        </p:nvPicPr>
        <p:blipFill rotWithShape="1">
          <a:blip r:embed="rId7">
            <a:alphaModFix/>
          </a:blip>
          <a:srcRect/>
          <a:stretch/>
        </p:blipFill>
        <p:spPr>
          <a:xfrm>
            <a:off x="4964521" y="2656777"/>
            <a:ext cx="612591" cy="612591"/>
          </a:xfrm>
          <a:prstGeom prst="rect">
            <a:avLst/>
          </a:prstGeom>
          <a:noFill/>
          <a:ln>
            <a:noFill/>
          </a:ln>
        </p:spPr>
      </p:pic>
      <p:grpSp>
        <p:nvGrpSpPr>
          <p:cNvPr id="999" name="Google Shape;999;p34"/>
          <p:cNvGrpSpPr/>
          <p:nvPr/>
        </p:nvGrpSpPr>
        <p:grpSpPr>
          <a:xfrm>
            <a:off x="6217394" y="2652506"/>
            <a:ext cx="690159" cy="690159"/>
            <a:chOff x="5977941" y="2784512"/>
            <a:chExt cx="690159" cy="690159"/>
          </a:xfrm>
        </p:grpSpPr>
        <p:sp>
          <p:nvSpPr>
            <p:cNvPr id="1000" name="Google Shape;1000;p34"/>
            <p:cNvSpPr/>
            <p:nvPr/>
          </p:nvSpPr>
          <p:spPr>
            <a:xfrm>
              <a:off x="6477231" y="3193546"/>
              <a:ext cx="98001" cy="76239"/>
            </a:xfrm>
            <a:custGeom>
              <a:avLst/>
              <a:gdLst/>
              <a:ahLst/>
              <a:cxnLst/>
              <a:rect l="l" t="t" r="r" b="b"/>
              <a:pathLst>
                <a:path w="98001" h="76239" extrusionOk="0">
                  <a:moveTo>
                    <a:pt x="79836" y="76240"/>
                  </a:moveTo>
                  <a:lnTo>
                    <a:pt x="0" y="36138"/>
                  </a:lnTo>
                  <a:lnTo>
                    <a:pt x="18172" y="0"/>
                  </a:lnTo>
                  <a:lnTo>
                    <a:pt x="98001" y="40102"/>
                  </a:lnTo>
                  <a:close/>
                </a:path>
              </a:pathLst>
            </a:custGeom>
            <a:solidFill>
              <a:srgbClr val="2C3B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01" name="Google Shape;1001;p34"/>
            <p:cNvSpPr/>
            <p:nvPr/>
          </p:nvSpPr>
          <p:spPr>
            <a:xfrm>
              <a:off x="6350090" y="3129671"/>
              <a:ext cx="100508" cy="77502"/>
            </a:xfrm>
            <a:custGeom>
              <a:avLst/>
              <a:gdLst/>
              <a:ahLst/>
              <a:cxnLst/>
              <a:rect l="l" t="t" r="r" b="b"/>
              <a:pathLst>
                <a:path w="100508" h="77502" extrusionOk="0">
                  <a:moveTo>
                    <a:pt x="82342" y="77503"/>
                  </a:moveTo>
                  <a:lnTo>
                    <a:pt x="0" y="36131"/>
                  </a:lnTo>
                  <a:lnTo>
                    <a:pt x="18167" y="0"/>
                  </a:lnTo>
                  <a:lnTo>
                    <a:pt x="100509" y="41365"/>
                  </a:lnTo>
                  <a:close/>
                </a:path>
              </a:pathLst>
            </a:custGeom>
            <a:solidFill>
              <a:srgbClr val="2C3B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nvGrpSpPr>
            <p:cNvPr id="1002" name="Google Shape;1002;p34"/>
            <p:cNvGrpSpPr/>
            <p:nvPr/>
          </p:nvGrpSpPr>
          <p:grpSpPr>
            <a:xfrm>
              <a:off x="6067196" y="3129434"/>
              <a:ext cx="508294" cy="282814"/>
              <a:chOff x="6067196" y="3129434"/>
              <a:chExt cx="508294" cy="282814"/>
            </a:xfrm>
          </p:grpSpPr>
          <p:sp>
            <p:nvSpPr>
              <p:cNvPr id="1003" name="Google Shape;1003;p34"/>
              <p:cNvSpPr/>
              <p:nvPr/>
            </p:nvSpPr>
            <p:spPr>
              <a:xfrm>
                <a:off x="6193884" y="3129434"/>
                <a:ext cx="101887" cy="77839"/>
              </a:xfrm>
              <a:custGeom>
                <a:avLst/>
                <a:gdLst/>
                <a:ahLst/>
                <a:cxnLst/>
                <a:rect l="l" t="t" r="r" b="b"/>
                <a:pathLst>
                  <a:path w="101887" h="77839" extrusionOk="0">
                    <a:moveTo>
                      <a:pt x="17966" y="77840"/>
                    </a:moveTo>
                    <a:lnTo>
                      <a:pt x="0" y="41581"/>
                    </a:lnTo>
                    <a:lnTo>
                      <a:pt x="83916" y="0"/>
                    </a:lnTo>
                    <a:lnTo>
                      <a:pt x="101888" y="36252"/>
                    </a:lnTo>
                    <a:close/>
                  </a:path>
                </a:pathLst>
              </a:custGeom>
              <a:solidFill>
                <a:srgbClr val="4756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04" name="Google Shape;1004;p34"/>
              <p:cNvSpPr/>
              <p:nvPr/>
            </p:nvSpPr>
            <p:spPr>
              <a:xfrm>
                <a:off x="6067196" y="3193446"/>
                <a:ext cx="99360" cy="76576"/>
              </a:xfrm>
              <a:custGeom>
                <a:avLst/>
                <a:gdLst/>
                <a:ahLst/>
                <a:cxnLst/>
                <a:rect l="l" t="t" r="r" b="b"/>
                <a:pathLst>
                  <a:path w="99360" h="76576" extrusionOk="0">
                    <a:moveTo>
                      <a:pt x="17971" y="76577"/>
                    </a:moveTo>
                    <a:lnTo>
                      <a:pt x="0" y="40323"/>
                    </a:lnTo>
                    <a:lnTo>
                      <a:pt x="81395" y="0"/>
                    </a:lnTo>
                    <a:lnTo>
                      <a:pt x="99360" y="36259"/>
                    </a:lnTo>
                    <a:close/>
                  </a:path>
                </a:pathLst>
              </a:custGeom>
              <a:solidFill>
                <a:srgbClr val="4756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05" name="Google Shape;1005;p34"/>
              <p:cNvSpPr/>
              <p:nvPr/>
            </p:nvSpPr>
            <p:spPr>
              <a:xfrm>
                <a:off x="6349838" y="3270280"/>
                <a:ext cx="225652" cy="141968"/>
              </a:xfrm>
              <a:custGeom>
                <a:avLst/>
                <a:gdLst/>
                <a:ahLst/>
                <a:cxnLst/>
                <a:rect l="l" t="t" r="r" b="b"/>
                <a:pathLst>
                  <a:path w="225652" h="141968" extrusionOk="0">
                    <a:moveTo>
                      <a:pt x="18402" y="141968"/>
                    </a:moveTo>
                    <a:lnTo>
                      <a:pt x="0" y="105953"/>
                    </a:lnTo>
                    <a:lnTo>
                      <a:pt x="207250" y="0"/>
                    </a:lnTo>
                    <a:lnTo>
                      <a:pt x="225653" y="36016"/>
                    </a:lnTo>
                    <a:close/>
                  </a:path>
                </a:pathLst>
              </a:custGeom>
              <a:solidFill>
                <a:srgbClr val="4756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sp>
          <p:nvSpPr>
            <p:cNvPr id="1006" name="Google Shape;1006;p34"/>
            <p:cNvSpPr/>
            <p:nvPr/>
          </p:nvSpPr>
          <p:spPr>
            <a:xfrm>
              <a:off x="6019728" y="3027229"/>
              <a:ext cx="40439" cy="202195"/>
            </a:xfrm>
            <a:custGeom>
              <a:avLst/>
              <a:gdLst/>
              <a:ahLst/>
              <a:cxnLst/>
              <a:rect l="l" t="t" r="r" b="b"/>
              <a:pathLst>
                <a:path w="40439" h="202195" extrusionOk="0">
                  <a:moveTo>
                    <a:pt x="0" y="0"/>
                  </a:moveTo>
                  <a:lnTo>
                    <a:pt x="40439" y="0"/>
                  </a:lnTo>
                  <a:lnTo>
                    <a:pt x="40439" y="202195"/>
                  </a:lnTo>
                  <a:lnTo>
                    <a:pt x="0" y="202195"/>
                  </a:lnTo>
                  <a:close/>
                </a:path>
              </a:pathLst>
            </a:custGeom>
            <a:solidFill>
              <a:srgbClr val="6172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07" name="Google Shape;1007;p34"/>
            <p:cNvSpPr/>
            <p:nvPr/>
          </p:nvSpPr>
          <p:spPr>
            <a:xfrm>
              <a:off x="6066927" y="3270017"/>
              <a:ext cx="229039" cy="142457"/>
            </a:xfrm>
            <a:custGeom>
              <a:avLst/>
              <a:gdLst/>
              <a:ahLst/>
              <a:cxnLst/>
              <a:rect l="l" t="t" r="r" b="b"/>
              <a:pathLst>
                <a:path w="229039" h="142457" extrusionOk="0">
                  <a:moveTo>
                    <a:pt x="18208" y="0"/>
                  </a:moveTo>
                  <a:lnTo>
                    <a:pt x="229039" y="106363"/>
                  </a:lnTo>
                  <a:lnTo>
                    <a:pt x="210831" y="142457"/>
                  </a:lnTo>
                  <a:lnTo>
                    <a:pt x="0" y="36095"/>
                  </a:lnTo>
                  <a:close/>
                </a:path>
              </a:pathLst>
            </a:custGeom>
            <a:solidFill>
              <a:srgbClr val="6172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08" name="Google Shape;1008;p34"/>
            <p:cNvSpPr/>
            <p:nvPr/>
          </p:nvSpPr>
          <p:spPr>
            <a:xfrm>
              <a:off x="6589918" y="3027052"/>
              <a:ext cx="40439" cy="202552"/>
            </a:xfrm>
            <a:custGeom>
              <a:avLst/>
              <a:gdLst/>
              <a:ahLst/>
              <a:cxnLst/>
              <a:rect l="l" t="t" r="r" b="b"/>
              <a:pathLst>
                <a:path w="40439" h="202552" extrusionOk="0">
                  <a:moveTo>
                    <a:pt x="0" y="0"/>
                  </a:moveTo>
                  <a:lnTo>
                    <a:pt x="40439" y="0"/>
                  </a:lnTo>
                  <a:lnTo>
                    <a:pt x="40439" y="202553"/>
                  </a:lnTo>
                  <a:lnTo>
                    <a:pt x="0" y="202553"/>
                  </a:lnTo>
                  <a:close/>
                </a:path>
              </a:pathLst>
            </a:custGeom>
            <a:solidFill>
              <a:srgbClr val="4756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09" name="Google Shape;1009;p34"/>
            <p:cNvSpPr/>
            <p:nvPr/>
          </p:nvSpPr>
          <p:spPr>
            <a:xfrm>
              <a:off x="6350090" y="2846597"/>
              <a:ext cx="225141" cy="140115"/>
            </a:xfrm>
            <a:custGeom>
              <a:avLst/>
              <a:gdLst/>
              <a:ahLst/>
              <a:cxnLst/>
              <a:rect l="l" t="t" r="r" b="b"/>
              <a:pathLst>
                <a:path w="225141" h="140115" extrusionOk="0">
                  <a:moveTo>
                    <a:pt x="206977" y="140115"/>
                  </a:moveTo>
                  <a:lnTo>
                    <a:pt x="0" y="36132"/>
                  </a:lnTo>
                  <a:lnTo>
                    <a:pt x="18167" y="0"/>
                  </a:lnTo>
                  <a:lnTo>
                    <a:pt x="225142" y="103977"/>
                  </a:lnTo>
                  <a:close/>
                </a:path>
              </a:pathLst>
            </a:custGeom>
            <a:solidFill>
              <a:srgbClr val="4756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10" name="Google Shape;1010;p34"/>
            <p:cNvSpPr/>
            <p:nvPr/>
          </p:nvSpPr>
          <p:spPr>
            <a:xfrm>
              <a:off x="6067196" y="2846360"/>
              <a:ext cx="228575" cy="140589"/>
            </a:xfrm>
            <a:custGeom>
              <a:avLst/>
              <a:gdLst/>
              <a:ahLst/>
              <a:cxnLst/>
              <a:rect l="l" t="t" r="r" b="b"/>
              <a:pathLst>
                <a:path w="228575" h="140589" extrusionOk="0">
                  <a:moveTo>
                    <a:pt x="17971" y="140589"/>
                  </a:moveTo>
                  <a:lnTo>
                    <a:pt x="0" y="104336"/>
                  </a:lnTo>
                  <a:lnTo>
                    <a:pt x="210604" y="0"/>
                  </a:lnTo>
                  <a:lnTo>
                    <a:pt x="228575" y="36253"/>
                  </a:lnTo>
                  <a:close/>
                </a:path>
              </a:pathLst>
            </a:custGeom>
            <a:solidFill>
              <a:srgbClr val="6172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11" name="Google Shape;1011;p34"/>
            <p:cNvSpPr/>
            <p:nvPr/>
          </p:nvSpPr>
          <p:spPr>
            <a:xfrm>
              <a:off x="6066938" y="2986960"/>
              <a:ext cx="229043" cy="142451"/>
            </a:xfrm>
            <a:custGeom>
              <a:avLst/>
              <a:gdLst/>
              <a:ahLst/>
              <a:cxnLst/>
              <a:rect l="l" t="t" r="r" b="b"/>
              <a:pathLst>
                <a:path w="229043" h="142451" extrusionOk="0">
                  <a:moveTo>
                    <a:pt x="18213" y="0"/>
                  </a:moveTo>
                  <a:lnTo>
                    <a:pt x="229044" y="106363"/>
                  </a:lnTo>
                  <a:lnTo>
                    <a:pt x="210837" y="142452"/>
                  </a:lnTo>
                  <a:lnTo>
                    <a:pt x="0" y="36095"/>
                  </a:lnTo>
                  <a:close/>
                </a:path>
              </a:pathLst>
            </a:custGeom>
            <a:solidFill>
              <a:srgbClr val="6172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12" name="Google Shape;1012;p34"/>
            <p:cNvSpPr/>
            <p:nvPr/>
          </p:nvSpPr>
          <p:spPr>
            <a:xfrm>
              <a:off x="6349838" y="2987207"/>
              <a:ext cx="225652" cy="141968"/>
            </a:xfrm>
            <a:custGeom>
              <a:avLst/>
              <a:gdLst/>
              <a:ahLst/>
              <a:cxnLst/>
              <a:rect l="l" t="t" r="r" b="b"/>
              <a:pathLst>
                <a:path w="225652" h="141968" extrusionOk="0">
                  <a:moveTo>
                    <a:pt x="18402" y="141968"/>
                  </a:moveTo>
                  <a:lnTo>
                    <a:pt x="0" y="105953"/>
                  </a:lnTo>
                  <a:lnTo>
                    <a:pt x="207250" y="0"/>
                  </a:lnTo>
                  <a:lnTo>
                    <a:pt x="225653" y="36016"/>
                  </a:lnTo>
                  <a:close/>
                </a:path>
              </a:pathLst>
            </a:custGeom>
            <a:solidFill>
              <a:srgbClr val="4756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13" name="Google Shape;1013;p34"/>
            <p:cNvSpPr/>
            <p:nvPr/>
          </p:nvSpPr>
          <p:spPr>
            <a:xfrm>
              <a:off x="6302801" y="3170031"/>
              <a:ext cx="40439" cy="202195"/>
            </a:xfrm>
            <a:custGeom>
              <a:avLst/>
              <a:gdLst/>
              <a:ahLst/>
              <a:cxnLst/>
              <a:rect l="l" t="t" r="r" b="b"/>
              <a:pathLst>
                <a:path w="40439" h="202195" extrusionOk="0">
                  <a:moveTo>
                    <a:pt x="0" y="0"/>
                  </a:moveTo>
                  <a:lnTo>
                    <a:pt x="40439" y="0"/>
                  </a:lnTo>
                  <a:lnTo>
                    <a:pt x="40439" y="202195"/>
                  </a:lnTo>
                  <a:lnTo>
                    <a:pt x="0" y="202195"/>
                  </a:lnTo>
                  <a:close/>
                </a:path>
              </a:pathLst>
            </a:custGeom>
            <a:solidFill>
              <a:srgbClr val="61729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14" name="Google Shape;1014;p34"/>
            <p:cNvSpPr/>
            <p:nvPr/>
          </p:nvSpPr>
          <p:spPr>
            <a:xfrm>
              <a:off x="6323021" y="3170031"/>
              <a:ext cx="20219" cy="202195"/>
            </a:xfrm>
            <a:custGeom>
              <a:avLst/>
              <a:gdLst/>
              <a:ahLst/>
              <a:cxnLst/>
              <a:rect l="l" t="t" r="r" b="b"/>
              <a:pathLst>
                <a:path w="20219" h="202195" extrusionOk="0">
                  <a:moveTo>
                    <a:pt x="0" y="0"/>
                  </a:moveTo>
                  <a:lnTo>
                    <a:pt x="20220" y="0"/>
                  </a:lnTo>
                  <a:lnTo>
                    <a:pt x="20220" y="202195"/>
                  </a:lnTo>
                  <a:lnTo>
                    <a:pt x="0" y="202195"/>
                  </a:lnTo>
                  <a:close/>
                </a:path>
              </a:pathLst>
            </a:custGeom>
            <a:solidFill>
              <a:srgbClr val="4756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15" name="Google Shape;1015;p34"/>
            <p:cNvSpPr/>
            <p:nvPr/>
          </p:nvSpPr>
          <p:spPr>
            <a:xfrm>
              <a:off x="6262362" y="2784512"/>
              <a:ext cx="121317" cy="122665"/>
            </a:xfrm>
            <a:custGeom>
              <a:avLst/>
              <a:gdLst/>
              <a:ahLst/>
              <a:cxnLst/>
              <a:rect l="l" t="t" r="r" b="b"/>
              <a:pathLst>
                <a:path w="121317" h="122665" extrusionOk="0">
                  <a:moveTo>
                    <a:pt x="60659" y="0"/>
                  </a:moveTo>
                  <a:cubicBezTo>
                    <a:pt x="27091" y="0"/>
                    <a:pt x="0" y="28439"/>
                    <a:pt x="0" y="62007"/>
                  </a:cubicBezTo>
                  <a:cubicBezTo>
                    <a:pt x="0" y="95574"/>
                    <a:pt x="27091" y="122665"/>
                    <a:pt x="60659" y="122665"/>
                  </a:cubicBezTo>
                  <a:cubicBezTo>
                    <a:pt x="94226" y="122665"/>
                    <a:pt x="121317" y="95574"/>
                    <a:pt x="121317" y="62007"/>
                  </a:cubicBezTo>
                  <a:cubicBezTo>
                    <a:pt x="121317" y="28439"/>
                    <a:pt x="94226" y="0"/>
                    <a:pt x="606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16" name="Google Shape;1016;p34"/>
            <p:cNvSpPr/>
            <p:nvPr/>
          </p:nvSpPr>
          <p:spPr>
            <a:xfrm>
              <a:off x="6262362" y="3352006"/>
              <a:ext cx="121317" cy="122665"/>
            </a:xfrm>
            <a:custGeom>
              <a:avLst/>
              <a:gdLst/>
              <a:ahLst/>
              <a:cxnLst/>
              <a:rect l="l" t="t" r="r" b="b"/>
              <a:pathLst>
                <a:path w="121317" h="122665" extrusionOk="0">
                  <a:moveTo>
                    <a:pt x="60659" y="0"/>
                  </a:moveTo>
                  <a:cubicBezTo>
                    <a:pt x="27091" y="0"/>
                    <a:pt x="0" y="27091"/>
                    <a:pt x="0" y="60659"/>
                  </a:cubicBezTo>
                  <a:cubicBezTo>
                    <a:pt x="0" y="94226"/>
                    <a:pt x="27091" y="122665"/>
                    <a:pt x="60659" y="122665"/>
                  </a:cubicBezTo>
                  <a:cubicBezTo>
                    <a:pt x="94226" y="122665"/>
                    <a:pt x="121317" y="94226"/>
                    <a:pt x="121317" y="60659"/>
                  </a:cubicBezTo>
                  <a:cubicBezTo>
                    <a:pt x="121317" y="27091"/>
                    <a:pt x="94226" y="0"/>
                    <a:pt x="606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17" name="Google Shape;1017;p34"/>
            <p:cNvSpPr/>
            <p:nvPr/>
          </p:nvSpPr>
          <p:spPr>
            <a:xfrm>
              <a:off x="6262362" y="3068933"/>
              <a:ext cx="121317" cy="121317"/>
            </a:xfrm>
            <a:custGeom>
              <a:avLst/>
              <a:gdLst/>
              <a:ahLst/>
              <a:cxnLst/>
              <a:rect l="l" t="t" r="r" b="b"/>
              <a:pathLst>
                <a:path w="121317" h="121317" extrusionOk="0">
                  <a:moveTo>
                    <a:pt x="60659" y="0"/>
                  </a:moveTo>
                  <a:cubicBezTo>
                    <a:pt x="27091" y="0"/>
                    <a:pt x="0" y="27091"/>
                    <a:pt x="0" y="60659"/>
                  </a:cubicBezTo>
                  <a:cubicBezTo>
                    <a:pt x="0" y="94226"/>
                    <a:pt x="27091" y="121317"/>
                    <a:pt x="60659" y="121317"/>
                  </a:cubicBezTo>
                  <a:cubicBezTo>
                    <a:pt x="94226" y="121317"/>
                    <a:pt x="121317" y="94226"/>
                    <a:pt x="121317" y="60659"/>
                  </a:cubicBezTo>
                  <a:cubicBezTo>
                    <a:pt x="121317" y="27091"/>
                    <a:pt x="94226" y="0"/>
                    <a:pt x="606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18" name="Google Shape;1018;p34"/>
            <p:cNvSpPr/>
            <p:nvPr/>
          </p:nvSpPr>
          <p:spPr>
            <a:xfrm>
              <a:off x="6545435" y="2926132"/>
              <a:ext cx="122665" cy="121317"/>
            </a:xfrm>
            <a:custGeom>
              <a:avLst/>
              <a:gdLst/>
              <a:ahLst/>
              <a:cxnLst/>
              <a:rect l="l" t="t" r="r" b="b"/>
              <a:pathLst>
                <a:path w="122665" h="121317" extrusionOk="0">
                  <a:moveTo>
                    <a:pt x="60659" y="121317"/>
                  </a:moveTo>
                  <a:cubicBezTo>
                    <a:pt x="27213" y="121317"/>
                    <a:pt x="0" y="94111"/>
                    <a:pt x="0" y="60659"/>
                  </a:cubicBezTo>
                  <a:cubicBezTo>
                    <a:pt x="0" y="27213"/>
                    <a:pt x="27213" y="0"/>
                    <a:pt x="60659" y="0"/>
                  </a:cubicBezTo>
                  <a:cubicBezTo>
                    <a:pt x="94104" y="0"/>
                    <a:pt x="122665" y="27213"/>
                    <a:pt x="122665" y="60659"/>
                  </a:cubicBezTo>
                  <a:cubicBezTo>
                    <a:pt x="122665" y="94111"/>
                    <a:pt x="94104" y="121317"/>
                    <a:pt x="60659" y="1213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19" name="Google Shape;1019;p34"/>
            <p:cNvSpPr/>
            <p:nvPr/>
          </p:nvSpPr>
          <p:spPr>
            <a:xfrm>
              <a:off x="6545435" y="3209205"/>
              <a:ext cx="122665" cy="121317"/>
            </a:xfrm>
            <a:custGeom>
              <a:avLst/>
              <a:gdLst/>
              <a:ahLst/>
              <a:cxnLst/>
              <a:rect l="l" t="t" r="r" b="b"/>
              <a:pathLst>
                <a:path w="122665" h="121317" extrusionOk="0">
                  <a:moveTo>
                    <a:pt x="60659" y="121317"/>
                  </a:moveTo>
                  <a:cubicBezTo>
                    <a:pt x="27213" y="121317"/>
                    <a:pt x="0" y="94111"/>
                    <a:pt x="0" y="60659"/>
                  </a:cubicBezTo>
                  <a:cubicBezTo>
                    <a:pt x="0" y="27213"/>
                    <a:pt x="27213" y="0"/>
                    <a:pt x="60659" y="0"/>
                  </a:cubicBezTo>
                  <a:cubicBezTo>
                    <a:pt x="94104" y="0"/>
                    <a:pt x="122665" y="27213"/>
                    <a:pt x="122665" y="60659"/>
                  </a:cubicBezTo>
                  <a:cubicBezTo>
                    <a:pt x="122665" y="94111"/>
                    <a:pt x="94104" y="121317"/>
                    <a:pt x="60659" y="1213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20" name="Google Shape;1020;p34"/>
            <p:cNvSpPr/>
            <p:nvPr/>
          </p:nvSpPr>
          <p:spPr>
            <a:xfrm>
              <a:off x="5977941" y="2926132"/>
              <a:ext cx="122665" cy="121317"/>
            </a:xfrm>
            <a:custGeom>
              <a:avLst/>
              <a:gdLst/>
              <a:ahLst/>
              <a:cxnLst/>
              <a:rect l="l" t="t" r="r" b="b"/>
              <a:pathLst>
                <a:path w="122665" h="121317" extrusionOk="0">
                  <a:moveTo>
                    <a:pt x="62007" y="121317"/>
                  </a:moveTo>
                  <a:cubicBezTo>
                    <a:pt x="28560" y="121317"/>
                    <a:pt x="0" y="94111"/>
                    <a:pt x="0" y="60659"/>
                  </a:cubicBezTo>
                  <a:cubicBezTo>
                    <a:pt x="0" y="27213"/>
                    <a:pt x="28560" y="0"/>
                    <a:pt x="62007" y="0"/>
                  </a:cubicBezTo>
                  <a:cubicBezTo>
                    <a:pt x="95453" y="0"/>
                    <a:pt x="122665" y="27213"/>
                    <a:pt x="122665" y="60659"/>
                  </a:cubicBezTo>
                  <a:cubicBezTo>
                    <a:pt x="122665" y="94111"/>
                    <a:pt x="95453" y="121317"/>
                    <a:pt x="62007" y="1213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21" name="Google Shape;1021;p34"/>
            <p:cNvSpPr/>
            <p:nvPr/>
          </p:nvSpPr>
          <p:spPr>
            <a:xfrm>
              <a:off x="5977941" y="3209205"/>
              <a:ext cx="122665" cy="121317"/>
            </a:xfrm>
            <a:custGeom>
              <a:avLst/>
              <a:gdLst/>
              <a:ahLst/>
              <a:cxnLst/>
              <a:rect l="l" t="t" r="r" b="b"/>
              <a:pathLst>
                <a:path w="122665" h="121317" extrusionOk="0">
                  <a:moveTo>
                    <a:pt x="62007" y="121317"/>
                  </a:moveTo>
                  <a:cubicBezTo>
                    <a:pt x="28560" y="121317"/>
                    <a:pt x="0" y="94111"/>
                    <a:pt x="0" y="60659"/>
                  </a:cubicBezTo>
                  <a:cubicBezTo>
                    <a:pt x="0" y="27213"/>
                    <a:pt x="28560" y="0"/>
                    <a:pt x="62007" y="0"/>
                  </a:cubicBezTo>
                  <a:cubicBezTo>
                    <a:pt x="95453" y="0"/>
                    <a:pt x="122665" y="27213"/>
                    <a:pt x="122665" y="60659"/>
                  </a:cubicBezTo>
                  <a:cubicBezTo>
                    <a:pt x="122665" y="94111"/>
                    <a:pt x="95453" y="121317"/>
                    <a:pt x="62007" y="1213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22" name="Google Shape;1022;p34"/>
            <p:cNvSpPr/>
            <p:nvPr/>
          </p:nvSpPr>
          <p:spPr>
            <a:xfrm>
              <a:off x="6323021" y="3352006"/>
              <a:ext cx="60658" cy="122665"/>
            </a:xfrm>
            <a:custGeom>
              <a:avLst/>
              <a:gdLst/>
              <a:ahLst/>
              <a:cxnLst/>
              <a:rect l="l" t="t" r="r" b="b"/>
              <a:pathLst>
                <a:path w="60658" h="122665" extrusionOk="0">
                  <a:moveTo>
                    <a:pt x="60659" y="60659"/>
                  </a:moveTo>
                  <a:cubicBezTo>
                    <a:pt x="60659" y="94226"/>
                    <a:pt x="33567" y="122665"/>
                    <a:pt x="0" y="122665"/>
                  </a:cubicBezTo>
                  <a:lnTo>
                    <a:pt x="0" y="0"/>
                  </a:lnTo>
                  <a:cubicBezTo>
                    <a:pt x="33567" y="0"/>
                    <a:pt x="60659" y="27091"/>
                    <a:pt x="60659" y="606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23" name="Google Shape;1023;p34"/>
            <p:cNvSpPr/>
            <p:nvPr/>
          </p:nvSpPr>
          <p:spPr>
            <a:xfrm>
              <a:off x="6323021" y="3068933"/>
              <a:ext cx="60658" cy="121317"/>
            </a:xfrm>
            <a:custGeom>
              <a:avLst/>
              <a:gdLst/>
              <a:ahLst/>
              <a:cxnLst/>
              <a:rect l="l" t="t" r="r" b="b"/>
              <a:pathLst>
                <a:path w="60658" h="121317" extrusionOk="0">
                  <a:moveTo>
                    <a:pt x="60659" y="60659"/>
                  </a:moveTo>
                  <a:cubicBezTo>
                    <a:pt x="60659" y="94226"/>
                    <a:pt x="33567" y="121317"/>
                    <a:pt x="0" y="121317"/>
                  </a:cubicBezTo>
                  <a:lnTo>
                    <a:pt x="0" y="0"/>
                  </a:lnTo>
                  <a:cubicBezTo>
                    <a:pt x="33567" y="0"/>
                    <a:pt x="60659" y="27091"/>
                    <a:pt x="60659" y="606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1024" name="Google Shape;1024;p34"/>
            <p:cNvSpPr/>
            <p:nvPr/>
          </p:nvSpPr>
          <p:spPr>
            <a:xfrm>
              <a:off x="6323021" y="2784512"/>
              <a:ext cx="60658" cy="122665"/>
            </a:xfrm>
            <a:custGeom>
              <a:avLst/>
              <a:gdLst/>
              <a:ahLst/>
              <a:cxnLst/>
              <a:rect l="l" t="t" r="r" b="b"/>
              <a:pathLst>
                <a:path w="60658" h="122665" extrusionOk="0">
                  <a:moveTo>
                    <a:pt x="0" y="122665"/>
                  </a:moveTo>
                  <a:lnTo>
                    <a:pt x="0" y="0"/>
                  </a:lnTo>
                  <a:cubicBezTo>
                    <a:pt x="33567" y="0"/>
                    <a:pt x="60659" y="28439"/>
                    <a:pt x="60659" y="62007"/>
                  </a:cubicBezTo>
                  <a:cubicBezTo>
                    <a:pt x="60659" y="95574"/>
                    <a:pt x="33567" y="122665"/>
                    <a:pt x="0" y="1226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grpSp>
        <p:nvGrpSpPr>
          <p:cNvPr id="1025" name="Google Shape;1025;p34"/>
          <p:cNvGrpSpPr/>
          <p:nvPr/>
        </p:nvGrpSpPr>
        <p:grpSpPr>
          <a:xfrm>
            <a:off x="7429849" y="3556514"/>
            <a:ext cx="1254427" cy="1301535"/>
            <a:chOff x="7209927" y="3695414"/>
            <a:chExt cx="1254427" cy="1301535"/>
          </a:xfrm>
        </p:grpSpPr>
        <p:sp>
          <p:nvSpPr>
            <p:cNvPr id="1026" name="Google Shape;1026;p34"/>
            <p:cNvSpPr/>
            <p:nvPr/>
          </p:nvSpPr>
          <p:spPr>
            <a:xfrm>
              <a:off x="7869720" y="3695414"/>
              <a:ext cx="324105" cy="279401"/>
            </a:xfrm>
            <a:prstGeom prst="up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1027" name="Google Shape;1027;p34"/>
            <p:cNvGrpSpPr/>
            <p:nvPr/>
          </p:nvGrpSpPr>
          <p:grpSpPr>
            <a:xfrm>
              <a:off x="7440892" y="4132502"/>
              <a:ext cx="1023463" cy="864447"/>
              <a:chOff x="7507016" y="4219588"/>
              <a:chExt cx="1023463" cy="864447"/>
            </a:xfrm>
          </p:grpSpPr>
          <p:sp>
            <p:nvSpPr>
              <p:cNvPr id="1028" name="Google Shape;1028;p34"/>
              <p:cNvSpPr/>
              <p:nvPr/>
            </p:nvSpPr>
            <p:spPr>
              <a:xfrm rot="-5400000">
                <a:off x="7446822" y="4567130"/>
                <a:ext cx="279403" cy="159015"/>
              </a:xfrm>
              <a:prstGeom prst="triangle">
                <a:avLst>
                  <a:gd name="adj" fmla="val 56330"/>
                </a:avLst>
              </a:prstGeom>
              <a:gradFill>
                <a:gsLst>
                  <a:gs pos="0">
                    <a:srgbClr val="0070C0">
                      <a:alpha val="47843"/>
                    </a:srgbClr>
                  </a:gs>
                  <a:gs pos="55000">
                    <a:srgbClr val="A9BEE4">
                      <a:alpha val="62745"/>
                    </a:srgbClr>
                  </a:gs>
                  <a:gs pos="100000">
                    <a:srgbClr val="FFFFFF">
                      <a:alpha val="6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1029" name="Google Shape;1029;p34"/>
              <p:cNvPicPr preferRelativeResize="0"/>
              <p:nvPr/>
            </p:nvPicPr>
            <p:blipFill rotWithShape="1">
              <a:blip r:embed="rId8">
                <a:alphaModFix/>
              </a:blip>
              <a:srcRect/>
              <a:stretch/>
            </p:blipFill>
            <p:spPr>
              <a:xfrm>
                <a:off x="7666031" y="4219588"/>
                <a:ext cx="864447" cy="864447"/>
              </a:xfrm>
              <a:prstGeom prst="rect">
                <a:avLst/>
              </a:prstGeom>
              <a:noFill/>
              <a:ln>
                <a:noFill/>
              </a:ln>
            </p:spPr>
          </p:pic>
        </p:grpSp>
        <p:pic>
          <p:nvPicPr>
            <p:cNvPr id="1030" name="Google Shape;1030;p34"/>
            <p:cNvPicPr preferRelativeResize="0"/>
            <p:nvPr/>
          </p:nvPicPr>
          <p:blipFill rotWithShape="1">
            <a:blip r:embed="rId9">
              <a:alphaModFix/>
            </a:blip>
            <a:srcRect/>
            <a:stretch/>
          </p:blipFill>
          <p:spPr>
            <a:xfrm>
              <a:off x="7209927" y="4425995"/>
              <a:ext cx="284270" cy="284270"/>
            </a:xfrm>
            <a:prstGeom prst="rect">
              <a:avLst/>
            </a:prstGeom>
            <a:noFill/>
            <a:ln>
              <a:noFill/>
            </a:ln>
          </p:spPr>
        </p:pic>
      </p:grpSp>
      <p:grpSp>
        <p:nvGrpSpPr>
          <p:cNvPr id="1031" name="Google Shape;1031;p34"/>
          <p:cNvGrpSpPr/>
          <p:nvPr/>
        </p:nvGrpSpPr>
        <p:grpSpPr>
          <a:xfrm>
            <a:off x="1785075" y="2555978"/>
            <a:ext cx="1383504" cy="1254267"/>
            <a:chOff x="1565153" y="2694878"/>
            <a:chExt cx="1383504" cy="1254267"/>
          </a:xfrm>
        </p:grpSpPr>
        <p:sp>
          <p:nvSpPr>
            <p:cNvPr id="1032" name="Google Shape;1032;p34"/>
            <p:cNvSpPr/>
            <p:nvPr/>
          </p:nvSpPr>
          <p:spPr>
            <a:xfrm>
              <a:off x="2624552" y="2976809"/>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1033" name="Google Shape;1033;p34"/>
            <p:cNvGrpSpPr/>
            <p:nvPr/>
          </p:nvGrpSpPr>
          <p:grpSpPr>
            <a:xfrm>
              <a:off x="1565153" y="2694878"/>
              <a:ext cx="1208703" cy="1254267"/>
              <a:chOff x="1565153" y="2694878"/>
              <a:chExt cx="1208703" cy="1254267"/>
            </a:xfrm>
          </p:grpSpPr>
          <p:sp>
            <p:nvSpPr>
              <p:cNvPr id="1034" name="Google Shape;1034;p34"/>
              <p:cNvSpPr txBox="1"/>
              <p:nvPr/>
            </p:nvSpPr>
            <p:spPr>
              <a:xfrm>
                <a:off x="1565153" y="3610591"/>
                <a:ext cx="120870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Helvetica Neue"/>
                    <a:ea typeface="Helvetica Neue"/>
                    <a:cs typeface="Helvetica Neue"/>
                    <a:sym typeface="Helvetica Neue"/>
                  </a:rPr>
                  <a:t>Line註冊</a:t>
                </a:r>
                <a:endParaRPr/>
              </a:p>
            </p:txBody>
          </p:sp>
          <p:pic>
            <p:nvPicPr>
              <p:cNvPr id="1035" name="Google Shape;1035;p34"/>
              <p:cNvPicPr preferRelativeResize="0"/>
              <p:nvPr/>
            </p:nvPicPr>
            <p:blipFill rotWithShape="1">
              <a:blip r:embed="rId10">
                <a:alphaModFix/>
              </a:blip>
              <a:srcRect/>
              <a:stretch/>
            </p:blipFill>
            <p:spPr>
              <a:xfrm>
                <a:off x="1710915" y="2694878"/>
                <a:ext cx="750499" cy="823332"/>
              </a:xfrm>
              <a:prstGeom prst="rect">
                <a:avLst/>
              </a:prstGeom>
              <a:noFill/>
              <a:ln>
                <a:noFill/>
              </a:ln>
            </p:spPr>
          </p:pic>
        </p:grpSp>
      </p:grpSp>
      <p:grpSp>
        <p:nvGrpSpPr>
          <p:cNvPr id="1036" name="Google Shape;1036;p34"/>
          <p:cNvGrpSpPr/>
          <p:nvPr/>
        </p:nvGrpSpPr>
        <p:grpSpPr>
          <a:xfrm>
            <a:off x="6315613" y="261142"/>
            <a:ext cx="3552287" cy="619904"/>
            <a:chOff x="6315613" y="261142"/>
            <a:chExt cx="3552287" cy="619904"/>
          </a:xfrm>
        </p:grpSpPr>
        <p:sp>
          <p:nvSpPr>
            <p:cNvPr id="1037" name="Google Shape;1037;p34"/>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38" name="Google Shape;1038;p34"/>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39" name="Google Shape;1039;p34"/>
            <p:cNvSpPr/>
            <p:nvPr/>
          </p:nvSpPr>
          <p:spPr>
            <a:xfrm>
              <a:off x="6659342" y="473427"/>
              <a:ext cx="649508" cy="59434"/>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40" name="Google Shape;1040;p34"/>
            <p:cNvSpPr/>
            <p:nvPr/>
          </p:nvSpPr>
          <p:spPr>
            <a:xfrm>
              <a:off x="6821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41" name="Google Shape;1041;p34"/>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42" name="Google Shape;1042;p34"/>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43" name="Google Shape;1043;p34"/>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44" name="Google Shape;1044;p34"/>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45" name="Google Shape;1045;p34"/>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46" name="Google Shape;1046;p34"/>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47" name="Google Shape;1047;p34"/>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48" name="Google Shape;1048;p34"/>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49" name="Google Shape;1049;p34"/>
            <p:cNvSpPr txBox="1"/>
            <p:nvPr/>
          </p:nvSpPr>
          <p:spPr>
            <a:xfrm>
              <a:off x="6362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02</a:t>
              </a:r>
              <a:endParaRPr sz="1400" b="1">
                <a:solidFill>
                  <a:schemeClr val="lt1"/>
                </a:solidFill>
                <a:latin typeface="Helvetica Neue"/>
                <a:ea typeface="Helvetica Neue"/>
                <a:cs typeface="Helvetica Neue"/>
                <a:sym typeface="Helvetica Neue"/>
              </a:endParaRPr>
            </a:p>
          </p:txBody>
        </p:sp>
        <p:sp>
          <p:nvSpPr>
            <p:cNvPr id="1050" name="Google Shape;1050;p34"/>
            <p:cNvSpPr txBox="1"/>
            <p:nvPr/>
          </p:nvSpPr>
          <p:spPr>
            <a:xfrm>
              <a:off x="661055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顧客辨識</a:t>
              </a:r>
              <a:endParaRPr/>
            </a:p>
          </p:txBody>
        </p:sp>
        <p:sp>
          <p:nvSpPr>
            <p:cNvPr id="1051" name="Google Shape;1051;p34"/>
            <p:cNvSpPr/>
            <p:nvPr/>
          </p:nvSpPr>
          <p:spPr>
            <a:xfrm>
              <a:off x="6530254" y="41173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052" name="Google Shape;1052;p34"/>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6"/>
                                        </p:tgtEl>
                                        <p:attrNameLst>
                                          <p:attrName>style.visibility</p:attrName>
                                        </p:attrNameLst>
                                      </p:cBhvr>
                                      <p:to>
                                        <p:strVal val="visible"/>
                                      </p:to>
                                    </p:set>
                                    <p:animEffect transition="in" filter="fade">
                                      <p:cBhvr>
                                        <p:cTn id="7" dur="250"/>
                                        <p:tgtEl>
                                          <p:spTgt spid="95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955"/>
                                        </p:tgtEl>
                                        <p:attrNameLst>
                                          <p:attrName>style.visibility</p:attrName>
                                        </p:attrNameLst>
                                      </p:cBhvr>
                                      <p:to>
                                        <p:strVal val="visible"/>
                                      </p:to>
                                    </p:set>
                                    <p:animEffect transition="in" filter="fade">
                                      <p:cBhvr>
                                        <p:cTn id="11" dur="250"/>
                                        <p:tgtEl>
                                          <p:spTgt spid="95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57"/>
                                        </p:tgtEl>
                                        <p:attrNameLst>
                                          <p:attrName>style.visibility</p:attrName>
                                        </p:attrNameLst>
                                      </p:cBhvr>
                                      <p:to>
                                        <p:strVal val="visible"/>
                                      </p:to>
                                    </p:set>
                                    <p:animEffect transition="in" filter="fade">
                                      <p:cBhvr>
                                        <p:cTn id="16" dur="500"/>
                                        <p:tgtEl>
                                          <p:spTgt spid="957"/>
                                        </p:tgtEl>
                                      </p:cBhvr>
                                    </p:animEffect>
                                  </p:childTnLst>
                                </p:cTn>
                              </p:par>
                              <p:par>
                                <p:cTn id="17" presetID="10" presetClass="entr" presetSubtype="0" fill="hold" nodeType="withEffect">
                                  <p:stCondLst>
                                    <p:cond delay="250"/>
                                  </p:stCondLst>
                                  <p:childTnLst>
                                    <p:set>
                                      <p:cBhvr>
                                        <p:cTn id="18" dur="1" fill="hold">
                                          <p:stCondLst>
                                            <p:cond delay="0"/>
                                          </p:stCondLst>
                                        </p:cTn>
                                        <p:tgtEl>
                                          <p:spTgt spid="960"/>
                                        </p:tgtEl>
                                        <p:attrNameLst>
                                          <p:attrName>style.visibility</p:attrName>
                                        </p:attrNameLst>
                                      </p:cBhvr>
                                      <p:to>
                                        <p:strVal val="visible"/>
                                      </p:to>
                                    </p:set>
                                    <p:animEffect transition="in" filter="fade">
                                      <p:cBhvr>
                                        <p:cTn id="19" dur="250"/>
                                        <p:tgtEl>
                                          <p:spTgt spid="960"/>
                                        </p:tgtEl>
                                      </p:cBhvr>
                                    </p:animEffect>
                                  </p:childTnLst>
                                </p:cTn>
                              </p:par>
                              <p:par>
                                <p:cTn id="20" presetID="10" presetClass="entr" presetSubtype="0" fill="hold" nodeType="withEffect">
                                  <p:stCondLst>
                                    <p:cond delay="0"/>
                                  </p:stCondLst>
                                  <p:childTnLst>
                                    <p:set>
                                      <p:cBhvr>
                                        <p:cTn id="21" dur="1" fill="hold">
                                          <p:stCondLst>
                                            <p:cond delay="0"/>
                                          </p:stCondLst>
                                        </p:cTn>
                                        <p:tgtEl>
                                          <p:spTgt spid="964"/>
                                        </p:tgtEl>
                                        <p:attrNameLst>
                                          <p:attrName>style.visibility</p:attrName>
                                        </p:attrNameLst>
                                      </p:cBhvr>
                                      <p:to>
                                        <p:strVal val="visible"/>
                                      </p:to>
                                    </p:set>
                                    <p:animEffect transition="in" filter="fade">
                                      <p:cBhvr>
                                        <p:cTn id="22" dur="250"/>
                                        <p:tgtEl>
                                          <p:spTgt spid="964"/>
                                        </p:tgtEl>
                                      </p:cBhvr>
                                    </p:animEffect>
                                  </p:childTnLst>
                                </p:cTn>
                              </p:par>
                              <p:par>
                                <p:cTn id="23" presetID="10" presetClass="exit" presetSubtype="0" fill="hold" nodeType="withEffect">
                                  <p:stCondLst>
                                    <p:cond delay="0"/>
                                  </p:stCondLst>
                                  <p:childTnLst>
                                    <p:animEffect transition="out" filter="fade">
                                      <p:cBhvr>
                                        <p:cTn id="24" dur="500"/>
                                        <p:tgtEl>
                                          <p:spTgt spid="955"/>
                                        </p:tgtEl>
                                      </p:cBhvr>
                                    </p:animEffect>
                                    <p:set>
                                      <p:cBhvr>
                                        <p:cTn id="25" dur="1" fill="hold">
                                          <p:stCondLst>
                                            <p:cond delay="500"/>
                                          </p:stCondLst>
                                        </p:cTn>
                                        <p:tgtEl>
                                          <p:spTgt spid="955"/>
                                        </p:tgtEl>
                                        <p:attrNameLst>
                                          <p:attrName>style.visibility</p:attrName>
                                        </p:attrNameLst>
                                      </p:cBhvr>
                                      <p:to>
                                        <p:strVal val="hidden"/>
                                      </p:to>
                                    </p:set>
                                  </p:childTnLst>
                                </p:cTn>
                              </p:par>
                              <p:par>
                                <p:cTn id="26" presetID="10" presetClass="exit" presetSubtype="0" fill="hold" nodeType="withEffect">
                                  <p:stCondLst>
                                    <p:cond delay="250"/>
                                  </p:stCondLst>
                                  <p:childTnLst>
                                    <p:animEffect transition="out" filter="fade">
                                      <p:cBhvr>
                                        <p:cTn id="27" dur="250"/>
                                        <p:tgtEl>
                                          <p:spTgt spid="956"/>
                                        </p:tgtEl>
                                      </p:cBhvr>
                                    </p:animEffect>
                                    <p:set>
                                      <p:cBhvr>
                                        <p:cTn id="28" dur="1" fill="hold">
                                          <p:stCondLst>
                                            <p:cond delay="250"/>
                                          </p:stCondLst>
                                        </p:cTn>
                                        <p:tgtEl>
                                          <p:spTgt spid="95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65"/>
                                        </p:tgtEl>
                                        <p:attrNameLst>
                                          <p:attrName>style.visibility</p:attrName>
                                        </p:attrNameLst>
                                      </p:cBhvr>
                                      <p:to>
                                        <p:strVal val="visible"/>
                                      </p:to>
                                    </p:set>
                                    <p:animEffect transition="in" filter="fade">
                                      <p:cBhvr>
                                        <p:cTn id="33" dur="300"/>
                                        <p:tgtEl>
                                          <p:spTgt spid="965"/>
                                        </p:tgtEl>
                                      </p:cBhvr>
                                    </p:animEffect>
                                  </p:childTnLst>
                                </p:cTn>
                              </p:par>
                              <p:par>
                                <p:cTn id="34" presetID="10" presetClass="entr" presetSubtype="0" fill="hold" nodeType="withEffect">
                                  <p:stCondLst>
                                    <p:cond delay="0"/>
                                  </p:stCondLst>
                                  <p:childTnLst>
                                    <p:set>
                                      <p:cBhvr>
                                        <p:cTn id="35" dur="1" fill="hold">
                                          <p:stCondLst>
                                            <p:cond delay="0"/>
                                          </p:stCondLst>
                                        </p:cTn>
                                        <p:tgtEl>
                                          <p:spTgt spid="966"/>
                                        </p:tgtEl>
                                        <p:attrNameLst>
                                          <p:attrName>style.visibility</p:attrName>
                                        </p:attrNameLst>
                                      </p:cBhvr>
                                      <p:to>
                                        <p:strVal val="visible"/>
                                      </p:to>
                                    </p:set>
                                    <p:animEffect transition="in" filter="fade">
                                      <p:cBhvr>
                                        <p:cTn id="36" dur="300"/>
                                        <p:tgtEl>
                                          <p:spTgt spid="966"/>
                                        </p:tgtEl>
                                      </p:cBhvr>
                                    </p:animEffect>
                                  </p:childTnLst>
                                </p:cTn>
                              </p:par>
                              <p:par>
                                <p:cTn id="37" presetID="10" presetClass="entr" presetSubtype="0" fill="hold" nodeType="withEffect">
                                  <p:stCondLst>
                                    <p:cond delay="0"/>
                                  </p:stCondLst>
                                  <p:childTnLst>
                                    <p:set>
                                      <p:cBhvr>
                                        <p:cTn id="38" dur="1" fill="hold">
                                          <p:stCondLst>
                                            <p:cond delay="0"/>
                                          </p:stCondLst>
                                        </p:cTn>
                                        <p:tgtEl>
                                          <p:spTgt spid="972"/>
                                        </p:tgtEl>
                                        <p:attrNameLst>
                                          <p:attrName>style.visibility</p:attrName>
                                        </p:attrNameLst>
                                      </p:cBhvr>
                                      <p:to>
                                        <p:strVal val="visible"/>
                                      </p:to>
                                    </p:set>
                                    <p:animEffect transition="in" filter="fade">
                                      <p:cBhvr>
                                        <p:cTn id="39" dur="300"/>
                                        <p:tgtEl>
                                          <p:spTgt spid="972"/>
                                        </p:tgtEl>
                                      </p:cBhvr>
                                    </p:animEffect>
                                  </p:childTnLst>
                                </p:cTn>
                              </p:par>
                              <p:par>
                                <p:cTn id="40" presetID="10" presetClass="entr" presetSubtype="0" fill="hold" nodeType="withEffect">
                                  <p:stCondLst>
                                    <p:cond delay="0"/>
                                  </p:stCondLst>
                                  <p:childTnLst>
                                    <p:set>
                                      <p:cBhvr>
                                        <p:cTn id="41" dur="1" fill="hold">
                                          <p:stCondLst>
                                            <p:cond delay="0"/>
                                          </p:stCondLst>
                                        </p:cTn>
                                        <p:tgtEl>
                                          <p:spTgt spid="999"/>
                                        </p:tgtEl>
                                        <p:attrNameLst>
                                          <p:attrName>style.visibility</p:attrName>
                                        </p:attrNameLst>
                                      </p:cBhvr>
                                      <p:to>
                                        <p:strVal val="visible"/>
                                      </p:to>
                                    </p:set>
                                    <p:animEffect transition="in" filter="fade">
                                      <p:cBhvr>
                                        <p:cTn id="42" dur="300"/>
                                        <p:tgtEl>
                                          <p:spTgt spid="99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82"/>
                                        </p:tgtEl>
                                        <p:attrNameLst>
                                          <p:attrName>style.visibility</p:attrName>
                                        </p:attrNameLst>
                                      </p:cBhvr>
                                      <p:to>
                                        <p:strVal val="visible"/>
                                      </p:to>
                                    </p:set>
                                    <p:animEffect transition="in" filter="fade">
                                      <p:cBhvr>
                                        <p:cTn id="47" dur="250"/>
                                        <p:tgtEl>
                                          <p:spTgt spid="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grpSp>
        <p:nvGrpSpPr>
          <p:cNvPr id="1058" name="Google Shape;1058;p35"/>
          <p:cNvGrpSpPr/>
          <p:nvPr/>
        </p:nvGrpSpPr>
        <p:grpSpPr>
          <a:xfrm>
            <a:off x="1510097" y="1457443"/>
            <a:ext cx="1648314" cy="1353803"/>
            <a:chOff x="1510097" y="1457443"/>
            <a:chExt cx="1648314" cy="1353803"/>
          </a:xfrm>
        </p:grpSpPr>
        <p:sp>
          <p:nvSpPr>
            <p:cNvPr id="1059" name="Google Shape;1059;p35"/>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03</a:t>
              </a:r>
              <a:endParaRPr sz="8000" b="1">
                <a:solidFill>
                  <a:srgbClr val="F9D6AF"/>
                </a:solidFill>
                <a:latin typeface="Helvetica Neue"/>
                <a:ea typeface="Helvetica Neue"/>
                <a:cs typeface="Helvetica Neue"/>
                <a:sym typeface="Helvetica Neue"/>
              </a:endParaRPr>
            </a:p>
          </p:txBody>
        </p:sp>
        <p:sp>
          <p:nvSpPr>
            <p:cNvPr id="1060" name="Google Shape;1060;p35"/>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03</a:t>
              </a:r>
              <a:endParaRPr sz="8000" b="1">
                <a:solidFill>
                  <a:schemeClr val="lt1"/>
                </a:solidFill>
                <a:latin typeface="Helvetica Neue"/>
                <a:ea typeface="Helvetica Neue"/>
                <a:cs typeface="Helvetica Neue"/>
                <a:sym typeface="Helvetica Neue"/>
              </a:endParaRPr>
            </a:p>
          </p:txBody>
        </p:sp>
      </p:grpSp>
      <p:sp>
        <p:nvSpPr>
          <p:cNvPr id="1061" name="Google Shape;1061;p35"/>
          <p:cNvSpPr txBox="1"/>
          <p:nvPr/>
        </p:nvSpPr>
        <p:spPr>
          <a:xfrm>
            <a:off x="3173462" y="1820566"/>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Microsoft JhengHei"/>
              <a:buNone/>
            </a:pPr>
            <a:r>
              <a:rPr lang="zh-TW" sz="6600" b="1">
                <a:solidFill>
                  <a:srgbClr val="333F50"/>
                </a:solidFill>
                <a:latin typeface="Microsoft JhengHei"/>
                <a:ea typeface="Microsoft JhengHei"/>
                <a:cs typeface="Microsoft JhengHei"/>
                <a:sym typeface="Microsoft JhengHei"/>
              </a:rPr>
              <a:t>物件辨識</a:t>
            </a:r>
            <a:endParaRPr/>
          </a:p>
        </p:txBody>
      </p:sp>
      <p:sp>
        <p:nvSpPr>
          <p:cNvPr id="1062" name="Google Shape;1062;p35"/>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1063" name="Google Shape;1063;p35"/>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林穎真</a:t>
            </a:r>
            <a:endParaRPr/>
          </a:p>
        </p:txBody>
      </p:sp>
      <p:sp>
        <p:nvSpPr>
          <p:cNvPr id="1064" name="Google Shape;1064;p35"/>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Object recognition</a:t>
            </a:r>
            <a:endParaRPr sz="2400" b="1">
              <a:solidFill>
                <a:srgbClr val="333F50"/>
              </a:solidFill>
              <a:latin typeface="Helvetica Neue"/>
              <a:ea typeface="Helvetica Neue"/>
              <a:cs typeface="Helvetica Neue"/>
              <a:sym typeface="Helvetica Neue"/>
            </a:endParaRPr>
          </a:p>
        </p:txBody>
      </p:sp>
      <p:sp>
        <p:nvSpPr>
          <p:cNvPr id="1065" name="Google Shape;106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36"/>
          <p:cNvSpPr txBox="1"/>
          <p:nvPr/>
        </p:nvSpPr>
        <p:spPr>
          <a:xfrm>
            <a:off x="1372711" y="938200"/>
            <a:ext cx="8520600" cy="60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70C0"/>
              </a:buClr>
              <a:buSzPts val="3600"/>
              <a:buFont typeface="Helvetica Neue"/>
              <a:buNone/>
            </a:pPr>
            <a:r>
              <a:rPr lang="zh-TW" sz="3600" b="1">
                <a:solidFill>
                  <a:srgbClr val="0070C0"/>
                </a:solidFill>
                <a:latin typeface="Helvetica Neue"/>
                <a:ea typeface="Helvetica Neue"/>
                <a:cs typeface="Helvetica Neue"/>
                <a:sym typeface="Helvetica Neue"/>
              </a:rPr>
              <a:t>Outline</a:t>
            </a:r>
            <a:endParaRPr sz="3600" b="1">
              <a:solidFill>
                <a:srgbClr val="0070C0"/>
              </a:solidFill>
              <a:latin typeface="Helvetica Neue"/>
              <a:ea typeface="Helvetica Neue"/>
              <a:cs typeface="Helvetica Neue"/>
              <a:sym typeface="Helvetica Neue"/>
            </a:endParaRPr>
          </a:p>
        </p:txBody>
      </p:sp>
      <p:sp>
        <p:nvSpPr>
          <p:cNvPr id="1072" name="Google Shape;1072;p36"/>
          <p:cNvSpPr txBox="1"/>
          <p:nvPr/>
        </p:nvSpPr>
        <p:spPr>
          <a:xfrm>
            <a:off x="1966879" y="1611201"/>
            <a:ext cx="8520600" cy="3339000"/>
          </a:xfrm>
          <a:prstGeom prst="rect">
            <a:avLst/>
          </a:prstGeom>
          <a:noFill/>
          <a:ln>
            <a:noFill/>
          </a:ln>
        </p:spPr>
        <p:txBody>
          <a:bodyPr spcFirstLastPara="1" wrap="square" lIns="91425" tIns="91425" rIns="91425" bIns="91425" anchor="t" anchorCtr="0">
            <a:normAutofit/>
          </a:bodyPr>
          <a:lstStyle/>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33F50"/>
                </a:solidFill>
                <a:latin typeface="Helvetica Neue"/>
                <a:ea typeface="Helvetica Neue"/>
                <a:cs typeface="Helvetica Neue"/>
                <a:sym typeface="Helvetica Neue"/>
              </a:rPr>
              <a:t>1. 選用套件</a:t>
            </a:r>
            <a:endParaRPr/>
          </a:p>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2. 模型建置流程 </a:t>
            </a:r>
            <a:endParaRPr/>
          </a:p>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3. 辨識結果</a:t>
            </a:r>
            <a:endParaRPr/>
          </a:p>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4. 過程中遇到的問題及解決方案</a:t>
            </a:r>
            <a:endParaRPr/>
          </a:p>
        </p:txBody>
      </p:sp>
      <p:sp>
        <p:nvSpPr>
          <p:cNvPr id="1073" name="Google Shape;1073;p36"/>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物件辨識</a:t>
            </a:r>
            <a:endParaRPr/>
          </a:p>
        </p:txBody>
      </p:sp>
      <p:grpSp>
        <p:nvGrpSpPr>
          <p:cNvPr id="1074" name="Google Shape;1074;p36"/>
          <p:cNvGrpSpPr/>
          <p:nvPr/>
        </p:nvGrpSpPr>
        <p:grpSpPr>
          <a:xfrm>
            <a:off x="6315613" y="261142"/>
            <a:ext cx="3552287" cy="619904"/>
            <a:chOff x="6315613" y="261142"/>
            <a:chExt cx="3552287" cy="619904"/>
          </a:xfrm>
        </p:grpSpPr>
        <p:sp>
          <p:nvSpPr>
            <p:cNvPr id="1075" name="Google Shape;1075;p36"/>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76" name="Google Shape;1076;p36"/>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77" name="Google Shape;1077;p36"/>
            <p:cNvSpPr/>
            <p:nvPr/>
          </p:nvSpPr>
          <p:spPr>
            <a:xfrm>
              <a:off x="6659342" y="473427"/>
              <a:ext cx="649508" cy="59434"/>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78" name="Google Shape;1078;p36"/>
            <p:cNvSpPr/>
            <p:nvPr/>
          </p:nvSpPr>
          <p:spPr>
            <a:xfrm>
              <a:off x="7202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79" name="Google Shape;1079;p36"/>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80" name="Google Shape;1080;p36"/>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81" name="Google Shape;1081;p36"/>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82" name="Google Shape;1082;p36"/>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83" name="Google Shape;1083;p36"/>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84" name="Google Shape;1084;p36"/>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85" name="Google Shape;1085;p36"/>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86" name="Google Shape;1086;p36"/>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087" name="Google Shape;1087;p36"/>
            <p:cNvSpPr txBox="1"/>
            <p:nvPr/>
          </p:nvSpPr>
          <p:spPr>
            <a:xfrm>
              <a:off x="6743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03</a:t>
              </a:r>
              <a:endParaRPr sz="1400" b="1">
                <a:solidFill>
                  <a:schemeClr val="lt1"/>
                </a:solidFill>
                <a:latin typeface="Helvetica Neue"/>
                <a:ea typeface="Helvetica Neue"/>
                <a:cs typeface="Helvetica Neue"/>
                <a:sym typeface="Helvetica Neue"/>
              </a:endParaRPr>
            </a:p>
          </p:txBody>
        </p:sp>
        <p:sp>
          <p:nvSpPr>
            <p:cNvPr id="1088" name="Google Shape;1088;p36"/>
            <p:cNvSpPr txBox="1"/>
            <p:nvPr/>
          </p:nvSpPr>
          <p:spPr>
            <a:xfrm>
              <a:off x="69839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物件辨識</a:t>
              </a:r>
              <a:endParaRPr/>
            </a:p>
          </p:txBody>
        </p:sp>
        <p:sp>
          <p:nvSpPr>
            <p:cNvPr id="1089" name="Google Shape;1089;p36"/>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090" name="Google Shape;1090;p36"/>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37"/>
          <p:cNvSpPr txBox="1"/>
          <p:nvPr/>
        </p:nvSpPr>
        <p:spPr>
          <a:xfrm>
            <a:off x="1657593" y="4250300"/>
            <a:ext cx="8520600" cy="3339000"/>
          </a:xfrm>
          <a:prstGeom prst="rect">
            <a:avLst/>
          </a:prstGeom>
          <a:noFill/>
          <a:ln>
            <a:noFill/>
          </a:ln>
        </p:spPr>
        <p:txBody>
          <a:bodyPr spcFirstLastPara="1" wrap="square" lIns="91425" tIns="91425" rIns="91425" bIns="91425" anchor="t" anchorCtr="0">
            <a:normAutofit/>
          </a:bodyPr>
          <a:lstStyle/>
          <a:p>
            <a:pPr marL="457200" marR="0" lvl="0" indent="-228600" algn="l" rtl="0">
              <a:lnSpc>
                <a:spcPct val="150000"/>
              </a:lnSpc>
              <a:spcBef>
                <a:spcPts val="0"/>
              </a:spcBef>
              <a:spcAft>
                <a:spcPts val="0"/>
              </a:spcAft>
              <a:buClr>
                <a:schemeClr val="accent1"/>
              </a:buClr>
              <a:buSzPts val="2000"/>
              <a:buFont typeface="Noto Sans Symbols"/>
              <a:buNone/>
            </a:pPr>
            <a:endParaRPr sz="2000" b="1">
              <a:solidFill>
                <a:srgbClr val="3F3F3F"/>
              </a:solidFill>
              <a:latin typeface="Helvetica Neue"/>
              <a:ea typeface="Helvetica Neue"/>
              <a:cs typeface="Helvetica Neue"/>
              <a:sym typeface="Helvetica Neue"/>
            </a:endParaRPr>
          </a:p>
        </p:txBody>
      </p:sp>
      <p:pic>
        <p:nvPicPr>
          <p:cNvPr id="1097" name="Google Shape;1097;p37"/>
          <p:cNvPicPr preferRelativeResize="0"/>
          <p:nvPr/>
        </p:nvPicPr>
        <p:blipFill rotWithShape="1">
          <a:blip r:embed="rId3">
            <a:alphaModFix/>
          </a:blip>
          <a:srcRect/>
          <a:stretch/>
        </p:blipFill>
        <p:spPr>
          <a:xfrm>
            <a:off x="7357639" y="2855469"/>
            <a:ext cx="3918807" cy="3122206"/>
          </a:xfrm>
          <a:prstGeom prst="rect">
            <a:avLst/>
          </a:prstGeom>
          <a:noFill/>
          <a:ln>
            <a:noFill/>
          </a:ln>
        </p:spPr>
      </p:pic>
      <p:sp>
        <p:nvSpPr>
          <p:cNvPr id="1098" name="Google Shape;1098;p37"/>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物件辨識</a:t>
            </a:r>
            <a:endParaRPr/>
          </a:p>
        </p:txBody>
      </p:sp>
      <p:sp>
        <p:nvSpPr>
          <p:cNvPr id="1099" name="Google Shape;1099;p37"/>
          <p:cNvSpPr txBox="1"/>
          <p:nvPr/>
        </p:nvSpPr>
        <p:spPr>
          <a:xfrm>
            <a:off x="1118068" y="996075"/>
            <a:ext cx="6239571" cy="60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70C0"/>
              </a:buClr>
              <a:buSzPts val="3600"/>
              <a:buFont typeface="Microsoft JhengHei"/>
              <a:buNone/>
            </a:pPr>
            <a:r>
              <a:rPr lang="zh-TW" sz="3600" b="1">
                <a:solidFill>
                  <a:srgbClr val="0070C0"/>
                </a:solidFill>
                <a:latin typeface="Microsoft JhengHei"/>
                <a:ea typeface="Microsoft JhengHei"/>
                <a:cs typeface="Microsoft JhengHei"/>
                <a:sym typeface="Microsoft JhengHei"/>
              </a:rPr>
              <a:t>選用套件</a:t>
            </a:r>
            <a:endParaRPr sz="3600" b="1">
              <a:solidFill>
                <a:srgbClr val="0070C0"/>
              </a:solidFill>
              <a:latin typeface="Microsoft JhengHei"/>
              <a:ea typeface="Microsoft JhengHei"/>
              <a:cs typeface="Microsoft JhengHei"/>
              <a:sym typeface="Microsoft JhengHei"/>
            </a:endParaRPr>
          </a:p>
        </p:txBody>
      </p:sp>
      <p:sp>
        <p:nvSpPr>
          <p:cNvPr id="1100" name="Google Shape;1100;p37"/>
          <p:cNvSpPr txBox="1"/>
          <p:nvPr/>
        </p:nvSpPr>
        <p:spPr>
          <a:xfrm>
            <a:off x="1735386" y="1612888"/>
            <a:ext cx="6239571" cy="3339000"/>
          </a:xfrm>
          <a:prstGeom prst="rect">
            <a:avLst/>
          </a:prstGeom>
          <a:noFill/>
          <a:ln>
            <a:noFill/>
          </a:ln>
        </p:spPr>
        <p:txBody>
          <a:bodyPr spcFirstLastPara="1" wrap="square" lIns="91425" tIns="91425" rIns="91425" bIns="91425" anchor="t" anchorCtr="0">
            <a:normAutofit/>
          </a:bodyPr>
          <a:lstStyle/>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33F50"/>
                </a:solidFill>
                <a:latin typeface="Helvetica Neue"/>
                <a:ea typeface="Helvetica Neue"/>
                <a:cs typeface="Helvetica Neue"/>
                <a:sym typeface="Helvetica Neue"/>
              </a:rPr>
              <a:t>1. 使用 webcam 而不是樹莓派</a:t>
            </a:r>
            <a:endParaRPr/>
          </a:p>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2. 不使用 Keras 訓練模型而是選用 YOLO</a:t>
            </a:r>
            <a:endParaRPr sz="2400" b="1">
              <a:solidFill>
                <a:srgbClr val="3F3F3F"/>
              </a:solidFill>
              <a:latin typeface="Helvetica Neue"/>
              <a:ea typeface="Helvetica Neue"/>
              <a:cs typeface="Helvetica Neue"/>
              <a:sym typeface="Helvetica Neue"/>
            </a:endParaRPr>
          </a:p>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3. 選用 YOLOv4 而非 v3 版本</a:t>
            </a:r>
            <a:endParaRPr sz="2400" b="1">
              <a:solidFill>
                <a:srgbClr val="3F3F3F"/>
              </a:solidFill>
              <a:latin typeface="Helvetica Neue"/>
              <a:ea typeface="Helvetica Neue"/>
              <a:cs typeface="Helvetica Neue"/>
              <a:sym typeface="Helvetica Neue"/>
            </a:endParaRPr>
          </a:p>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4. 使用 LabelImg 幫圖片上標籤</a:t>
            </a:r>
            <a:endParaRPr/>
          </a:p>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5. 利用 OpenCV 將套件做串接</a:t>
            </a:r>
            <a:endParaRPr/>
          </a:p>
          <a:p>
            <a:pPr marL="101600" marR="0" lvl="0" indent="0" algn="l" rtl="0">
              <a:lnSpc>
                <a:spcPct val="150000"/>
              </a:lnSpc>
              <a:spcBef>
                <a:spcPts val="0"/>
              </a:spcBef>
              <a:spcAft>
                <a:spcPts val="0"/>
              </a:spcAft>
              <a:buClr>
                <a:schemeClr val="accent1"/>
              </a:buClr>
              <a:buSzPts val="2000"/>
              <a:buFont typeface="Noto Sans Symbols"/>
              <a:buNone/>
            </a:pPr>
            <a:endParaRPr sz="2400" b="1">
              <a:solidFill>
                <a:srgbClr val="3F3F3F"/>
              </a:solidFill>
              <a:latin typeface="Helvetica Neue"/>
              <a:ea typeface="Helvetica Neue"/>
              <a:cs typeface="Helvetica Neue"/>
              <a:sym typeface="Helvetica Neue"/>
            </a:endParaRPr>
          </a:p>
        </p:txBody>
      </p:sp>
      <p:grpSp>
        <p:nvGrpSpPr>
          <p:cNvPr id="1101" name="Google Shape;1101;p37"/>
          <p:cNvGrpSpPr/>
          <p:nvPr/>
        </p:nvGrpSpPr>
        <p:grpSpPr>
          <a:xfrm>
            <a:off x="6315613" y="261142"/>
            <a:ext cx="3552287" cy="619904"/>
            <a:chOff x="6315613" y="261142"/>
            <a:chExt cx="3552287" cy="619904"/>
          </a:xfrm>
        </p:grpSpPr>
        <p:sp>
          <p:nvSpPr>
            <p:cNvPr id="1102" name="Google Shape;1102;p37"/>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03" name="Google Shape;1103;p37"/>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04" name="Google Shape;1104;p37"/>
            <p:cNvSpPr/>
            <p:nvPr/>
          </p:nvSpPr>
          <p:spPr>
            <a:xfrm>
              <a:off x="6659342" y="473427"/>
              <a:ext cx="828000" cy="45719"/>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05" name="Google Shape;1105;p37"/>
            <p:cNvSpPr/>
            <p:nvPr/>
          </p:nvSpPr>
          <p:spPr>
            <a:xfrm>
              <a:off x="7202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06" name="Google Shape;1106;p37"/>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07" name="Google Shape;1107;p37"/>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08" name="Google Shape;1108;p37"/>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09" name="Google Shape;1109;p37"/>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10" name="Google Shape;1110;p37"/>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11" name="Google Shape;1111;p37"/>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12" name="Google Shape;1112;p37"/>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13" name="Google Shape;1113;p37"/>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14" name="Google Shape;1114;p37"/>
            <p:cNvSpPr txBox="1"/>
            <p:nvPr/>
          </p:nvSpPr>
          <p:spPr>
            <a:xfrm>
              <a:off x="6743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03</a:t>
              </a:r>
              <a:endParaRPr sz="1400" b="1">
                <a:solidFill>
                  <a:schemeClr val="lt1"/>
                </a:solidFill>
                <a:latin typeface="Helvetica Neue"/>
                <a:ea typeface="Helvetica Neue"/>
                <a:cs typeface="Helvetica Neue"/>
                <a:sym typeface="Helvetica Neue"/>
              </a:endParaRPr>
            </a:p>
          </p:txBody>
        </p:sp>
        <p:sp>
          <p:nvSpPr>
            <p:cNvPr id="1115" name="Google Shape;1115;p37"/>
            <p:cNvSpPr txBox="1"/>
            <p:nvPr/>
          </p:nvSpPr>
          <p:spPr>
            <a:xfrm>
              <a:off x="69839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物件辨識</a:t>
              </a:r>
              <a:endParaRPr/>
            </a:p>
          </p:txBody>
        </p:sp>
        <p:sp>
          <p:nvSpPr>
            <p:cNvPr id="1116" name="Google Shape;1116;p37"/>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117" name="Google Shape;1117;p37"/>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p:nvPr/>
        </p:nvSpPr>
        <p:spPr>
          <a:xfrm>
            <a:off x="1657593" y="4250300"/>
            <a:ext cx="8520600" cy="3339000"/>
          </a:xfrm>
          <a:prstGeom prst="rect">
            <a:avLst/>
          </a:prstGeom>
          <a:noFill/>
          <a:ln>
            <a:noFill/>
          </a:ln>
        </p:spPr>
        <p:txBody>
          <a:bodyPr spcFirstLastPara="1" wrap="square" lIns="91425" tIns="91425" rIns="91425" bIns="91425" anchor="t" anchorCtr="0">
            <a:normAutofit/>
          </a:bodyPr>
          <a:lstStyle/>
          <a:p>
            <a:pPr marL="457200" marR="0" lvl="0" indent="-228600" algn="l" rtl="0">
              <a:lnSpc>
                <a:spcPct val="150000"/>
              </a:lnSpc>
              <a:spcBef>
                <a:spcPts val="0"/>
              </a:spcBef>
              <a:spcAft>
                <a:spcPts val="0"/>
              </a:spcAft>
              <a:buClr>
                <a:schemeClr val="accent1"/>
              </a:buClr>
              <a:buSzPts val="2000"/>
              <a:buFont typeface="Noto Sans Symbols"/>
              <a:buNone/>
            </a:pPr>
            <a:endParaRPr sz="2000" b="1">
              <a:solidFill>
                <a:srgbClr val="3F3F3F"/>
              </a:solidFill>
              <a:latin typeface="Helvetica Neue"/>
              <a:ea typeface="Helvetica Neue"/>
              <a:cs typeface="Helvetica Neue"/>
              <a:sym typeface="Helvetica Neue"/>
            </a:endParaRPr>
          </a:p>
        </p:txBody>
      </p:sp>
      <p:sp>
        <p:nvSpPr>
          <p:cNvPr id="1124" name="Google Shape;1124;p38"/>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物件辨識</a:t>
            </a:r>
            <a:endParaRPr/>
          </a:p>
        </p:txBody>
      </p:sp>
      <p:sp>
        <p:nvSpPr>
          <p:cNvPr id="1125" name="Google Shape;1125;p38"/>
          <p:cNvSpPr txBox="1"/>
          <p:nvPr/>
        </p:nvSpPr>
        <p:spPr>
          <a:xfrm>
            <a:off x="1118068" y="996075"/>
            <a:ext cx="6239571" cy="60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70C0"/>
              </a:buClr>
              <a:buSzPts val="3600"/>
              <a:buFont typeface="Microsoft JhengHei"/>
              <a:buNone/>
            </a:pPr>
            <a:r>
              <a:rPr lang="zh-TW" sz="3600" b="1">
                <a:solidFill>
                  <a:srgbClr val="0070C0"/>
                </a:solidFill>
                <a:latin typeface="Microsoft JhengHei"/>
                <a:ea typeface="Microsoft JhengHei"/>
                <a:cs typeface="Microsoft JhengHei"/>
                <a:sym typeface="Microsoft JhengHei"/>
              </a:rPr>
              <a:t>圖片標籤</a:t>
            </a:r>
            <a:endParaRPr sz="3600" b="1">
              <a:solidFill>
                <a:srgbClr val="0070C0"/>
              </a:solidFill>
              <a:latin typeface="Microsoft JhengHei"/>
              <a:ea typeface="Microsoft JhengHei"/>
              <a:cs typeface="Microsoft JhengHei"/>
              <a:sym typeface="Microsoft JhengHei"/>
            </a:endParaRPr>
          </a:p>
        </p:txBody>
      </p:sp>
      <p:sp>
        <p:nvSpPr>
          <p:cNvPr id="1126" name="Google Shape;1126;p38"/>
          <p:cNvSpPr txBox="1"/>
          <p:nvPr/>
        </p:nvSpPr>
        <p:spPr>
          <a:xfrm>
            <a:off x="1735386" y="1612888"/>
            <a:ext cx="6239571" cy="3339000"/>
          </a:xfrm>
          <a:prstGeom prst="rect">
            <a:avLst/>
          </a:prstGeom>
          <a:noFill/>
          <a:ln>
            <a:noFill/>
          </a:ln>
        </p:spPr>
        <p:txBody>
          <a:bodyPr spcFirstLastPara="1" wrap="square" lIns="91425" tIns="91425" rIns="91425" bIns="91425" anchor="t" anchorCtr="0">
            <a:normAutofit/>
          </a:bodyPr>
          <a:lstStyle/>
          <a:p>
            <a:pPr marL="101600" marR="0" lvl="0" indent="0" algn="l" rtl="0">
              <a:lnSpc>
                <a:spcPct val="150000"/>
              </a:lnSpc>
              <a:spcBef>
                <a:spcPts val="0"/>
              </a:spcBef>
              <a:spcAft>
                <a:spcPts val="0"/>
              </a:spcAft>
              <a:buClr>
                <a:schemeClr val="accent1"/>
              </a:buClr>
              <a:buSzPts val="2000"/>
              <a:buFont typeface="Noto Sans Symbols"/>
              <a:buNone/>
            </a:pPr>
            <a:endParaRPr sz="2400" b="1">
              <a:solidFill>
                <a:srgbClr val="3F3F3F"/>
              </a:solidFill>
              <a:latin typeface="Helvetica Neue"/>
              <a:ea typeface="Helvetica Neue"/>
              <a:cs typeface="Helvetica Neue"/>
              <a:sym typeface="Helvetica Neue"/>
            </a:endParaRPr>
          </a:p>
        </p:txBody>
      </p:sp>
      <p:grpSp>
        <p:nvGrpSpPr>
          <p:cNvPr id="1127" name="Google Shape;1127;p38"/>
          <p:cNvGrpSpPr/>
          <p:nvPr/>
        </p:nvGrpSpPr>
        <p:grpSpPr>
          <a:xfrm>
            <a:off x="6315613" y="261142"/>
            <a:ext cx="3552287" cy="619904"/>
            <a:chOff x="6315613" y="261142"/>
            <a:chExt cx="3552287" cy="619904"/>
          </a:xfrm>
        </p:grpSpPr>
        <p:sp>
          <p:nvSpPr>
            <p:cNvPr id="1128" name="Google Shape;1128;p38"/>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29" name="Google Shape;1129;p38"/>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30" name="Google Shape;1130;p38"/>
            <p:cNvSpPr/>
            <p:nvPr/>
          </p:nvSpPr>
          <p:spPr>
            <a:xfrm>
              <a:off x="6659342" y="473427"/>
              <a:ext cx="828000" cy="45719"/>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31" name="Google Shape;1131;p38"/>
            <p:cNvSpPr/>
            <p:nvPr/>
          </p:nvSpPr>
          <p:spPr>
            <a:xfrm>
              <a:off x="7202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32" name="Google Shape;1132;p38"/>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33" name="Google Shape;1133;p38"/>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34" name="Google Shape;1134;p38"/>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35" name="Google Shape;1135;p38"/>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36" name="Google Shape;1136;p38"/>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37" name="Google Shape;1137;p38"/>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38" name="Google Shape;1138;p38"/>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39" name="Google Shape;1139;p38"/>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40" name="Google Shape;1140;p38"/>
            <p:cNvSpPr txBox="1"/>
            <p:nvPr/>
          </p:nvSpPr>
          <p:spPr>
            <a:xfrm>
              <a:off x="6743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03</a:t>
              </a:r>
              <a:endParaRPr sz="1400" b="1">
                <a:solidFill>
                  <a:schemeClr val="lt1"/>
                </a:solidFill>
                <a:latin typeface="Helvetica Neue"/>
                <a:ea typeface="Helvetica Neue"/>
                <a:cs typeface="Helvetica Neue"/>
                <a:sym typeface="Helvetica Neue"/>
              </a:endParaRPr>
            </a:p>
          </p:txBody>
        </p:sp>
        <p:sp>
          <p:nvSpPr>
            <p:cNvPr id="1141" name="Google Shape;1141;p38"/>
            <p:cNvSpPr txBox="1"/>
            <p:nvPr/>
          </p:nvSpPr>
          <p:spPr>
            <a:xfrm>
              <a:off x="69839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物件辨識</a:t>
              </a:r>
              <a:endParaRPr/>
            </a:p>
          </p:txBody>
        </p:sp>
        <p:sp>
          <p:nvSpPr>
            <p:cNvPr id="1142" name="Google Shape;1142;p38"/>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143" name="Google Shape;1143;p38"/>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26</a:t>
            </a:fld>
            <a:endParaRPr/>
          </a:p>
        </p:txBody>
      </p:sp>
      <p:pic>
        <p:nvPicPr>
          <p:cNvPr id="1144" name="Google Shape;1144;p38"/>
          <p:cNvPicPr preferRelativeResize="0"/>
          <p:nvPr/>
        </p:nvPicPr>
        <p:blipFill rotWithShape="1">
          <a:blip r:embed="rId3">
            <a:alphaModFix/>
          </a:blip>
          <a:srcRect/>
          <a:stretch/>
        </p:blipFill>
        <p:spPr>
          <a:xfrm>
            <a:off x="1637521" y="1722364"/>
            <a:ext cx="8394441" cy="466220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pic>
        <p:nvPicPr>
          <p:cNvPr id="1149" name="Google Shape;1149;p39"/>
          <p:cNvPicPr preferRelativeResize="0"/>
          <p:nvPr/>
        </p:nvPicPr>
        <p:blipFill rotWithShape="1">
          <a:blip r:embed="rId3">
            <a:alphaModFix/>
          </a:blip>
          <a:srcRect/>
          <a:stretch/>
        </p:blipFill>
        <p:spPr>
          <a:xfrm>
            <a:off x="1699814" y="1981487"/>
            <a:ext cx="886825" cy="766975"/>
          </a:xfrm>
          <a:prstGeom prst="rect">
            <a:avLst/>
          </a:prstGeom>
          <a:noFill/>
          <a:ln>
            <a:noFill/>
          </a:ln>
        </p:spPr>
      </p:pic>
      <p:pic>
        <p:nvPicPr>
          <p:cNvPr id="1150" name="Google Shape;1150;p39"/>
          <p:cNvPicPr preferRelativeResize="0"/>
          <p:nvPr/>
        </p:nvPicPr>
        <p:blipFill rotWithShape="1">
          <a:blip r:embed="rId4">
            <a:alphaModFix/>
          </a:blip>
          <a:srcRect/>
          <a:stretch/>
        </p:blipFill>
        <p:spPr>
          <a:xfrm>
            <a:off x="8778827" y="2060295"/>
            <a:ext cx="1594363" cy="1067573"/>
          </a:xfrm>
          <a:prstGeom prst="rect">
            <a:avLst/>
          </a:prstGeom>
          <a:noFill/>
          <a:ln>
            <a:noFill/>
          </a:ln>
        </p:spPr>
      </p:pic>
      <p:pic>
        <p:nvPicPr>
          <p:cNvPr id="1151" name="Google Shape;1151;p39"/>
          <p:cNvPicPr preferRelativeResize="0"/>
          <p:nvPr/>
        </p:nvPicPr>
        <p:blipFill rotWithShape="1">
          <a:blip r:embed="rId5">
            <a:alphaModFix/>
          </a:blip>
          <a:srcRect/>
          <a:stretch/>
        </p:blipFill>
        <p:spPr>
          <a:xfrm>
            <a:off x="2635814" y="2185611"/>
            <a:ext cx="928516" cy="358725"/>
          </a:xfrm>
          <a:prstGeom prst="rect">
            <a:avLst/>
          </a:prstGeom>
          <a:noFill/>
          <a:ln>
            <a:noFill/>
          </a:ln>
        </p:spPr>
      </p:pic>
      <p:pic>
        <p:nvPicPr>
          <p:cNvPr id="1152" name="Google Shape;1152;p39"/>
          <p:cNvPicPr preferRelativeResize="0"/>
          <p:nvPr/>
        </p:nvPicPr>
        <p:blipFill rotWithShape="1">
          <a:blip r:embed="rId6">
            <a:alphaModFix/>
          </a:blip>
          <a:srcRect/>
          <a:stretch/>
        </p:blipFill>
        <p:spPr>
          <a:xfrm>
            <a:off x="4667609" y="2284614"/>
            <a:ext cx="1011252" cy="843254"/>
          </a:xfrm>
          <a:prstGeom prst="rect">
            <a:avLst/>
          </a:prstGeom>
          <a:noFill/>
          <a:ln>
            <a:noFill/>
          </a:ln>
        </p:spPr>
      </p:pic>
      <p:pic>
        <p:nvPicPr>
          <p:cNvPr id="1153" name="Google Shape;1153;p39"/>
          <p:cNvPicPr preferRelativeResize="0"/>
          <p:nvPr/>
        </p:nvPicPr>
        <p:blipFill rotWithShape="1">
          <a:blip r:embed="rId7">
            <a:alphaModFix/>
          </a:blip>
          <a:srcRect/>
          <a:stretch/>
        </p:blipFill>
        <p:spPr>
          <a:xfrm>
            <a:off x="6705172" y="2352802"/>
            <a:ext cx="1132623" cy="603116"/>
          </a:xfrm>
          <a:prstGeom prst="rect">
            <a:avLst/>
          </a:prstGeom>
          <a:noFill/>
          <a:ln>
            <a:noFill/>
          </a:ln>
        </p:spPr>
      </p:pic>
      <p:pic>
        <p:nvPicPr>
          <p:cNvPr id="1154" name="Google Shape;1154;p39"/>
          <p:cNvPicPr preferRelativeResize="0"/>
          <p:nvPr/>
        </p:nvPicPr>
        <p:blipFill rotWithShape="1">
          <a:blip r:embed="rId8">
            <a:alphaModFix/>
          </a:blip>
          <a:srcRect/>
          <a:stretch/>
        </p:blipFill>
        <p:spPr>
          <a:xfrm>
            <a:off x="1810427" y="2776746"/>
            <a:ext cx="665600" cy="443740"/>
          </a:xfrm>
          <a:prstGeom prst="rect">
            <a:avLst/>
          </a:prstGeom>
          <a:noFill/>
          <a:ln>
            <a:noFill/>
          </a:ln>
        </p:spPr>
      </p:pic>
      <p:sp>
        <p:nvSpPr>
          <p:cNvPr id="1155" name="Google Shape;1155;p39"/>
          <p:cNvSpPr txBox="1"/>
          <p:nvPr/>
        </p:nvSpPr>
        <p:spPr>
          <a:xfrm>
            <a:off x="1500924" y="3527352"/>
            <a:ext cx="2171429" cy="1415742"/>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333F50"/>
              </a:buClr>
              <a:buSzPts val="1600"/>
              <a:buFont typeface="Helvetica Neue"/>
              <a:buNone/>
            </a:pPr>
            <a:r>
              <a:rPr lang="zh-TW" sz="1600" b="1">
                <a:solidFill>
                  <a:srgbClr val="333F50"/>
                </a:solidFill>
                <a:latin typeface="Helvetica Neue"/>
                <a:ea typeface="Helvetica Neue"/>
                <a:cs typeface="Helvetica Neue"/>
                <a:sym typeface="Helvetica Neue"/>
              </a:rPr>
              <a:t>使用 Webcam 對商品進行錄影後切成影格, 並搭配 Kaggle 資料庫的圖片增加其豐富性</a:t>
            </a:r>
            <a:endParaRPr sz="1600" b="1">
              <a:solidFill>
                <a:srgbClr val="333F50"/>
              </a:solidFill>
              <a:latin typeface="Helvetica Neue"/>
              <a:ea typeface="Helvetica Neue"/>
              <a:cs typeface="Helvetica Neue"/>
              <a:sym typeface="Helvetica Neue"/>
            </a:endParaRPr>
          </a:p>
        </p:txBody>
      </p:sp>
      <p:sp>
        <p:nvSpPr>
          <p:cNvPr id="1156" name="Google Shape;1156;p39"/>
          <p:cNvSpPr txBox="1"/>
          <p:nvPr/>
        </p:nvSpPr>
        <p:spPr>
          <a:xfrm>
            <a:off x="4227772" y="3527352"/>
            <a:ext cx="1864500" cy="677078"/>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333F50"/>
              </a:buClr>
              <a:buSzPts val="1600"/>
              <a:buFont typeface="Helvetica Neue"/>
              <a:buNone/>
            </a:pPr>
            <a:r>
              <a:rPr lang="zh-TW" sz="1600" b="1">
                <a:solidFill>
                  <a:srgbClr val="333F50"/>
                </a:solidFill>
                <a:latin typeface="Helvetica Neue"/>
                <a:ea typeface="Helvetica Neue"/>
                <a:cs typeface="Helvetica Neue"/>
                <a:sym typeface="Helvetica Neue"/>
              </a:rPr>
              <a:t>利用 LabelImg 工具對照片進行標註</a:t>
            </a:r>
            <a:endParaRPr sz="1600" b="1">
              <a:solidFill>
                <a:srgbClr val="333F50"/>
              </a:solidFill>
              <a:latin typeface="Helvetica Neue"/>
              <a:ea typeface="Helvetica Neue"/>
              <a:cs typeface="Helvetica Neue"/>
              <a:sym typeface="Helvetica Neue"/>
            </a:endParaRPr>
          </a:p>
        </p:txBody>
      </p:sp>
      <p:pic>
        <p:nvPicPr>
          <p:cNvPr id="1157" name="Google Shape;1157;p39"/>
          <p:cNvPicPr preferRelativeResize="0"/>
          <p:nvPr/>
        </p:nvPicPr>
        <p:blipFill rotWithShape="1">
          <a:blip r:embed="rId9">
            <a:alphaModFix/>
          </a:blip>
          <a:srcRect/>
          <a:stretch/>
        </p:blipFill>
        <p:spPr>
          <a:xfrm>
            <a:off x="2849037" y="2747562"/>
            <a:ext cx="502100" cy="502100"/>
          </a:xfrm>
          <a:prstGeom prst="rect">
            <a:avLst/>
          </a:prstGeom>
          <a:noFill/>
          <a:ln>
            <a:noFill/>
          </a:ln>
        </p:spPr>
      </p:pic>
      <p:sp>
        <p:nvSpPr>
          <p:cNvPr id="1158" name="Google Shape;1158;p39"/>
          <p:cNvSpPr txBox="1"/>
          <p:nvPr/>
        </p:nvSpPr>
        <p:spPr>
          <a:xfrm>
            <a:off x="6411383" y="3527352"/>
            <a:ext cx="1864500" cy="677078"/>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333F50"/>
              </a:buClr>
              <a:buSzPts val="1600"/>
              <a:buFont typeface="Helvetica Neue"/>
              <a:buNone/>
            </a:pPr>
            <a:r>
              <a:rPr lang="zh-TW" sz="1600" b="1">
                <a:solidFill>
                  <a:srgbClr val="333F50"/>
                </a:solidFill>
                <a:latin typeface="Helvetica Neue"/>
                <a:ea typeface="Helvetica Neue"/>
                <a:cs typeface="Helvetica Neue"/>
                <a:sym typeface="Helvetica Neue"/>
              </a:rPr>
              <a:t>使用 YOLOv4 訓練相關設定檔</a:t>
            </a:r>
            <a:endParaRPr sz="1600" b="1">
              <a:solidFill>
                <a:srgbClr val="333F50"/>
              </a:solidFill>
              <a:latin typeface="Helvetica Neue"/>
              <a:ea typeface="Helvetica Neue"/>
              <a:cs typeface="Helvetica Neue"/>
              <a:sym typeface="Helvetica Neue"/>
            </a:endParaRPr>
          </a:p>
        </p:txBody>
      </p:sp>
      <p:sp>
        <p:nvSpPr>
          <p:cNvPr id="1159" name="Google Shape;1159;p39"/>
          <p:cNvSpPr txBox="1"/>
          <p:nvPr/>
        </p:nvSpPr>
        <p:spPr>
          <a:xfrm>
            <a:off x="8742985" y="3527352"/>
            <a:ext cx="2271927" cy="677078"/>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333F50"/>
              </a:buClr>
              <a:buSzPts val="1600"/>
              <a:buFont typeface="Helvetica Neue"/>
              <a:buNone/>
            </a:pPr>
            <a:r>
              <a:rPr lang="zh-TW" sz="1600" b="1">
                <a:solidFill>
                  <a:srgbClr val="333F50"/>
                </a:solidFill>
                <a:latin typeface="Helvetica Neue"/>
                <a:ea typeface="Helvetica Neue"/>
                <a:cs typeface="Helvetica Neue"/>
                <a:sym typeface="Helvetica Neue"/>
              </a:rPr>
              <a:t>利用 Colab 上的 GPU 來進行模型的訓練</a:t>
            </a:r>
            <a:endParaRPr sz="1600" b="1">
              <a:solidFill>
                <a:srgbClr val="333F50"/>
              </a:solidFill>
              <a:latin typeface="Helvetica Neue"/>
              <a:ea typeface="Helvetica Neue"/>
              <a:cs typeface="Helvetica Neue"/>
              <a:sym typeface="Helvetica Neue"/>
            </a:endParaRPr>
          </a:p>
        </p:txBody>
      </p:sp>
      <p:sp>
        <p:nvSpPr>
          <p:cNvPr id="1160" name="Google Shape;1160;p39"/>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物件辨識</a:t>
            </a:r>
            <a:endParaRPr/>
          </a:p>
        </p:txBody>
      </p:sp>
      <p:sp>
        <p:nvSpPr>
          <p:cNvPr id="1161" name="Google Shape;1161;p39"/>
          <p:cNvSpPr txBox="1"/>
          <p:nvPr/>
        </p:nvSpPr>
        <p:spPr>
          <a:xfrm>
            <a:off x="1118068" y="996075"/>
            <a:ext cx="6239571" cy="60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70C0"/>
              </a:buClr>
              <a:buSzPts val="3600"/>
              <a:buFont typeface="Microsoft JhengHei"/>
              <a:buNone/>
            </a:pPr>
            <a:r>
              <a:rPr lang="zh-TW" sz="3600" b="1">
                <a:solidFill>
                  <a:srgbClr val="0070C0"/>
                </a:solidFill>
                <a:latin typeface="Microsoft JhengHei"/>
                <a:ea typeface="Microsoft JhengHei"/>
                <a:cs typeface="Microsoft JhengHei"/>
                <a:sym typeface="Microsoft JhengHei"/>
              </a:rPr>
              <a:t>模型建置流程</a:t>
            </a:r>
            <a:endParaRPr/>
          </a:p>
        </p:txBody>
      </p:sp>
      <p:sp>
        <p:nvSpPr>
          <p:cNvPr id="1162" name="Google Shape;1162;p39"/>
          <p:cNvSpPr/>
          <p:nvPr/>
        </p:nvSpPr>
        <p:spPr>
          <a:xfrm>
            <a:off x="3969078" y="2513374"/>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63" name="Google Shape;1163;p39"/>
          <p:cNvSpPr/>
          <p:nvPr/>
        </p:nvSpPr>
        <p:spPr>
          <a:xfrm>
            <a:off x="5964731" y="2513374"/>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64" name="Google Shape;1164;p39"/>
          <p:cNvSpPr/>
          <p:nvPr/>
        </p:nvSpPr>
        <p:spPr>
          <a:xfrm>
            <a:off x="8218518" y="2513374"/>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1165" name="Google Shape;1165;p39"/>
          <p:cNvGrpSpPr/>
          <p:nvPr/>
        </p:nvGrpSpPr>
        <p:grpSpPr>
          <a:xfrm>
            <a:off x="6315613" y="261142"/>
            <a:ext cx="3552287" cy="619904"/>
            <a:chOff x="6315613" y="261142"/>
            <a:chExt cx="3552287" cy="619904"/>
          </a:xfrm>
        </p:grpSpPr>
        <p:sp>
          <p:nvSpPr>
            <p:cNvPr id="1166" name="Google Shape;1166;p39"/>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67" name="Google Shape;1167;p39"/>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68" name="Google Shape;1168;p39"/>
            <p:cNvSpPr/>
            <p:nvPr/>
          </p:nvSpPr>
          <p:spPr>
            <a:xfrm>
              <a:off x="6659342" y="473427"/>
              <a:ext cx="865408" cy="45719"/>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69" name="Google Shape;1169;p39"/>
            <p:cNvSpPr/>
            <p:nvPr/>
          </p:nvSpPr>
          <p:spPr>
            <a:xfrm>
              <a:off x="7202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70" name="Google Shape;1170;p39"/>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71" name="Google Shape;1171;p39"/>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72" name="Google Shape;1172;p39"/>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73" name="Google Shape;1173;p39"/>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74" name="Google Shape;1174;p39"/>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75" name="Google Shape;1175;p39"/>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76" name="Google Shape;1176;p39"/>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77" name="Google Shape;1177;p39"/>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78" name="Google Shape;1178;p39"/>
            <p:cNvSpPr txBox="1"/>
            <p:nvPr/>
          </p:nvSpPr>
          <p:spPr>
            <a:xfrm>
              <a:off x="6743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03</a:t>
              </a:r>
              <a:endParaRPr sz="1400" b="1">
                <a:solidFill>
                  <a:schemeClr val="lt1"/>
                </a:solidFill>
                <a:latin typeface="Helvetica Neue"/>
                <a:ea typeface="Helvetica Neue"/>
                <a:cs typeface="Helvetica Neue"/>
                <a:sym typeface="Helvetica Neue"/>
              </a:endParaRPr>
            </a:p>
          </p:txBody>
        </p:sp>
        <p:sp>
          <p:nvSpPr>
            <p:cNvPr id="1179" name="Google Shape;1179;p39"/>
            <p:cNvSpPr txBox="1"/>
            <p:nvPr/>
          </p:nvSpPr>
          <p:spPr>
            <a:xfrm>
              <a:off x="69839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物件辨識</a:t>
              </a:r>
              <a:endParaRPr/>
            </a:p>
          </p:txBody>
        </p:sp>
        <p:sp>
          <p:nvSpPr>
            <p:cNvPr id="1180" name="Google Shape;1180;p39"/>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181" name="Google Shape;1181;p39"/>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pic>
        <p:nvPicPr>
          <p:cNvPr id="1187" name="Google Shape;1187;p40"/>
          <p:cNvPicPr preferRelativeResize="0"/>
          <p:nvPr/>
        </p:nvPicPr>
        <p:blipFill rotWithShape="1">
          <a:blip r:embed="rId3">
            <a:alphaModFix/>
          </a:blip>
          <a:srcRect/>
          <a:stretch/>
        </p:blipFill>
        <p:spPr>
          <a:xfrm>
            <a:off x="5092488" y="2257383"/>
            <a:ext cx="851822" cy="1056550"/>
          </a:xfrm>
          <a:prstGeom prst="rect">
            <a:avLst/>
          </a:prstGeom>
          <a:noFill/>
          <a:ln>
            <a:noFill/>
          </a:ln>
        </p:spPr>
      </p:pic>
      <p:pic>
        <p:nvPicPr>
          <p:cNvPr id="1188" name="Google Shape;1188;p40"/>
          <p:cNvPicPr preferRelativeResize="0"/>
          <p:nvPr/>
        </p:nvPicPr>
        <p:blipFill rotWithShape="1">
          <a:blip r:embed="rId4">
            <a:alphaModFix/>
          </a:blip>
          <a:srcRect/>
          <a:stretch/>
        </p:blipFill>
        <p:spPr>
          <a:xfrm>
            <a:off x="6165468" y="2257370"/>
            <a:ext cx="1229250" cy="1056550"/>
          </a:xfrm>
          <a:prstGeom prst="rect">
            <a:avLst/>
          </a:prstGeom>
          <a:noFill/>
          <a:ln>
            <a:noFill/>
          </a:ln>
        </p:spPr>
      </p:pic>
      <p:sp>
        <p:nvSpPr>
          <p:cNvPr id="1189" name="Google Shape;1189;p40"/>
          <p:cNvSpPr txBox="1"/>
          <p:nvPr/>
        </p:nvSpPr>
        <p:spPr>
          <a:xfrm flipH="1">
            <a:off x="4919637" y="3675903"/>
            <a:ext cx="2800689" cy="923299"/>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333F50"/>
              </a:buClr>
              <a:buSzPts val="1600"/>
              <a:buFont typeface="Helvetica Neue"/>
              <a:buNone/>
            </a:pPr>
            <a:r>
              <a:rPr lang="zh-TW" sz="1600" b="1">
                <a:solidFill>
                  <a:srgbClr val="333F50"/>
                </a:solidFill>
                <a:latin typeface="Helvetica Neue"/>
                <a:ea typeface="Helvetica Neue"/>
                <a:cs typeface="Helvetica Neue"/>
                <a:sym typeface="Helvetica Neue"/>
              </a:rPr>
              <a:t>利用 OpenCV 將 Webcam 收到的影像帶入模型中做辨識, 開框, 顯示物品名</a:t>
            </a:r>
            <a:endParaRPr sz="1600" b="1">
              <a:solidFill>
                <a:srgbClr val="333F50"/>
              </a:solidFill>
              <a:latin typeface="Helvetica Neue"/>
              <a:ea typeface="Helvetica Neue"/>
              <a:cs typeface="Helvetica Neue"/>
              <a:sym typeface="Helvetica Neue"/>
            </a:endParaRPr>
          </a:p>
        </p:txBody>
      </p:sp>
      <p:sp>
        <p:nvSpPr>
          <p:cNvPr id="1190" name="Google Shape;1190;p40"/>
          <p:cNvSpPr txBox="1"/>
          <p:nvPr/>
        </p:nvSpPr>
        <p:spPr>
          <a:xfrm>
            <a:off x="9025324" y="3706695"/>
            <a:ext cx="1728600" cy="430857"/>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rgbClr val="333F50"/>
              </a:buClr>
              <a:buSzPts val="1600"/>
              <a:buFont typeface="Helvetica Neue"/>
              <a:buNone/>
            </a:pPr>
            <a:r>
              <a:rPr lang="zh-TW" sz="1600" b="1">
                <a:solidFill>
                  <a:srgbClr val="333F50"/>
                </a:solidFill>
                <a:latin typeface="Helvetica Neue"/>
                <a:ea typeface="Helvetica Neue"/>
                <a:cs typeface="Helvetica Neue"/>
                <a:sym typeface="Helvetica Neue"/>
              </a:rPr>
              <a:t>辨識結果</a:t>
            </a:r>
            <a:endParaRPr sz="1600" b="1">
              <a:solidFill>
                <a:srgbClr val="333F50"/>
              </a:solidFill>
              <a:latin typeface="Helvetica Neue"/>
              <a:ea typeface="Helvetica Neue"/>
              <a:cs typeface="Helvetica Neue"/>
              <a:sym typeface="Helvetica Neue"/>
            </a:endParaRPr>
          </a:p>
        </p:txBody>
      </p:sp>
      <p:pic>
        <p:nvPicPr>
          <p:cNvPr id="1191" name="Google Shape;1191;p40"/>
          <p:cNvPicPr preferRelativeResize="0"/>
          <p:nvPr/>
        </p:nvPicPr>
        <p:blipFill rotWithShape="1">
          <a:blip r:embed="rId5">
            <a:alphaModFix/>
          </a:blip>
          <a:srcRect/>
          <a:stretch/>
        </p:blipFill>
        <p:spPr>
          <a:xfrm>
            <a:off x="1941962" y="2225268"/>
            <a:ext cx="1728600" cy="889152"/>
          </a:xfrm>
          <a:prstGeom prst="rect">
            <a:avLst/>
          </a:prstGeom>
          <a:noFill/>
          <a:ln>
            <a:noFill/>
          </a:ln>
        </p:spPr>
      </p:pic>
      <p:sp>
        <p:nvSpPr>
          <p:cNvPr id="1193" name="Google Shape;1193;p40"/>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物件辨識</a:t>
            </a:r>
            <a:endParaRPr/>
          </a:p>
        </p:txBody>
      </p:sp>
      <p:sp>
        <p:nvSpPr>
          <p:cNvPr id="1194" name="Google Shape;1194;p40"/>
          <p:cNvSpPr/>
          <p:nvPr/>
        </p:nvSpPr>
        <p:spPr>
          <a:xfrm>
            <a:off x="4199305" y="2602151"/>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95" name="Google Shape;1195;p40"/>
          <p:cNvSpPr/>
          <p:nvPr/>
        </p:nvSpPr>
        <p:spPr>
          <a:xfrm>
            <a:off x="8112812" y="2602151"/>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1196" name="Google Shape;1196;p40"/>
          <p:cNvGrpSpPr/>
          <p:nvPr/>
        </p:nvGrpSpPr>
        <p:grpSpPr>
          <a:xfrm>
            <a:off x="6315613" y="261142"/>
            <a:ext cx="3552287" cy="619904"/>
            <a:chOff x="6315613" y="261142"/>
            <a:chExt cx="3552287" cy="619904"/>
          </a:xfrm>
        </p:grpSpPr>
        <p:sp>
          <p:nvSpPr>
            <p:cNvPr id="1197" name="Google Shape;1197;p40"/>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98" name="Google Shape;1198;p40"/>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199" name="Google Shape;1199;p40"/>
            <p:cNvSpPr/>
            <p:nvPr/>
          </p:nvSpPr>
          <p:spPr>
            <a:xfrm>
              <a:off x="6624042" y="471562"/>
              <a:ext cx="900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00" name="Google Shape;1200;p40"/>
            <p:cNvSpPr/>
            <p:nvPr/>
          </p:nvSpPr>
          <p:spPr>
            <a:xfrm>
              <a:off x="7202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01" name="Google Shape;1201;p40"/>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02" name="Google Shape;1202;p40"/>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03" name="Google Shape;1203;p40"/>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04" name="Google Shape;1204;p40"/>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05" name="Google Shape;1205;p40"/>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06" name="Google Shape;1206;p40"/>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07" name="Google Shape;1207;p40"/>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08" name="Google Shape;1208;p40"/>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09" name="Google Shape;1209;p40"/>
            <p:cNvSpPr txBox="1"/>
            <p:nvPr/>
          </p:nvSpPr>
          <p:spPr>
            <a:xfrm>
              <a:off x="6743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03</a:t>
              </a:r>
              <a:endParaRPr sz="1400" b="1">
                <a:solidFill>
                  <a:schemeClr val="lt1"/>
                </a:solidFill>
                <a:latin typeface="Helvetica Neue"/>
                <a:ea typeface="Helvetica Neue"/>
                <a:cs typeface="Helvetica Neue"/>
                <a:sym typeface="Helvetica Neue"/>
              </a:endParaRPr>
            </a:p>
          </p:txBody>
        </p:sp>
        <p:sp>
          <p:nvSpPr>
            <p:cNvPr id="1210" name="Google Shape;1210;p40"/>
            <p:cNvSpPr txBox="1"/>
            <p:nvPr/>
          </p:nvSpPr>
          <p:spPr>
            <a:xfrm>
              <a:off x="69839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物件辨識</a:t>
              </a:r>
              <a:endParaRPr/>
            </a:p>
          </p:txBody>
        </p:sp>
        <p:sp>
          <p:nvSpPr>
            <p:cNvPr id="1211" name="Google Shape;1211;p40"/>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212" name="Google Shape;1212;p40"/>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28</a:t>
            </a:fld>
            <a:endParaRPr/>
          </a:p>
        </p:txBody>
      </p:sp>
      <p:pic>
        <p:nvPicPr>
          <p:cNvPr id="1213" name="Google Shape;1213;p40"/>
          <p:cNvPicPr preferRelativeResize="0"/>
          <p:nvPr/>
        </p:nvPicPr>
        <p:blipFill rotWithShape="1">
          <a:blip r:embed="rId6">
            <a:alphaModFix/>
          </a:blip>
          <a:srcRect/>
          <a:stretch/>
        </p:blipFill>
        <p:spPr>
          <a:xfrm>
            <a:off x="8814077" y="2089140"/>
            <a:ext cx="2151094" cy="1305422"/>
          </a:xfrm>
          <a:prstGeom prst="rect">
            <a:avLst/>
          </a:prstGeom>
          <a:noFill/>
          <a:ln>
            <a:noFill/>
          </a:ln>
        </p:spPr>
      </p:pic>
      <p:sp>
        <p:nvSpPr>
          <p:cNvPr id="1192" name="Google Shape;1192;p40"/>
          <p:cNvSpPr txBox="1"/>
          <p:nvPr/>
        </p:nvSpPr>
        <p:spPr>
          <a:xfrm>
            <a:off x="1586076" y="3706696"/>
            <a:ext cx="2440372" cy="430857"/>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333F50"/>
              </a:buClr>
              <a:buSzPts val="1600"/>
              <a:buFont typeface="Helvetica Neue"/>
              <a:buNone/>
            </a:pPr>
            <a:r>
              <a:rPr lang="zh-TW" sz="1600" b="1">
                <a:solidFill>
                  <a:srgbClr val="333F50"/>
                </a:solidFill>
                <a:latin typeface="Helvetica Neue"/>
                <a:ea typeface="Helvetica Neue"/>
                <a:cs typeface="Helvetica Neue"/>
                <a:sym typeface="Helvetica Neue"/>
              </a:rPr>
              <a:t>從 MySQL 得到顧客 UID</a:t>
            </a:r>
            <a:endParaRPr sz="1600" b="1">
              <a:solidFill>
                <a:srgbClr val="333F50"/>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1"/>
          <p:cNvSpPr txBox="1"/>
          <p:nvPr/>
        </p:nvSpPr>
        <p:spPr>
          <a:xfrm>
            <a:off x="2534039" y="1797035"/>
            <a:ext cx="8520600" cy="3339000"/>
          </a:xfrm>
          <a:prstGeom prst="rect">
            <a:avLst/>
          </a:prstGeom>
          <a:noFill/>
          <a:ln>
            <a:noFill/>
          </a:ln>
        </p:spPr>
        <p:txBody>
          <a:bodyPr spcFirstLastPara="1" wrap="square" lIns="91425" tIns="91425" rIns="91425" bIns="91425" anchor="t" anchorCtr="0">
            <a:normAutofit/>
          </a:bodyPr>
          <a:lstStyle/>
          <a:p>
            <a:pPr marL="0" marR="0" lvl="0" indent="0" algn="l" rtl="0">
              <a:lnSpc>
                <a:spcPct val="90000"/>
              </a:lnSpc>
              <a:spcBef>
                <a:spcPts val="0"/>
              </a:spcBef>
              <a:spcAft>
                <a:spcPts val="1200"/>
              </a:spcAft>
              <a:buClr>
                <a:schemeClr val="accent1"/>
              </a:buClr>
              <a:buSzPts val="1800"/>
              <a:buFont typeface="Noto Sans Symbols"/>
              <a:buNone/>
            </a:pPr>
            <a:endParaRPr sz="1800">
              <a:solidFill>
                <a:srgbClr val="3F3F3F"/>
              </a:solidFill>
              <a:latin typeface="Helvetica Neue"/>
              <a:ea typeface="Helvetica Neue"/>
              <a:cs typeface="Helvetica Neue"/>
              <a:sym typeface="Helvetica Neue"/>
            </a:endParaRPr>
          </a:p>
        </p:txBody>
      </p:sp>
      <p:sp>
        <p:nvSpPr>
          <p:cNvPr id="1219" name="Google Shape;1219;p41"/>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物件辨識</a:t>
            </a:r>
            <a:endParaRPr/>
          </a:p>
        </p:txBody>
      </p:sp>
      <p:sp>
        <p:nvSpPr>
          <p:cNvPr id="1220" name="Google Shape;1220;p41"/>
          <p:cNvSpPr txBox="1"/>
          <p:nvPr/>
        </p:nvSpPr>
        <p:spPr>
          <a:xfrm>
            <a:off x="1118068" y="996075"/>
            <a:ext cx="6239571" cy="60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70C0"/>
              </a:buClr>
              <a:buSzPts val="3600"/>
              <a:buFont typeface="Microsoft JhengHei"/>
              <a:buNone/>
            </a:pPr>
            <a:r>
              <a:rPr lang="zh-TW" sz="3600" b="1">
                <a:solidFill>
                  <a:srgbClr val="0070C0"/>
                </a:solidFill>
                <a:latin typeface="Microsoft JhengHei"/>
                <a:ea typeface="Microsoft JhengHei"/>
                <a:cs typeface="Microsoft JhengHei"/>
                <a:sym typeface="Microsoft JhengHei"/>
              </a:rPr>
              <a:t>辨識成果</a:t>
            </a:r>
            <a:endParaRPr/>
          </a:p>
        </p:txBody>
      </p:sp>
      <p:grpSp>
        <p:nvGrpSpPr>
          <p:cNvPr id="1221" name="Google Shape;1221;p41"/>
          <p:cNvGrpSpPr/>
          <p:nvPr/>
        </p:nvGrpSpPr>
        <p:grpSpPr>
          <a:xfrm>
            <a:off x="6315613" y="261142"/>
            <a:ext cx="3552287" cy="619904"/>
            <a:chOff x="6315613" y="261142"/>
            <a:chExt cx="3552287" cy="619904"/>
          </a:xfrm>
        </p:grpSpPr>
        <p:sp>
          <p:nvSpPr>
            <p:cNvPr id="1222" name="Google Shape;1222;p41"/>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23" name="Google Shape;1223;p41"/>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24" name="Google Shape;1224;p41"/>
            <p:cNvSpPr/>
            <p:nvPr/>
          </p:nvSpPr>
          <p:spPr>
            <a:xfrm>
              <a:off x="6624042" y="471562"/>
              <a:ext cx="900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25" name="Google Shape;1225;p41"/>
            <p:cNvSpPr/>
            <p:nvPr/>
          </p:nvSpPr>
          <p:spPr>
            <a:xfrm>
              <a:off x="7202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26" name="Google Shape;1226;p41"/>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27" name="Google Shape;1227;p41"/>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28" name="Google Shape;1228;p41"/>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29" name="Google Shape;1229;p41"/>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30" name="Google Shape;1230;p41"/>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31" name="Google Shape;1231;p41"/>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32" name="Google Shape;1232;p41"/>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33" name="Google Shape;1233;p41"/>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34" name="Google Shape;1234;p41"/>
            <p:cNvSpPr txBox="1"/>
            <p:nvPr/>
          </p:nvSpPr>
          <p:spPr>
            <a:xfrm>
              <a:off x="6743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03</a:t>
              </a:r>
              <a:endParaRPr sz="1400" b="1">
                <a:solidFill>
                  <a:schemeClr val="lt1"/>
                </a:solidFill>
                <a:latin typeface="Helvetica Neue"/>
                <a:ea typeface="Helvetica Neue"/>
                <a:cs typeface="Helvetica Neue"/>
                <a:sym typeface="Helvetica Neue"/>
              </a:endParaRPr>
            </a:p>
          </p:txBody>
        </p:sp>
        <p:sp>
          <p:nvSpPr>
            <p:cNvPr id="1235" name="Google Shape;1235;p41"/>
            <p:cNvSpPr txBox="1"/>
            <p:nvPr/>
          </p:nvSpPr>
          <p:spPr>
            <a:xfrm>
              <a:off x="69839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物件辨識</a:t>
              </a:r>
              <a:endParaRPr/>
            </a:p>
          </p:txBody>
        </p:sp>
        <p:sp>
          <p:nvSpPr>
            <p:cNvPr id="1236" name="Google Shape;1236;p41"/>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237" name="Google Shape;1237;p41"/>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29</a:t>
            </a:fld>
            <a:endParaRPr/>
          </a:p>
        </p:txBody>
      </p:sp>
      <p:pic>
        <p:nvPicPr>
          <p:cNvPr id="1238" name="Google Shape;1238;p41"/>
          <p:cNvPicPr preferRelativeResize="0"/>
          <p:nvPr/>
        </p:nvPicPr>
        <p:blipFill rotWithShape="1">
          <a:blip r:embed="rId3">
            <a:alphaModFix/>
          </a:blip>
          <a:srcRect/>
          <a:stretch/>
        </p:blipFill>
        <p:spPr>
          <a:xfrm>
            <a:off x="1641911" y="2448419"/>
            <a:ext cx="3464446" cy="2102448"/>
          </a:xfrm>
          <a:prstGeom prst="rect">
            <a:avLst/>
          </a:prstGeom>
          <a:noFill/>
          <a:ln>
            <a:noFill/>
          </a:ln>
        </p:spPr>
      </p:pic>
      <p:pic>
        <p:nvPicPr>
          <p:cNvPr id="1239" name="Google Shape;1239;p41"/>
          <p:cNvPicPr preferRelativeResize="0"/>
          <p:nvPr/>
        </p:nvPicPr>
        <p:blipFill rotWithShape="1">
          <a:blip r:embed="rId4">
            <a:alphaModFix/>
          </a:blip>
          <a:srcRect/>
          <a:stretch/>
        </p:blipFill>
        <p:spPr>
          <a:xfrm>
            <a:off x="5528083" y="2437609"/>
            <a:ext cx="3464446" cy="21132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5"/>
          <p:cNvSpPr txBox="1">
            <a:spLocks noGrp="1"/>
          </p:cNvSpPr>
          <p:nvPr>
            <p:ph type="body" idx="4294967295"/>
          </p:nvPr>
        </p:nvSpPr>
        <p:spPr>
          <a:xfrm>
            <a:off x="1752600" y="1014412"/>
            <a:ext cx="8258175" cy="4905375"/>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zh-TW">
                <a:latin typeface="Helvetica Neue"/>
                <a:ea typeface="Helvetica Neue"/>
                <a:cs typeface="Helvetica Neue"/>
                <a:sym typeface="Helvetica Neue"/>
              </a:rPr>
              <a:t>Ｄｅｍｏ　Ｖｉｄｅｏ</a:t>
            </a:r>
            <a:endParaRPr/>
          </a:p>
        </p:txBody>
      </p:sp>
      <p:sp>
        <p:nvSpPr>
          <p:cNvPr id="265" name="Google Shape;265;p15"/>
          <p:cNvSpPr txBox="1"/>
          <p:nvPr/>
        </p:nvSpPr>
        <p:spPr>
          <a:xfrm>
            <a:off x="471318" y="324642"/>
            <a:ext cx="202972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Microsoft JhengHei"/>
                <a:ea typeface="Microsoft JhengHei"/>
                <a:cs typeface="Microsoft JhengHei"/>
                <a:sym typeface="Microsoft JhengHei"/>
              </a:rPr>
              <a:t>DEMO影片</a:t>
            </a:r>
            <a:endParaRPr/>
          </a:p>
        </p:txBody>
      </p:sp>
      <p:sp>
        <p:nvSpPr>
          <p:cNvPr id="266" name="Google Shape;266;p15"/>
          <p:cNvSpPr txBox="1">
            <a:spLocks noGrp="1"/>
          </p:cNvSpPr>
          <p:nvPr>
            <p:ph type="sldNum" idx="12"/>
          </p:nvPr>
        </p:nvSpPr>
        <p:spPr>
          <a:xfrm>
            <a:off x="9427534"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pic>
        <p:nvPicPr>
          <p:cNvPr id="1244" name="Google Shape;1244;p42"/>
          <p:cNvPicPr preferRelativeResize="0"/>
          <p:nvPr/>
        </p:nvPicPr>
        <p:blipFill rotWithShape="1">
          <a:blip r:embed="rId3">
            <a:alphaModFix/>
          </a:blip>
          <a:srcRect/>
          <a:stretch/>
        </p:blipFill>
        <p:spPr>
          <a:xfrm>
            <a:off x="7732673" y="2395786"/>
            <a:ext cx="1447800" cy="744702"/>
          </a:xfrm>
          <a:prstGeom prst="rect">
            <a:avLst/>
          </a:prstGeom>
          <a:noFill/>
          <a:ln>
            <a:noFill/>
          </a:ln>
        </p:spPr>
      </p:pic>
      <p:sp>
        <p:nvSpPr>
          <p:cNvPr id="1245" name="Google Shape;1245;p42"/>
          <p:cNvSpPr txBox="1"/>
          <p:nvPr/>
        </p:nvSpPr>
        <p:spPr>
          <a:xfrm>
            <a:off x="7077216" y="4059548"/>
            <a:ext cx="2850555" cy="923299"/>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333F50"/>
              </a:buClr>
              <a:buSzPts val="1600"/>
              <a:buFont typeface="Helvetica Neue"/>
              <a:buNone/>
            </a:pPr>
            <a:r>
              <a:rPr lang="zh-TW" sz="1600" b="1">
                <a:solidFill>
                  <a:srgbClr val="333F50"/>
                </a:solidFill>
                <a:latin typeface="Helvetica Neue"/>
                <a:ea typeface="Helvetica Neue"/>
                <a:cs typeface="Helvetica Neue"/>
                <a:sym typeface="Helvetica Neue"/>
              </a:rPr>
              <a:t>將顧客的 UID, 購買物品 ID, 數量及時間回傳至 MySQL</a:t>
            </a:r>
            <a:endParaRPr sz="1600" b="1">
              <a:solidFill>
                <a:srgbClr val="333F50"/>
              </a:solidFill>
              <a:latin typeface="Helvetica Neue"/>
              <a:ea typeface="Helvetica Neue"/>
              <a:cs typeface="Helvetica Neue"/>
              <a:sym typeface="Helvetica Neue"/>
            </a:endParaRPr>
          </a:p>
          <a:p>
            <a:pPr marL="0" marR="0" lvl="0" indent="0" algn="l" rtl="0">
              <a:spcBef>
                <a:spcPts val="0"/>
              </a:spcBef>
              <a:spcAft>
                <a:spcPts val="0"/>
              </a:spcAft>
              <a:buClr>
                <a:srgbClr val="333F50"/>
              </a:buClr>
              <a:buSzPts val="1600"/>
              <a:buFont typeface="Helvetica Neue"/>
              <a:buNone/>
            </a:pPr>
            <a:endParaRPr sz="1600" b="1">
              <a:solidFill>
                <a:srgbClr val="333F50"/>
              </a:solidFill>
              <a:latin typeface="Helvetica Neue"/>
              <a:ea typeface="Helvetica Neue"/>
              <a:cs typeface="Helvetica Neue"/>
              <a:sym typeface="Helvetica Neue"/>
            </a:endParaRPr>
          </a:p>
        </p:txBody>
      </p:sp>
      <p:pic>
        <p:nvPicPr>
          <p:cNvPr id="1246" name="Google Shape;1246;p42"/>
          <p:cNvPicPr preferRelativeResize="0"/>
          <p:nvPr/>
        </p:nvPicPr>
        <p:blipFill rotWithShape="1">
          <a:blip r:embed="rId4">
            <a:alphaModFix/>
          </a:blip>
          <a:srcRect/>
          <a:stretch/>
        </p:blipFill>
        <p:spPr>
          <a:xfrm>
            <a:off x="6479065" y="3338064"/>
            <a:ext cx="3680110" cy="549176"/>
          </a:xfrm>
          <a:prstGeom prst="rect">
            <a:avLst/>
          </a:prstGeom>
          <a:noFill/>
          <a:ln>
            <a:noFill/>
          </a:ln>
        </p:spPr>
      </p:pic>
      <p:sp>
        <p:nvSpPr>
          <p:cNvPr id="1247" name="Google Shape;1247;p42"/>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物件辨識</a:t>
            </a:r>
            <a:endParaRPr/>
          </a:p>
        </p:txBody>
      </p:sp>
      <p:sp>
        <p:nvSpPr>
          <p:cNvPr id="1248" name="Google Shape;1248;p42"/>
          <p:cNvSpPr txBox="1"/>
          <p:nvPr/>
        </p:nvSpPr>
        <p:spPr>
          <a:xfrm>
            <a:off x="1118068" y="996075"/>
            <a:ext cx="6239571" cy="60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70C0"/>
              </a:buClr>
              <a:buSzPts val="3600"/>
              <a:buFont typeface="Microsoft JhengHei"/>
              <a:buNone/>
            </a:pPr>
            <a:r>
              <a:rPr lang="zh-TW" sz="3600" b="1">
                <a:solidFill>
                  <a:srgbClr val="0070C0"/>
                </a:solidFill>
                <a:latin typeface="Microsoft JhengHei"/>
                <a:ea typeface="Microsoft JhengHei"/>
                <a:cs typeface="Microsoft JhengHei"/>
                <a:sym typeface="Microsoft JhengHei"/>
              </a:rPr>
              <a:t>辨識資料回傳</a:t>
            </a:r>
            <a:endParaRPr/>
          </a:p>
        </p:txBody>
      </p:sp>
      <p:sp>
        <p:nvSpPr>
          <p:cNvPr id="1249" name="Google Shape;1249;p42"/>
          <p:cNvSpPr/>
          <p:nvPr/>
        </p:nvSpPr>
        <p:spPr>
          <a:xfrm>
            <a:off x="5530395" y="3058663"/>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1250" name="Google Shape;1250;p42"/>
          <p:cNvGrpSpPr/>
          <p:nvPr/>
        </p:nvGrpSpPr>
        <p:grpSpPr>
          <a:xfrm>
            <a:off x="6315613" y="261142"/>
            <a:ext cx="3552287" cy="619904"/>
            <a:chOff x="6315613" y="261142"/>
            <a:chExt cx="3552287" cy="619904"/>
          </a:xfrm>
        </p:grpSpPr>
        <p:sp>
          <p:nvSpPr>
            <p:cNvPr id="1251" name="Google Shape;1251;p42"/>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52" name="Google Shape;1252;p42"/>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53" name="Google Shape;1253;p42"/>
            <p:cNvSpPr/>
            <p:nvPr/>
          </p:nvSpPr>
          <p:spPr>
            <a:xfrm>
              <a:off x="6624042" y="471562"/>
              <a:ext cx="936008"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54" name="Google Shape;1254;p42"/>
            <p:cNvSpPr/>
            <p:nvPr/>
          </p:nvSpPr>
          <p:spPr>
            <a:xfrm>
              <a:off x="7202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55" name="Google Shape;1255;p42"/>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56" name="Google Shape;1256;p42"/>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57" name="Google Shape;1257;p42"/>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58" name="Google Shape;1258;p42"/>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59" name="Google Shape;1259;p42"/>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60" name="Google Shape;1260;p42"/>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61" name="Google Shape;1261;p42"/>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62" name="Google Shape;1262;p42"/>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63" name="Google Shape;1263;p42"/>
            <p:cNvSpPr txBox="1"/>
            <p:nvPr/>
          </p:nvSpPr>
          <p:spPr>
            <a:xfrm>
              <a:off x="6743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03</a:t>
              </a:r>
              <a:endParaRPr sz="1400" b="1">
                <a:solidFill>
                  <a:schemeClr val="lt1"/>
                </a:solidFill>
                <a:latin typeface="Helvetica Neue"/>
                <a:ea typeface="Helvetica Neue"/>
                <a:cs typeface="Helvetica Neue"/>
                <a:sym typeface="Helvetica Neue"/>
              </a:endParaRPr>
            </a:p>
          </p:txBody>
        </p:sp>
        <p:sp>
          <p:nvSpPr>
            <p:cNvPr id="1264" name="Google Shape;1264;p42"/>
            <p:cNvSpPr txBox="1"/>
            <p:nvPr/>
          </p:nvSpPr>
          <p:spPr>
            <a:xfrm>
              <a:off x="69839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物件辨識</a:t>
              </a:r>
              <a:endParaRPr/>
            </a:p>
          </p:txBody>
        </p:sp>
        <p:sp>
          <p:nvSpPr>
            <p:cNvPr id="1265" name="Google Shape;1265;p42"/>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266" name="Google Shape;1266;p42"/>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30</a:t>
            </a:fld>
            <a:endParaRPr/>
          </a:p>
        </p:txBody>
      </p:sp>
      <p:pic>
        <p:nvPicPr>
          <p:cNvPr id="1267" name="Google Shape;1267;p42"/>
          <p:cNvPicPr preferRelativeResize="0"/>
          <p:nvPr/>
        </p:nvPicPr>
        <p:blipFill rotWithShape="1">
          <a:blip r:embed="rId5">
            <a:alphaModFix/>
          </a:blip>
          <a:srcRect/>
          <a:stretch/>
        </p:blipFill>
        <p:spPr>
          <a:xfrm>
            <a:off x="1353543" y="2120485"/>
            <a:ext cx="3552287" cy="2155756"/>
          </a:xfrm>
          <a:prstGeom prst="rect">
            <a:avLst/>
          </a:prstGeom>
          <a:noFill/>
          <a:ln>
            <a:noFill/>
          </a:ln>
        </p:spPr>
      </p:pic>
      <p:pic>
        <p:nvPicPr>
          <p:cNvPr id="1268" name="Google Shape;1268;p42"/>
          <p:cNvPicPr preferRelativeResize="0"/>
          <p:nvPr/>
        </p:nvPicPr>
        <p:blipFill rotWithShape="1">
          <a:blip r:embed="rId6">
            <a:alphaModFix/>
          </a:blip>
          <a:srcRect/>
          <a:stretch/>
        </p:blipFill>
        <p:spPr>
          <a:xfrm>
            <a:off x="2743397" y="4351149"/>
            <a:ext cx="819264" cy="4477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43"/>
          <p:cNvSpPr txBox="1"/>
          <p:nvPr/>
        </p:nvSpPr>
        <p:spPr>
          <a:xfrm>
            <a:off x="2580338" y="1345622"/>
            <a:ext cx="8520600" cy="33390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accent1"/>
              </a:buClr>
              <a:buSzPts val="2000"/>
              <a:buFont typeface="Noto Sans Symbols"/>
              <a:buNone/>
            </a:pPr>
            <a:endParaRPr sz="2000" b="1">
              <a:solidFill>
                <a:srgbClr val="3F3F3F"/>
              </a:solidFill>
              <a:latin typeface="Helvetica Neue"/>
              <a:ea typeface="Helvetica Neue"/>
              <a:cs typeface="Helvetica Neue"/>
              <a:sym typeface="Helvetica Neue"/>
            </a:endParaRPr>
          </a:p>
        </p:txBody>
      </p:sp>
      <p:sp>
        <p:nvSpPr>
          <p:cNvPr id="1274" name="Google Shape;1274;p43"/>
          <p:cNvSpPr/>
          <p:nvPr/>
        </p:nvSpPr>
        <p:spPr>
          <a:xfrm>
            <a:off x="2794174" y="1886673"/>
            <a:ext cx="6817488" cy="3625705"/>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a:solidFill>
                  <a:schemeClr val="dk1"/>
                </a:solidFill>
                <a:latin typeface="Helvetica Neue"/>
                <a:ea typeface="Helvetica Neue"/>
                <a:cs typeface="Helvetica Neue"/>
                <a:sym typeface="Helvetica Neue"/>
              </a:rPr>
              <a:t>Video</a:t>
            </a:r>
            <a:endParaRPr sz="1800">
              <a:solidFill>
                <a:schemeClr val="dk1"/>
              </a:solidFill>
              <a:latin typeface="Helvetica Neue"/>
              <a:ea typeface="Helvetica Neue"/>
              <a:cs typeface="Helvetica Neue"/>
              <a:sym typeface="Helvetica Neue"/>
            </a:endParaRPr>
          </a:p>
        </p:txBody>
      </p:sp>
      <p:sp>
        <p:nvSpPr>
          <p:cNvPr id="1275" name="Google Shape;1275;p43"/>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物件辨識</a:t>
            </a:r>
            <a:endParaRPr/>
          </a:p>
        </p:txBody>
      </p:sp>
      <p:sp>
        <p:nvSpPr>
          <p:cNvPr id="1276" name="Google Shape;1276;p43"/>
          <p:cNvSpPr txBox="1"/>
          <p:nvPr/>
        </p:nvSpPr>
        <p:spPr>
          <a:xfrm>
            <a:off x="1118068" y="996075"/>
            <a:ext cx="6239571" cy="60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70C0"/>
              </a:buClr>
              <a:buSzPts val="3600"/>
              <a:buFont typeface="Microsoft JhengHei"/>
              <a:buNone/>
            </a:pPr>
            <a:r>
              <a:rPr lang="zh-TW" sz="3600" b="1">
                <a:solidFill>
                  <a:srgbClr val="0070C0"/>
                </a:solidFill>
                <a:latin typeface="Microsoft JhengHei"/>
                <a:ea typeface="Microsoft JhengHei"/>
                <a:cs typeface="Microsoft JhengHei"/>
                <a:sym typeface="Microsoft JhengHei"/>
              </a:rPr>
              <a:t>辨識過程示範影片</a:t>
            </a:r>
            <a:endParaRPr/>
          </a:p>
        </p:txBody>
      </p:sp>
      <p:grpSp>
        <p:nvGrpSpPr>
          <p:cNvPr id="1277" name="Google Shape;1277;p43"/>
          <p:cNvGrpSpPr/>
          <p:nvPr/>
        </p:nvGrpSpPr>
        <p:grpSpPr>
          <a:xfrm>
            <a:off x="6315613" y="261142"/>
            <a:ext cx="3552287" cy="619904"/>
            <a:chOff x="6315613" y="261142"/>
            <a:chExt cx="3552287" cy="619904"/>
          </a:xfrm>
        </p:grpSpPr>
        <p:sp>
          <p:nvSpPr>
            <p:cNvPr id="1278" name="Google Shape;1278;p43"/>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79" name="Google Shape;1279;p43"/>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80" name="Google Shape;1280;p43"/>
            <p:cNvSpPr/>
            <p:nvPr/>
          </p:nvSpPr>
          <p:spPr>
            <a:xfrm>
              <a:off x="6624042" y="471562"/>
              <a:ext cx="97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81" name="Google Shape;1281;p43"/>
            <p:cNvSpPr/>
            <p:nvPr/>
          </p:nvSpPr>
          <p:spPr>
            <a:xfrm>
              <a:off x="7202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82" name="Google Shape;1282;p43"/>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83" name="Google Shape;1283;p43"/>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84" name="Google Shape;1284;p43"/>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85" name="Google Shape;1285;p43"/>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86" name="Google Shape;1286;p43"/>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87" name="Google Shape;1287;p43"/>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88" name="Google Shape;1288;p43"/>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89" name="Google Shape;1289;p43"/>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290" name="Google Shape;1290;p43"/>
            <p:cNvSpPr txBox="1"/>
            <p:nvPr/>
          </p:nvSpPr>
          <p:spPr>
            <a:xfrm>
              <a:off x="6743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03</a:t>
              </a:r>
              <a:endParaRPr sz="1400" b="1">
                <a:solidFill>
                  <a:schemeClr val="lt1"/>
                </a:solidFill>
                <a:latin typeface="Helvetica Neue"/>
                <a:ea typeface="Helvetica Neue"/>
                <a:cs typeface="Helvetica Neue"/>
                <a:sym typeface="Helvetica Neue"/>
              </a:endParaRPr>
            </a:p>
          </p:txBody>
        </p:sp>
        <p:sp>
          <p:nvSpPr>
            <p:cNvPr id="1291" name="Google Shape;1291;p43"/>
            <p:cNvSpPr txBox="1"/>
            <p:nvPr/>
          </p:nvSpPr>
          <p:spPr>
            <a:xfrm>
              <a:off x="69839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物件辨識</a:t>
              </a:r>
              <a:endParaRPr/>
            </a:p>
          </p:txBody>
        </p:sp>
        <p:sp>
          <p:nvSpPr>
            <p:cNvPr id="1292" name="Google Shape;1292;p43"/>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293" name="Google Shape;1293;p43"/>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31</a:t>
            </a:fld>
            <a:endParaRPr/>
          </a:p>
        </p:txBody>
      </p:sp>
      <p:pic>
        <p:nvPicPr>
          <p:cNvPr id="1294" name="Google Shape;1294;p43"/>
          <p:cNvPicPr preferRelativeResize="0"/>
          <p:nvPr/>
        </p:nvPicPr>
        <p:blipFill rotWithShape="1">
          <a:blip r:embed="rId3">
            <a:alphaModFix/>
          </a:blip>
          <a:srcRect r="19964" b="20410"/>
          <a:stretch/>
        </p:blipFill>
        <p:spPr>
          <a:xfrm>
            <a:off x="2794174" y="1886673"/>
            <a:ext cx="6825076" cy="383475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4"/>
                                        </p:tgtEl>
                                        <p:attrNameLst>
                                          <p:attrName>style.visibility</p:attrName>
                                        </p:attrNameLst>
                                      </p:cBhvr>
                                      <p:to>
                                        <p:strVal val="visible"/>
                                      </p:to>
                                    </p:set>
                                    <p:animEffect transition="in" filter="fade">
                                      <p:cBhvr>
                                        <p:cTn id="7" dur="5000"/>
                                        <p:tgtEl>
                                          <p:spTgt spid="1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1300" name="Google Shape;1300;p44"/>
          <p:cNvPicPr preferRelativeResize="0"/>
          <p:nvPr/>
        </p:nvPicPr>
        <p:blipFill rotWithShape="1">
          <a:blip r:embed="rId3">
            <a:alphaModFix/>
          </a:blip>
          <a:srcRect/>
          <a:stretch/>
        </p:blipFill>
        <p:spPr>
          <a:xfrm>
            <a:off x="2349661" y="2885084"/>
            <a:ext cx="4763813" cy="3655778"/>
          </a:xfrm>
          <a:prstGeom prst="rect">
            <a:avLst/>
          </a:prstGeom>
          <a:noFill/>
          <a:ln>
            <a:noFill/>
          </a:ln>
        </p:spPr>
      </p:pic>
      <p:pic>
        <p:nvPicPr>
          <p:cNvPr id="1301" name="Google Shape;1301;p44"/>
          <p:cNvPicPr preferRelativeResize="0"/>
          <p:nvPr/>
        </p:nvPicPr>
        <p:blipFill rotWithShape="1">
          <a:blip r:embed="rId4">
            <a:alphaModFix/>
          </a:blip>
          <a:srcRect/>
          <a:stretch/>
        </p:blipFill>
        <p:spPr>
          <a:xfrm>
            <a:off x="7516406" y="2885084"/>
            <a:ext cx="4053261" cy="2670764"/>
          </a:xfrm>
          <a:prstGeom prst="rect">
            <a:avLst/>
          </a:prstGeom>
          <a:noFill/>
          <a:ln>
            <a:noFill/>
          </a:ln>
        </p:spPr>
      </p:pic>
      <p:sp>
        <p:nvSpPr>
          <p:cNvPr id="1302" name="Google Shape;1302;p44"/>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物件辨識</a:t>
            </a:r>
            <a:endParaRPr/>
          </a:p>
        </p:txBody>
      </p:sp>
      <p:sp>
        <p:nvSpPr>
          <p:cNvPr id="1303" name="Google Shape;1303;p44"/>
          <p:cNvSpPr txBox="1"/>
          <p:nvPr/>
        </p:nvSpPr>
        <p:spPr>
          <a:xfrm>
            <a:off x="1118068" y="996075"/>
            <a:ext cx="6239571" cy="60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70C0"/>
              </a:buClr>
              <a:buSzPts val="3600"/>
              <a:buFont typeface="Microsoft JhengHei"/>
              <a:buNone/>
            </a:pPr>
            <a:r>
              <a:rPr lang="zh-TW" sz="3600" b="1">
                <a:solidFill>
                  <a:srgbClr val="0070C0"/>
                </a:solidFill>
                <a:latin typeface="Microsoft JhengHei"/>
                <a:ea typeface="Microsoft JhengHei"/>
                <a:cs typeface="Microsoft JhengHei"/>
                <a:sym typeface="Microsoft JhengHei"/>
              </a:rPr>
              <a:t>過程中遇到的問題</a:t>
            </a:r>
            <a:endParaRPr/>
          </a:p>
        </p:txBody>
      </p:sp>
      <p:sp>
        <p:nvSpPr>
          <p:cNvPr id="1304" name="Google Shape;1304;p44"/>
          <p:cNvSpPr txBox="1"/>
          <p:nvPr/>
        </p:nvSpPr>
        <p:spPr>
          <a:xfrm>
            <a:off x="1735386" y="1612888"/>
            <a:ext cx="7200270" cy="3339000"/>
          </a:xfrm>
          <a:prstGeom prst="rect">
            <a:avLst/>
          </a:prstGeom>
          <a:noFill/>
          <a:ln>
            <a:noFill/>
          </a:ln>
        </p:spPr>
        <p:txBody>
          <a:bodyPr spcFirstLastPara="1" wrap="square" lIns="91425" tIns="91425" rIns="91425" bIns="91425" anchor="t" anchorCtr="0">
            <a:normAutofit/>
          </a:bodyPr>
          <a:lstStyle/>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33F50"/>
                </a:solidFill>
                <a:latin typeface="Helvetica Neue"/>
                <a:ea typeface="Helvetica Neue"/>
                <a:cs typeface="Helvetica Neue"/>
                <a:sym typeface="Helvetica Neue"/>
              </a:rPr>
              <a:t>1. 一開始選用 Tesorflow + Keras 來訓練模型</a:t>
            </a:r>
            <a:endParaRPr sz="2400" b="1">
              <a:solidFill>
                <a:srgbClr val="333F50"/>
              </a:solidFill>
              <a:latin typeface="Helvetica Neue"/>
              <a:ea typeface="Helvetica Neue"/>
              <a:cs typeface="Helvetica Neue"/>
              <a:sym typeface="Helvetica Neue"/>
            </a:endParaRPr>
          </a:p>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2.利用 Mog2 演算法來偵測物品</a:t>
            </a:r>
            <a:endParaRPr sz="2400" b="1">
              <a:solidFill>
                <a:srgbClr val="3F3F3F"/>
              </a:solidFill>
              <a:latin typeface="Helvetica Neue"/>
              <a:ea typeface="Helvetica Neue"/>
              <a:cs typeface="Helvetica Neue"/>
              <a:sym typeface="Helvetica Neue"/>
            </a:endParaRPr>
          </a:p>
          <a:p>
            <a:pPr marL="101600" marR="0" lvl="0" indent="0" algn="l" rtl="0">
              <a:lnSpc>
                <a:spcPct val="150000"/>
              </a:lnSpc>
              <a:spcBef>
                <a:spcPts val="0"/>
              </a:spcBef>
              <a:spcAft>
                <a:spcPts val="0"/>
              </a:spcAft>
              <a:buClr>
                <a:schemeClr val="accent1"/>
              </a:buClr>
              <a:buSzPts val="2000"/>
              <a:buFont typeface="Noto Sans Symbols"/>
              <a:buNone/>
            </a:pPr>
            <a:endParaRPr sz="2400" b="1">
              <a:solidFill>
                <a:srgbClr val="3F3F3F"/>
              </a:solidFill>
              <a:latin typeface="Helvetica Neue"/>
              <a:ea typeface="Helvetica Neue"/>
              <a:cs typeface="Helvetica Neue"/>
              <a:sym typeface="Helvetica Neue"/>
            </a:endParaRPr>
          </a:p>
        </p:txBody>
      </p:sp>
      <p:grpSp>
        <p:nvGrpSpPr>
          <p:cNvPr id="1305" name="Google Shape;1305;p44"/>
          <p:cNvGrpSpPr/>
          <p:nvPr/>
        </p:nvGrpSpPr>
        <p:grpSpPr>
          <a:xfrm>
            <a:off x="6315613" y="261142"/>
            <a:ext cx="3552287" cy="619904"/>
            <a:chOff x="6315613" y="261142"/>
            <a:chExt cx="3552287" cy="619904"/>
          </a:xfrm>
        </p:grpSpPr>
        <p:sp>
          <p:nvSpPr>
            <p:cNvPr id="1306" name="Google Shape;1306;p44"/>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07" name="Google Shape;1307;p44"/>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08" name="Google Shape;1308;p44"/>
            <p:cNvSpPr/>
            <p:nvPr/>
          </p:nvSpPr>
          <p:spPr>
            <a:xfrm>
              <a:off x="6624042" y="471562"/>
              <a:ext cx="1008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09" name="Google Shape;1309;p44"/>
            <p:cNvSpPr/>
            <p:nvPr/>
          </p:nvSpPr>
          <p:spPr>
            <a:xfrm>
              <a:off x="7202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10" name="Google Shape;1310;p44"/>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11" name="Google Shape;1311;p44"/>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12" name="Google Shape;1312;p44"/>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13" name="Google Shape;1313;p44"/>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14" name="Google Shape;1314;p44"/>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15" name="Google Shape;1315;p44"/>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16" name="Google Shape;1316;p44"/>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17" name="Google Shape;1317;p44"/>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18" name="Google Shape;1318;p44"/>
            <p:cNvSpPr txBox="1"/>
            <p:nvPr/>
          </p:nvSpPr>
          <p:spPr>
            <a:xfrm>
              <a:off x="6743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03</a:t>
              </a:r>
              <a:endParaRPr sz="1400" b="1">
                <a:solidFill>
                  <a:schemeClr val="lt1"/>
                </a:solidFill>
                <a:latin typeface="Helvetica Neue"/>
                <a:ea typeface="Helvetica Neue"/>
                <a:cs typeface="Helvetica Neue"/>
                <a:sym typeface="Helvetica Neue"/>
              </a:endParaRPr>
            </a:p>
          </p:txBody>
        </p:sp>
        <p:sp>
          <p:nvSpPr>
            <p:cNvPr id="1319" name="Google Shape;1319;p44"/>
            <p:cNvSpPr txBox="1"/>
            <p:nvPr/>
          </p:nvSpPr>
          <p:spPr>
            <a:xfrm>
              <a:off x="69839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物件辨識</a:t>
              </a:r>
              <a:endParaRPr/>
            </a:p>
          </p:txBody>
        </p:sp>
        <p:sp>
          <p:nvSpPr>
            <p:cNvPr id="1320" name="Google Shape;1320;p44"/>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321" name="Google Shape;1321;p44"/>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45"/>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物件辨識</a:t>
            </a:r>
            <a:endParaRPr/>
          </a:p>
        </p:txBody>
      </p:sp>
      <p:sp>
        <p:nvSpPr>
          <p:cNvPr id="1328" name="Google Shape;1328;p45"/>
          <p:cNvSpPr txBox="1"/>
          <p:nvPr/>
        </p:nvSpPr>
        <p:spPr>
          <a:xfrm>
            <a:off x="1966879" y="1611201"/>
            <a:ext cx="8520600" cy="3339000"/>
          </a:xfrm>
          <a:prstGeom prst="rect">
            <a:avLst/>
          </a:prstGeom>
          <a:noFill/>
          <a:ln>
            <a:noFill/>
          </a:ln>
        </p:spPr>
        <p:txBody>
          <a:bodyPr spcFirstLastPara="1" wrap="square" lIns="91425" tIns="91425" rIns="91425" bIns="91425" anchor="t" anchorCtr="0">
            <a:normAutofit/>
          </a:bodyPr>
          <a:lstStyle/>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33F50"/>
                </a:solidFill>
                <a:latin typeface="Helvetica Neue"/>
                <a:ea typeface="Helvetica Neue"/>
                <a:cs typeface="Helvetica Neue"/>
                <a:sym typeface="Helvetica Neue"/>
              </a:rPr>
              <a:t>1. 光影問題導致辨識不易</a:t>
            </a:r>
            <a:endParaRPr/>
          </a:p>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2. 選用顏色相近的物品導致辨識出錯</a:t>
            </a:r>
            <a:endParaRPr sz="2400" b="1">
              <a:solidFill>
                <a:srgbClr val="3F3F3F"/>
              </a:solidFill>
              <a:latin typeface="Helvetica Neue"/>
              <a:ea typeface="Helvetica Neue"/>
              <a:cs typeface="Helvetica Neue"/>
              <a:sym typeface="Helvetica Neue"/>
            </a:endParaRPr>
          </a:p>
          <a:p>
            <a:pPr marL="101600" marR="0" lvl="0" indent="0" algn="l" rtl="0">
              <a:lnSpc>
                <a:spcPct val="150000"/>
              </a:lnSpc>
              <a:spcBef>
                <a:spcPts val="0"/>
              </a:spcBef>
              <a:spcAft>
                <a:spcPts val="0"/>
              </a:spcAft>
              <a:buClr>
                <a:schemeClr val="accent1"/>
              </a:buClr>
              <a:buSzPts val="2000"/>
              <a:buFont typeface="Noto Sans Symbols"/>
              <a:buNone/>
            </a:pPr>
            <a:endParaRPr sz="2400" b="1">
              <a:solidFill>
                <a:srgbClr val="3F3F3F"/>
              </a:solidFill>
              <a:latin typeface="Helvetica Neue"/>
              <a:ea typeface="Helvetica Neue"/>
              <a:cs typeface="Helvetica Neue"/>
              <a:sym typeface="Helvetica Neue"/>
            </a:endParaRPr>
          </a:p>
        </p:txBody>
      </p:sp>
      <p:grpSp>
        <p:nvGrpSpPr>
          <p:cNvPr id="1329" name="Google Shape;1329;p45"/>
          <p:cNvGrpSpPr/>
          <p:nvPr/>
        </p:nvGrpSpPr>
        <p:grpSpPr>
          <a:xfrm>
            <a:off x="6315613" y="261142"/>
            <a:ext cx="3552287" cy="619904"/>
            <a:chOff x="6315613" y="261142"/>
            <a:chExt cx="3552287" cy="619904"/>
          </a:xfrm>
        </p:grpSpPr>
        <p:sp>
          <p:nvSpPr>
            <p:cNvPr id="1330" name="Google Shape;1330;p45"/>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31" name="Google Shape;1331;p45"/>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32" name="Google Shape;1332;p45"/>
            <p:cNvSpPr/>
            <p:nvPr/>
          </p:nvSpPr>
          <p:spPr>
            <a:xfrm>
              <a:off x="6624042" y="471562"/>
              <a:ext cx="97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33" name="Google Shape;1333;p45"/>
            <p:cNvSpPr/>
            <p:nvPr/>
          </p:nvSpPr>
          <p:spPr>
            <a:xfrm>
              <a:off x="7202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34" name="Google Shape;1334;p45"/>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35" name="Google Shape;1335;p45"/>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36" name="Google Shape;1336;p45"/>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37" name="Google Shape;1337;p45"/>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38" name="Google Shape;1338;p45"/>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39" name="Google Shape;1339;p45"/>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40" name="Google Shape;1340;p45"/>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41" name="Google Shape;1341;p45"/>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42" name="Google Shape;1342;p45"/>
            <p:cNvSpPr txBox="1"/>
            <p:nvPr/>
          </p:nvSpPr>
          <p:spPr>
            <a:xfrm>
              <a:off x="6743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03</a:t>
              </a:r>
              <a:endParaRPr sz="1400" b="1">
                <a:solidFill>
                  <a:schemeClr val="lt1"/>
                </a:solidFill>
                <a:latin typeface="Helvetica Neue"/>
                <a:ea typeface="Helvetica Neue"/>
                <a:cs typeface="Helvetica Neue"/>
                <a:sym typeface="Helvetica Neue"/>
              </a:endParaRPr>
            </a:p>
          </p:txBody>
        </p:sp>
        <p:sp>
          <p:nvSpPr>
            <p:cNvPr id="1343" name="Google Shape;1343;p45"/>
            <p:cNvSpPr txBox="1"/>
            <p:nvPr/>
          </p:nvSpPr>
          <p:spPr>
            <a:xfrm>
              <a:off x="69839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物件辨識</a:t>
              </a:r>
              <a:endParaRPr/>
            </a:p>
          </p:txBody>
        </p:sp>
        <p:sp>
          <p:nvSpPr>
            <p:cNvPr id="1344" name="Google Shape;1344;p45"/>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345" name="Google Shape;1345;p45"/>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33</a:t>
            </a:fld>
            <a:endParaRPr/>
          </a:p>
        </p:txBody>
      </p:sp>
      <p:pic>
        <p:nvPicPr>
          <p:cNvPr id="1346" name="Google Shape;1346;p45"/>
          <p:cNvPicPr preferRelativeResize="0"/>
          <p:nvPr/>
        </p:nvPicPr>
        <p:blipFill rotWithShape="1">
          <a:blip r:embed="rId3">
            <a:alphaModFix/>
          </a:blip>
          <a:srcRect l="1097" t="-1" r="559" b="3394"/>
          <a:stretch/>
        </p:blipFill>
        <p:spPr>
          <a:xfrm>
            <a:off x="2509165" y="2851180"/>
            <a:ext cx="4693298" cy="28623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46"/>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物件辨識</a:t>
            </a:r>
            <a:endParaRPr/>
          </a:p>
        </p:txBody>
      </p:sp>
      <p:sp>
        <p:nvSpPr>
          <p:cNvPr id="1353" name="Google Shape;1353;p46"/>
          <p:cNvSpPr txBox="1"/>
          <p:nvPr/>
        </p:nvSpPr>
        <p:spPr>
          <a:xfrm>
            <a:off x="1966879" y="1611201"/>
            <a:ext cx="8520600" cy="3339000"/>
          </a:xfrm>
          <a:prstGeom prst="rect">
            <a:avLst/>
          </a:prstGeom>
          <a:noFill/>
          <a:ln>
            <a:noFill/>
          </a:ln>
        </p:spPr>
        <p:txBody>
          <a:bodyPr spcFirstLastPara="1" wrap="square" lIns="91425" tIns="91425" rIns="91425" bIns="91425" anchor="t" anchorCtr="0">
            <a:normAutofit/>
          </a:bodyPr>
          <a:lstStyle/>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3. 使用 Colab 訓練模型, 因資料筆數過多被停止使用</a:t>
            </a:r>
            <a:endParaRPr/>
          </a:p>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4. 辨識時將辨識率低的物品一併顯示</a:t>
            </a:r>
            <a:endParaRPr/>
          </a:p>
          <a:p>
            <a:pPr marL="101600" marR="0" lvl="0" indent="0" algn="l" rtl="0">
              <a:lnSpc>
                <a:spcPct val="150000"/>
              </a:lnSpc>
              <a:spcBef>
                <a:spcPts val="0"/>
              </a:spcBef>
              <a:spcAft>
                <a:spcPts val="0"/>
              </a:spcAft>
              <a:buClr>
                <a:schemeClr val="accent1"/>
              </a:buClr>
              <a:buSzPts val="2000"/>
              <a:buFont typeface="Noto Sans Symbols"/>
              <a:buNone/>
            </a:pPr>
            <a:r>
              <a:rPr lang="zh-TW" sz="2400" b="1">
                <a:solidFill>
                  <a:srgbClr val="3F3F3F"/>
                </a:solidFill>
                <a:latin typeface="Helvetica Neue"/>
                <a:ea typeface="Helvetica Neue"/>
                <a:cs typeface="Helvetica Neue"/>
                <a:sym typeface="Helvetica Neue"/>
              </a:rPr>
              <a:t>5. 回傳資料太過頻繁</a:t>
            </a:r>
            <a:endParaRPr/>
          </a:p>
        </p:txBody>
      </p:sp>
      <p:grpSp>
        <p:nvGrpSpPr>
          <p:cNvPr id="1354" name="Google Shape;1354;p46"/>
          <p:cNvGrpSpPr/>
          <p:nvPr/>
        </p:nvGrpSpPr>
        <p:grpSpPr>
          <a:xfrm>
            <a:off x="6315613" y="261142"/>
            <a:ext cx="3552287" cy="619904"/>
            <a:chOff x="6315613" y="261142"/>
            <a:chExt cx="3552287" cy="619904"/>
          </a:xfrm>
        </p:grpSpPr>
        <p:sp>
          <p:nvSpPr>
            <p:cNvPr id="1355" name="Google Shape;1355;p46"/>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56" name="Google Shape;1356;p46"/>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57" name="Google Shape;1357;p46"/>
            <p:cNvSpPr/>
            <p:nvPr/>
          </p:nvSpPr>
          <p:spPr>
            <a:xfrm>
              <a:off x="6624042" y="471562"/>
              <a:ext cx="97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58" name="Google Shape;1358;p46"/>
            <p:cNvSpPr/>
            <p:nvPr/>
          </p:nvSpPr>
          <p:spPr>
            <a:xfrm>
              <a:off x="72024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59" name="Google Shape;1359;p46"/>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60" name="Google Shape;1360;p46"/>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61" name="Google Shape;1361;p46"/>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62" name="Google Shape;1362;p46"/>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63" name="Google Shape;1363;p46"/>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64" name="Google Shape;1364;p46"/>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65" name="Google Shape;1365;p46"/>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66" name="Google Shape;1366;p46"/>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67" name="Google Shape;1367;p46"/>
            <p:cNvSpPr txBox="1"/>
            <p:nvPr/>
          </p:nvSpPr>
          <p:spPr>
            <a:xfrm>
              <a:off x="67435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03</a:t>
              </a:r>
              <a:endParaRPr sz="1400" b="1">
                <a:solidFill>
                  <a:schemeClr val="lt1"/>
                </a:solidFill>
                <a:latin typeface="Helvetica Neue"/>
                <a:ea typeface="Helvetica Neue"/>
                <a:cs typeface="Helvetica Neue"/>
                <a:sym typeface="Helvetica Neue"/>
              </a:endParaRPr>
            </a:p>
          </p:txBody>
        </p:sp>
        <p:sp>
          <p:nvSpPr>
            <p:cNvPr id="1368" name="Google Shape;1368;p46"/>
            <p:cNvSpPr txBox="1"/>
            <p:nvPr/>
          </p:nvSpPr>
          <p:spPr>
            <a:xfrm>
              <a:off x="69839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物件辨識</a:t>
              </a:r>
              <a:endParaRPr/>
            </a:p>
          </p:txBody>
        </p:sp>
        <p:sp>
          <p:nvSpPr>
            <p:cNvPr id="1369" name="Google Shape;1369;p46"/>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370" name="Google Shape;1370;p46"/>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pSp>
        <p:nvGrpSpPr>
          <p:cNvPr id="1376" name="Google Shape;1376;p47"/>
          <p:cNvGrpSpPr/>
          <p:nvPr/>
        </p:nvGrpSpPr>
        <p:grpSpPr>
          <a:xfrm>
            <a:off x="1510097" y="1457443"/>
            <a:ext cx="1648314" cy="1353803"/>
            <a:chOff x="1510097" y="1457443"/>
            <a:chExt cx="1648314" cy="1353803"/>
          </a:xfrm>
        </p:grpSpPr>
        <p:sp>
          <p:nvSpPr>
            <p:cNvPr id="1377" name="Google Shape;1377;p47"/>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04</a:t>
              </a:r>
              <a:endParaRPr sz="8000" b="1">
                <a:solidFill>
                  <a:srgbClr val="F9D6AF"/>
                </a:solidFill>
                <a:latin typeface="Helvetica Neue"/>
                <a:ea typeface="Helvetica Neue"/>
                <a:cs typeface="Helvetica Neue"/>
                <a:sym typeface="Helvetica Neue"/>
              </a:endParaRPr>
            </a:p>
          </p:txBody>
        </p:sp>
        <p:sp>
          <p:nvSpPr>
            <p:cNvPr id="1378" name="Google Shape;1378;p47"/>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04</a:t>
              </a:r>
              <a:endParaRPr sz="8000" b="1">
                <a:solidFill>
                  <a:schemeClr val="lt1"/>
                </a:solidFill>
                <a:latin typeface="Helvetica Neue"/>
                <a:ea typeface="Helvetica Neue"/>
                <a:cs typeface="Helvetica Neue"/>
                <a:sym typeface="Helvetica Neue"/>
              </a:endParaRPr>
            </a:p>
          </p:txBody>
        </p:sp>
      </p:grpSp>
      <p:sp>
        <p:nvSpPr>
          <p:cNvPr id="1379" name="Google Shape;1379;p47"/>
          <p:cNvSpPr txBox="1"/>
          <p:nvPr/>
        </p:nvSpPr>
        <p:spPr>
          <a:xfrm>
            <a:off x="3173462" y="1820566"/>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Microsoft JhengHei"/>
              <a:buNone/>
            </a:pPr>
            <a:r>
              <a:rPr lang="zh-TW" sz="6600" b="1">
                <a:solidFill>
                  <a:srgbClr val="333F50"/>
                </a:solidFill>
                <a:latin typeface="Microsoft JhengHei"/>
                <a:ea typeface="Microsoft JhengHei"/>
                <a:cs typeface="Microsoft JhengHei"/>
                <a:sym typeface="Microsoft JhengHei"/>
              </a:rPr>
              <a:t>人流辨識</a:t>
            </a:r>
            <a:endParaRPr/>
          </a:p>
        </p:txBody>
      </p:sp>
      <p:sp>
        <p:nvSpPr>
          <p:cNvPr id="1380" name="Google Shape;1380;p47"/>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1381" name="Google Shape;1381;p47"/>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許翊庭</a:t>
            </a:r>
            <a:endParaRPr/>
          </a:p>
        </p:txBody>
      </p:sp>
      <p:sp>
        <p:nvSpPr>
          <p:cNvPr id="1382" name="Google Shape;1382;p47"/>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Crowd recognition</a:t>
            </a:r>
            <a:endParaRPr sz="2400" b="1">
              <a:solidFill>
                <a:srgbClr val="333F50"/>
              </a:solidFill>
              <a:latin typeface="Helvetica Neue"/>
              <a:ea typeface="Helvetica Neue"/>
              <a:cs typeface="Helvetica Neue"/>
              <a:sym typeface="Helvetica Neue"/>
            </a:endParaRPr>
          </a:p>
        </p:txBody>
      </p:sp>
      <p:sp>
        <p:nvSpPr>
          <p:cNvPr id="1383" name="Google Shape;138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49"/>
          <p:cNvSpPr txBox="1"/>
          <p:nvPr/>
        </p:nvSpPr>
        <p:spPr>
          <a:xfrm>
            <a:off x="3228958" y="2122751"/>
            <a:ext cx="5314393"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Helvetica Neue"/>
              <a:buNone/>
            </a:pPr>
            <a:endParaRPr sz="1800" b="1" i="0">
              <a:solidFill>
                <a:srgbClr val="222222"/>
              </a:solidFill>
              <a:latin typeface="Arial"/>
              <a:ea typeface="Arial"/>
              <a:cs typeface="Arial"/>
              <a:sym typeface="Arial"/>
            </a:endParaRPr>
          </a:p>
          <a:p>
            <a:pPr marL="0" marR="0" lvl="0" indent="0" algn="l" rtl="0">
              <a:spcBef>
                <a:spcPts val="0"/>
              </a:spcBef>
              <a:spcAft>
                <a:spcPts val="0"/>
              </a:spcAft>
              <a:buClr>
                <a:schemeClr val="dk1"/>
              </a:buClr>
              <a:buSzPts val="1800"/>
              <a:buFont typeface="Helvetica Neue"/>
              <a:buNone/>
            </a:pPr>
            <a:endParaRPr sz="1800" b="1" i="0">
              <a:solidFill>
                <a:srgbClr val="222222"/>
              </a:solidFill>
              <a:latin typeface="Arial"/>
              <a:ea typeface="Arial"/>
              <a:cs typeface="Arial"/>
              <a:sym typeface="Arial"/>
            </a:endParaRPr>
          </a:p>
          <a:p>
            <a:pPr marL="0" marR="0" lvl="0" indent="0" algn="l" rtl="0">
              <a:spcBef>
                <a:spcPts val="0"/>
              </a:spcBef>
              <a:spcAft>
                <a:spcPts val="0"/>
              </a:spcAft>
              <a:buClr>
                <a:schemeClr val="dk1"/>
              </a:buClr>
              <a:buSzPts val="1800"/>
              <a:buFont typeface="Helvetica Neue"/>
              <a:buNone/>
            </a:pPr>
            <a:endParaRPr sz="1800">
              <a:solidFill>
                <a:schemeClr val="dk1"/>
              </a:solidFill>
              <a:latin typeface="Microsoft JhengHei"/>
              <a:ea typeface="Microsoft JhengHei"/>
              <a:cs typeface="Microsoft JhengHei"/>
              <a:sym typeface="Microsoft JhengHei"/>
            </a:endParaRPr>
          </a:p>
        </p:txBody>
      </p:sp>
      <p:sp>
        <p:nvSpPr>
          <p:cNvPr id="1431" name="Google Shape;1431;p49"/>
          <p:cNvSpPr txBox="1"/>
          <p:nvPr/>
        </p:nvSpPr>
        <p:spPr>
          <a:xfrm>
            <a:off x="471317" y="324642"/>
            <a:ext cx="5363425" cy="129877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3A3838"/>
              </a:buClr>
              <a:buSzPts val="3200"/>
              <a:buFont typeface="Arial Black"/>
              <a:buNone/>
            </a:pPr>
            <a:r>
              <a:rPr lang="zh-TW" sz="2800" b="1" dirty="0">
                <a:solidFill>
                  <a:srgbClr val="333F50"/>
                </a:solidFill>
                <a:latin typeface="Helvetica Neue"/>
                <a:ea typeface="Helvetica Neue"/>
                <a:cs typeface="Helvetica Neue"/>
                <a:sym typeface="Helvetica Neue"/>
              </a:rPr>
              <a:t>人流辨識 -</a:t>
            </a:r>
            <a:r>
              <a:rPr lang="zh-TW" altLang="en-US" sz="2800" b="1" dirty="0">
                <a:solidFill>
                  <a:srgbClr val="333F50"/>
                </a:solidFill>
                <a:latin typeface="Helvetica Neue"/>
                <a:ea typeface="Helvetica Neue"/>
                <a:cs typeface="Helvetica Neue"/>
                <a:sym typeface="Helvetica Neue"/>
              </a:rPr>
              <a:t>目標追蹤及統計數流程</a:t>
            </a:r>
            <a:r>
              <a:rPr lang="en-US" altLang="zh-TW" sz="2800" b="1" dirty="0">
                <a:solidFill>
                  <a:srgbClr val="333F50"/>
                </a:solidFill>
                <a:latin typeface="Helvetica Neue"/>
                <a:ea typeface="Helvetica Neue"/>
                <a:cs typeface="Helvetica Neue"/>
                <a:sym typeface="Helvetica Neue"/>
              </a:rPr>
              <a:t>(</a:t>
            </a:r>
            <a:r>
              <a:rPr lang="zh-TW" altLang="en-US" sz="2800" b="1" dirty="0">
                <a:solidFill>
                  <a:srgbClr val="333F50"/>
                </a:solidFill>
                <a:latin typeface="Helvetica Neue"/>
                <a:ea typeface="Helvetica Neue"/>
                <a:cs typeface="Helvetica Neue"/>
                <a:sym typeface="Helvetica Neue"/>
              </a:rPr>
              <a:t>實裝功能</a:t>
            </a:r>
            <a:r>
              <a:rPr lang="en-US" altLang="zh-TW" sz="2800" b="1" dirty="0">
                <a:solidFill>
                  <a:srgbClr val="333F50"/>
                </a:solidFill>
                <a:latin typeface="Helvetica Neue"/>
                <a:ea typeface="Helvetica Neue"/>
                <a:cs typeface="Helvetica Neue"/>
                <a:sym typeface="Helvetica Neue"/>
              </a:rPr>
              <a:t>) </a:t>
            </a:r>
            <a:endParaRPr lang="zh-TW" altLang="en-US" sz="2800" dirty="0"/>
          </a:p>
          <a:p>
            <a:pPr marL="0" marR="0" lvl="0" indent="0" algn="l" rtl="0">
              <a:spcBef>
                <a:spcPts val="0"/>
              </a:spcBef>
              <a:spcAft>
                <a:spcPts val="0"/>
              </a:spcAft>
              <a:buNone/>
            </a:pPr>
            <a:endParaRPr sz="2800" b="1" dirty="0">
              <a:solidFill>
                <a:srgbClr val="333F50"/>
              </a:solidFill>
              <a:latin typeface="Helvetica Neue"/>
              <a:ea typeface="Helvetica Neue"/>
              <a:cs typeface="Helvetica Neue"/>
              <a:sym typeface="Helvetica Neue"/>
            </a:endParaRPr>
          </a:p>
        </p:txBody>
      </p:sp>
      <p:grpSp>
        <p:nvGrpSpPr>
          <p:cNvPr id="1434" name="Google Shape;1434;p49"/>
          <p:cNvGrpSpPr/>
          <p:nvPr/>
        </p:nvGrpSpPr>
        <p:grpSpPr>
          <a:xfrm>
            <a:off x="6315613" y="261142"/>
            <a:ext cx="3552287" cy="619904"/>
            <a:chOff x="6315613" y="261142"/>
            <a:chExt cx="3552287" cy="619904"/>
          </a:xfrm>
        </p:grpSpPr>
        <p:sp>
          <p:nvSpPr>
            <p:cNvPr id="1435" name="Google Shape;1435;p49"/>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36" name="Google Shape;1436;p49"/>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37" name="Google Shape;1437;p49"/>
            <p:cNvSpPr/>
            <p:nvPr/>
          </p:nvSpPr>
          <p:spPr>
            <a:xfrm>
              <a:off x="6624042" y="471562"/>
              <a:ext cx="1296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38" name="Google Shape;1438;p49"/>
            <p:cNvSpPr/>
            <p:nvPr/>
          </p:nvSpPr>
          <p:spPr>
            <a:xfrm>
              <a:off x="74691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39" name="Google Shape;1439;p49"/>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0" name="Google Shape;1440;p49"/>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1" name="Google Shape;1441;p49"/>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2" name="Google Shape;1442;p49"/>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3" name="Google Shape;1443;p49"/>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4" name="Google Shape;1444;p49"/>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5" name="Google Shape;1445;p49"/>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6" name="Google Shape;1446;p49"/>
            <p:cNvSpPr txBox="1"/>
            <p:nvPr/>
          </p:nvSpPr>
          <p:spPr>
            <a:xfrm>
              <a:off x="70102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04</a:t>
              </a:r>
              <a:endParaRPr sz="1400" b="1">
                <a:solidFill>
                  <a:schemeClr val="lt1"/>
                </a:solidFill>
                <a:latin typeface="Helvetica Neue"/>
                <a:ea typeface="Helvetica Neue"/>
                <a:cs typeface="Helvetica Neue"/>
                <a:sym typeface="Helvetica Neue"/>
              </a:endParaRPr>
            </a:p>
          </p:txBody>
        </p:sp>
        <p:sp>
          <p:nvSpPr>
            <p:cNvPr id="1447" name="Google Shape;1447;p49"/>
            <p:cNvSpPr txBox="1"/>
            <p:nvPr/>
          </p:nvSpPr>
          <p:spPr>
            <a:xfrm>
              <a:off x="72506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人流辨識</a:t>
              </a:r>
              <a:endParaRPr/>
            </a:p>
          </p:txBody>
        </p:sp>
        <p:sp>
          <p:nvSpPr>
            <p:cNvPr id="1448" name="Google Shape;1448;p49"/>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9" name="Google Shape;1449;p49"/>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450" name="Google Shape;1450;p49"/>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36</a:t>
            </a:fld>
            <a:endParaRPr/>
          </a:p>
        </p:txBody>
      </p:sp>
      <p:pic>
        <p:nvPicPr>
          <p:cNvPr id="3" name="圖片 2">
            <a:extLst>
              <a:ext uri="{FF2B5EF4-FFF2-40B4-BE49-F238E27FC236}">
                <a16:creationId xmlns:a16="http://schemas.microsoft.com/office/drawing/2014/main" id="{03E11450-2883-4482-BA7E-2155095B7D20}"/>
              </a:ext>
            </a:extLst>
          </p:cNvPr>
          <p:cNvPicPr>
            <a:picLocks noChangeAspect="1"/>
          </p:cNvPicPr>
          <p:nvPr/>
        </p:nvPicPr>
        <p:blipFill>
          <a:blip r:embed="rId3"/>
          <a:stretch>
            <a:fillRect/>
          </a:stretch>
        </p:blipFill>
        <p:spPr>
          <a:xfrm>
            <a:off x="4577554" y="2336269"/>
            <a:ext cx="2831499" cy="2209774"/>
          </a:xfrm>
          <a:prstGeom prst="rect">
            <a:avLst/>
          </a:prstGeom>
        </p:spPr>
      </p:pic>
      <p:pic>
        <p:nvPicPr>
          <p:cNvPr id="5" name="圖片 4">
            <a:extLst>
              <a:ext uri="{FF2B5EF4-FFF2-40B4-BE49-F238E27FC236}">
                <a16:creationId xmlns:a16="http://schemas.microsoft.com/office/drawing/2014/main" id="{72949756-574C-49C2-8150-0F74E862BA26}"/>
              </a:ext>
            </a:extLst>
          </p:cNvPr>
          <p:cNvPicPr>
            <a:picLocks noChangeAspect="1"/>
          </p:cNvPicPr>
          <p:nvPr/>
        </p:nvPicPr>
        <p:blipFill>
          <a:blip r:embed="rId4"/>
          <a:stretch>
            <a:fillRect/>
          </a:stretch>
        </p:blipFill>
        <p:spPr>
          <a:xfrm>
            <a:off x="8679167" y="2311956"/>
            <a:ext cx="2831499" cy="2234087"/>
          </a:xfrm>
          <a:prstGeom prst="rect">
            <a:avLst/>
          </a:prstGeom>
        </p:spPr>
      </p:pic>
      <p:pic>
        <p:nvPicPr>
          <p:cNvPr id="7" name="圖片 6">
            <a:extLst>
              <a:ext uri="{FF2B5EF4-FFF2-40B4-BE49-F238E27FC236}">
                <a16:creationId xmlns:a16="http://schemas.microsoft.com/office/drawing/2014/main" id="{3F2FFB66-C87D-4D53-9D6B-3F20F2235C36}"/>
              </a:ext>
            </a:extLst>
          </p:cNvPr>
          <p:cNvPicPr>
            <a:picLocks noChangeAspect="1"/>
          </p:cNvPicPr>
          <p:nvPr/>
        </p:nvPicPr>
        <p:blipFill>
          <a:blip r:embed="rId5"/>
          <a:stretch>
            <a:fillRect/>
          </a:stretch>
        </p:blipFill>
        <p:spPr>
          <a:xfrm>
            <a:off x="611758" y="2336269"/>
            <a:ext cx="2831499" cy="2226720"/>
          </a:xfrm>
          <a:prstGeom prst="rect">
            <a:avLst/>
          </a:prstGeom>
        </p:spPr>
      </p:pic>
      <p:sp>
        <p:nvSpPr>
          <p:cNvPr id="8" name="箭號: 向右 7">
            <a:extLst>
              <a:ext uri="{FF2B5EF4-FFF2-40B4-BE49-F238E27FC236}">
                <a16:creationId xmlns:a16="http://schemas.microsoft.com/office/drawing/2014/main" id="{7985A769-5E3E-46D0-A9D6-D88A4B373E2D}"/>
              </a:ext>
            </a:extLst>
          </p:cNvPr>
          <p:cNvSpPr/>
          <p:nvPr/>
        </p:nvSpPr>
        <p:spPr>
          <a:xfrm>
            <a:off x="3699448" y="3247834"/>
            <a:ext cx="624009" cy="4616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箭號: 向右 33">
            <a:extLst>
              <a:ext uri="{FF2B5EF4-FFF2-40B4-BE49-F238E27FC236}">
                <a16:creationId xmlns:a16="http://schemas.microsoft.com/office/drawing/2014/main" id="{52ADBECC-B3A8-4B21-9978-35E406DCC33F}"/>
              </a:ext>
            </a:extLst>
          </p:cNvPr>
          <p:cNvSpPr/>
          <p:nvPr/>
        </p:nvSpPr>
        <p:spPr>
          <a:xfrm>
            <a:off x="7732105" y="3247834"/>
            <a:ext cx="624009" cy="4616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Google Shape;1192;p40">
            <a:extLst>
              <a:ext uri="{FF2B5EF4-FFF2-40B4-BE49-F238E27FC236}">
                <a16:creationId xmlns:a16="http://schemas.microsoft.com/office/drawing/2014/main" id="{EA66859A-01D1-4AC0-94F8-77D60BC1FFCF}"/>
              </a:ext>
            </a:extLst>
          </p:cNvPr>
          <p:cNvSpPr txBox="1"/>
          <p:nvPr/>
        </p:nvSpPr>
        <p:spPr>
          <a:xfrm>
            <a:off x="975864" y="5241573"/>
            <a:ext cx="2121676" cy="430857"/>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333F50"/>
              </a:buClr>
              <a:buSzPts val="1600"/>
              <a:buFont typeface="Helvetica Neue"/>
              <a:buNone/>
            </a:pPr>
            <a:r>
              <a:rPr lang="zh-TW" altLang="en-US" sz="1600" b="1" dirty="0">
                <a:solidFill>
                  <a:srgbClr val="333F50"/>
                </a:solidFill>
                <a:latin typeface="Helvetica Neue"/>
                <a:ea typeface="Helvetica Neue"/>
                <a:cs typeface="Helvetica Neue"/>
                <a:sym typeface="Helvetica Neue"/>
              </a:rPr>
              <a:t>判斷畫面是否有人物</a:t>
            </a:r>
            <a:endParaRPr sz="1600" b="1" dirty="0">
              <a:solidFill>
                <a:srgbClr val="333F50"/>
              </a:solidFill>
              <a:latin typeface="Helvetica Neue"/>
              <a:ea typeface="Helvetica Neue"/>
              <a:cs typeface="Helvetica Neue"/>
              <a:sym typeface="Helvetica Neue"/>
            </a:endParaRPr>
          </a:p>
        </p:txBody>
      </p:sp>
      <p:sp>
        <p:nvSpPr>
          <p:cNvPr id="38" name="Google Shape;1192;p40">
            <a:extLst>
              <a:ext uri="{FF2B5EF4-FFF2-40B4-BE49-F238E27FC236}">
                <a16:creationId xmlns:a16="http://schemas.microsoft.com/office/drawing/2014/main" id="{4E491588-C15A-461D-97D5-EF73A88AA10C}"/>
              </a:ext>
            </a:extLst>
          </p:cNvPr>
          <p:cNvSpPr txBox="1"/>
          <p:nvPr/>
        </p:nvSpPr>
        <p:spPr>
          <a:xfrm>
            <a:off x="4932465" y="5241574"/>
            <a:ext cx="2121676" cy="430857"/>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333F50"/>
              </a:buClr>
              <a:buSzPts val="1600"/>
              <a:buFont typeface="Helvetica Neue"/>
              <a:buNone/>
            </a:pPr>
            <a:r>
              <a:rPr lang="zh-TW" altLang="en-US" sz="1600" b="1" dirty="0">
                <a:solidFill>
                  <a:srgbClr val="333F50"/>
                </a:solidFill>
                <a:latin typeface="Helvetica Neue"/>
                <a:ea typeface="Helvetica Neue"/>
                <a:cs typeface="Helvetica Neue"/>
                <a:sym typeface="Helvetica Neue"/>
              </a:rPr>
              <a:t>人物出現並追蹤目標</a:t>
            </a:r>
            <a:endParaRPr sz="1600" b="1" dirty="0">
              <a:solidFill>
                <a:srgbClr val="333F50"/>
              </a:solidFill>
              <a:latin typeface="Helvetica Neue"/>
              <a:ea typeface="Helvetica Neue"/>
              <a:cs typeface="Helvetica Neue"/>
              <a:sym typeface="Helvetica Neue"/>
            </a:endParaRPr>
          </a:p>
        </p:txBody>
      </p:sp>
      <p:sp>
        <p:nvSpPr>
          <p:cNvPr id="39" name="Google Shape;1192;p40">
            <a:extLst>
              <a:ext uri="{FF2B5EF4-FFF2-40B4-BE49-F238E27FC236}">
                <a16:creationId xmlns:a16="http://schemas.microsoft.com/office/drawing/2014/main" id="{AA454766-6B18-4B86-B169-52D9E11C97E6}"/>
              </a:ext>
            </a:extLst>
          </p:cNvPr>
          <p:cNvSpPr txBox="1"/>
          <p:nvPr/>
        </p:nvSpPr>
        <p:spPr>
          <a:xfrm>
            <a:off x="8889065" y="5243902"/>
            <a:ext cx="2442185" cy="430857"/>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333F50"/>
              </a:buClr>
              <a:buSzPts val="1600"/>
              <a:buFont typeface="Helvetica Neue"/>
              <a:buNone/>
            </a:pPr>
            <a:r>
              <a:rPr lang="zh-TW" altLang="en-US" sz="1600" b="1" dirty="0">
                <a:solidFill>
                  <a:srgbClr val="333F50"/>
                </a:solidFill>
                <a:latin typeface="Helvetica Neue"/>
                <a:ea typeface="Helvetica Neue"/>
                <a:cs typeface="Helvetica Neue"/>
                <a:sym typeface="Helvetica Neue"/>
              </a:rPr>
              <a:t>目標從畫面中消失後計數</a:t>
            </a:r>
            <a:endParaRPr sz="1600" b="1" dirty="0">
              <a:solidFill>
                <a:srgbClr val="333F5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103060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pic>
        <p:nvPicPr>
          <p:cNvPr id="1388" name="Google Shape;1388;p48"/>
          <p:cNvPicPr preferRelativeResize="0"/>
          <p:nvPr/>
        </p:nvPicPr>
        <p:blipFill rotWithShape="1">
          <a:blip r:embed="rId3">
            <a:alphaModFix/>
          </a:blip>
          <a:srcRect/>
          <a:stretch/>
        </p:blipFill>
        <p:spPr>
          <a:xfrm>
            <a:off x="1295438" y="1070873"/>
            <a:ext cx="2027387" cy="452746"/>
          </a:xfrm>
          <a:prstGeom prst="rect">
            <a:avLst/>
          </a:prstGeom>
          <a:noFill/>
          <a:ln>
            <a:noFill/>
          </a:ln>
        </p:spPr>
      </p:pic>
      <p:pic>
        <p:nvPicPr>
          <p:cNvPr id="1389" name="Google Shape;1389;p48"/>
          <p:cNvPicPr preferRelativeResize="0"/>
          <p:nvPr/>
        </p:nvPicPr>
        <p:blipFill rotWithShape="1">
          <a:blip r:embed="rId4">
            <a:alphaModFix/>
          </a:blip>
          <a:srcRect/>
          <a:stretch/>
        </p:blipFill>
        <p:spPr>
          <a:xfrm>
            <a:off x="3407502" y="1075938"/>
            <a:ext cx="1692101" cy="447681"/>
          </a:xfrm>
          <a:prstGeom prst="rect">
            <a:avLst/>
          </a:prstGeom>
          <a:noFill/>
          <a:ln>
            <a:noFill/>
          </a:ln>
        </p:spPr>
      </p:pic>
      <p:sp>
        <p:nvSpPr>
          <p:cNvPr id="1390" name="Google Shape;1390;p48"/>
          <p:cNvSpPr txBox="1"/>
          <p:nvPr/>
        </p:nvSpPr>
        <p:spPr>
          <a:xfrm>
            <a:off x="1295438" y="1431212"/>
            <a:ext cx="8777776" cy="64008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3A3838"/>
              </a:buClr>
              <a:buSzPts val="3200"/>
              <a:buFont typeface="Arial Black"/>
              <a:buNone/>
            </a:pPr>
            <a:r>
              <a:rPr lang="zh-TW" sz="2400" b="1" dirty="0">
                <a:solidFill>
                  <a:srgbClr val="333F50"/>
                </a:solidFill>
                <a:latin typeface="Helvetica Neue"/>
                <a:ea typeface="Helvetica Neue"/>
                <a:cs typeface="Helvetica Neue"/>
                <a:sym typeface="Helvetica Neue"/>
              </a:rPr>
              <a:t>目標追蹤及統計數流程(實裝功能) </a:t>
            </a:r>
            <a:endParaRPr dirty="0"/>
          </a:p>
        </p:txBody>
      </p:sp>
      <p:sp>
        <p:nvSpPr>
          <p:cNvPr id="1391" name="Google Shape;1391;p48"/>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人流辨識</a:t>
            </a:r>
            <a:endParaRPr/>
          </a:p>
        </p:txBody>
      </p:sp>
      <p:sp>
        <p:nvSpPr>
          <p:cNvPr id="1392" name="Google Shape;1392;p48"/>
          <p:cNvSpPr/>
          <p:nvPr/>
        </p:nvSpPr>
        <p:spPr>
          <a:xfrm>
            <a:off x="2532066" y="2969873"/>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93" name="Google Shape;1393;p48"/>
          <p:cNvSpPr/>
          <p:nvPr/>
        </p:nvSpPr>
        <p:spPr>
          <a:xfrm>
            <a:off x="4625012" y="2956173"/>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94" name="Google Shape;1394;p48"/>
          <p:cNvSpPr/>
          <p:nvPr/>
        </p:nvSpPr>
        <p:spPr>
          <a:xfrm>
            <a:off x="6720366" y="2969873"/>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95" name="Google Shape;1395;p48"/>
          <p:cNvSpPr/>
          <p:nvPr/>
        </p:nvSpPr>
        <p:spPr>
          <a:xfrm rot="-5400000">
            <a:off x="2509714" y="3679575"/>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1396" name="Google Shape;1396;p48"/>
          <p:cNvGrpSpPr/>
          <p:nvPr/>
        </p:nvGrpSpPr>
        <p:grpSpPr>
          <a:xfrm>
            <a:off x="6315613" y="261142"/>
            <a:ext cx="3552287" cy="619904"/>
            <a:chOff x="6315613" y="261142"/>
            <a:chExt cx="3552287" cy="619904"/>
          </a:xfrm>
        </p:grpSpPr>
        <p:sp>
          <p:nvSpPr>
            <p:cNvPr id="1397" name="Google Shape;1397;p48"/>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98" name="Google Shape;1398;p48"/>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399" name="Google Shape;1399;p48"/>
            <p:cNvSpPr/>
            <p:nvPr/>
          </p:nvSpPr>
          <p:spPr>
            <a:xfrm>
              <a:off x="6624042" y="471562"/>
              <a:ext cx="97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00" name="Google Shape;1400;p48"/>
            <p:cNvSpPr/>
            <p:nvPr/>
          </p:nvSpPr>
          <p:spPr>
            <a:xfrm>
              <a:off x="74691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01" name="Google Shape;1401;p48"/>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02" name="Google Shape;1402;p48"/>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03" name="Google Shape;1403;p48"/>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04" name="Google Shape;1404;p48"/>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05" name="Google Shape;1405;p48"/>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06" name="Google Shape;1406;p48"/>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07" name="Google Shape;1407;p48"/>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08" name="Google Shape;1408;p48"/>
            <p:cNvSpPr txBox="1"/>
            <p:nvPr/>
          </p:nvSpPr>
          <p:spPr>
            <a:xfrm>
              <a:off x="70102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04</a:t>
              </a:r>
              <a:endParaRPr sz="1400" b="1">
                <a:solidFill>
                  <a:schemeClr val="lt1"/>
                </a:solidFill>
                <a:latin typeface="Helvetica Neue"/>
                <a:ea typeface="Helvetica Neue"/>
                <a:cs typeface="Helvetica Neue"/>
                <a:sym typeface="Helvetica Neue"/>
              </a:endParaRPr>
            </a:p>
          </p:txBody>
        </p:sp>
        <p:sp>
          <p:nvSpPr>
            <p:cNvPr id="1409" name="Google Shape;1409;p48"/>
            <p:cNvSpPr txBox="1"/>
            <p:nvPr/>
          </p:nvSpPr>
          <p:spPr>
            <a:xfrm>
              <a:off x="72506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人流辨識</a:t>
              </a:r>
              <a:endParaRPr/>
            </a:p>
          </p:txBody>
        </p:sp>
        <p:sp>
          <p:nvSpPr>
            <p:cNvPr id="1410" name="Google Shape;1410;p48"/>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11" name="Google Shape;1411;p48"/>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412" name="Google Shape;1412;p48"/>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37</a:t>
            </a:fld>
            <a:endParaRPr/>
          </a:p>
        </p:txBody>
      </p:sp>
      <p:sp>
        <p:nvSpPr>
          <p:cNvPr id="1413" name="Google Shape;1413;p48"/>
          <p:cNvSpPr/>
          <p:nvPr/>
        </p:nvSpPr>
        <p:spPr>
          <a:xfrm>
            <a:off x="7235069" y="2796213"/>
            <a:ext cx="1378258"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a:solidFill>
                  <a:schemeClr val="lt1"/>
                </a:solidFill>
                <a:latin typeface="Helvetica Neue"/>
                <a:ea typeface="Helvetica Neue"/>
                <a:cs typeface="Helvetica Neue"/>
                <a:sym typeface="Helvetica Neue"/>
              </a:rPr>
              <a:t>目標記數</a:t>
            </a:r>
            <a:endParaRPr sz="1600" b="1">
              <a:solidFill>
                <a:schemeClr val="lt1"/>
              </a:solidFill>
              <a:latin typeface="Helvetica Neue"/>
              <a:ea typeface="Helvetica Neue"/>
              <a:cs typeface="Helvetica Neue"/>
              <a:sym typeface="Helvetica Neue"/>
            </a:endParaRPr>
          </a:p>
        </p:txBody>
      </p:sp>
      <p:sp>
        <p:nvSpPr>
          <p:cNvPr id="1414" name="Google Shape;1414;p48"/>
          <p:cNvSpPr/>
          <p:nvPr/>
        </p:nvSpPr>
        <p:spPr>
          <a:xfrm>
            <a:off x="968359" y="2800915"/>
            <a:ext cx="1365844"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600"/>
              <a:buFont typeface="Helvetica Neue"/>
              <a:buNone/>
            </a:pPr>
            <a:r>
              <a:rPr lang="zh-TW" sz="1600" b="1" i="0" u="none" strike="noStrike" cap="none" dirty="0">
                <a:solidFill>
                  <a:schemeClr val="lt1"/>
                </a:solidFill>
                <a:latin typeface="Helvetica Neue"/>
                <a:ea typeface="Helvetica Neue"/>
                <a:cs typeface="Helvetica Neue"/>
                <a:sym typeface="Helvetica Neue"/>
              </a:rPr>
              <a:t>判斷畫面是否有人</a:t>
            </a:r>
            <a:endParaRPr sz="1600" b="1" dirty="0">
              <a:solidFill>
                <a:schemeClr val="dk1"/>
              </a:solidFill>
              <a:latin typeface="Helvetica Neue"/>
              <a:ea typeface="Helvetica Neue"/>
              <a:cs typeface="Helvetica Neue"/>
              <a:sym typeface="Helvetica Neue"/>
            </a:endParaRPr>
          </a:p>
        </p:txBody>
      </p:sp>
      <p:sp>
        <p:nvSpPr>
          <p:cNvPr id="1415" name="Google Shape;1415;p48"/>
          <p:cNvSpPr/>
          <p:nvPr/>
        </p:nvSpPr>
        <p:spPr>
          <a:xfrm>
            <a:off x="3051839" y="2800914"/>
            <a:ext cx="1378258"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dirty="0">
                <a:solidFill>
                  <a:schemeClr val="lt1"/>
                </a:solidFill>
                <a:latin typeface="Helvetica Neue"/>
                <a:ea typeface="Helvetica Neue"/>
                <a:cs typeface="Helvetica Neue"/>
                <a:sym typeface="Helvetica Neue"/>
              </a:rPr>
              <a:t>目標追蹤</a:t>
            </a:r>
            <a:endParaRPr sz="1600" b="1" dirty="0">
              <a:solidFill>
                <a:schemeClr val="lt1"/>
              </a:solidFill>
              <a:latin typeface="Helvetica Neue"/>
              <a:ea typeface="Helvetica Neue"/>
              <a:cs typeface="Helvetica Neue"/>
              <a:sym typeface="Helvetica Neue"/>
            </a:endParaRPr>
          </a:p>
        </p:txBody>
      </p:sp>
      <p:sp>
        <p:nvSpPr>
          <p:cNvPr id="1416" name="Google Shape;1416;p48"/>
          <p:cNvSpPr/>
          <p:nvPr/>
        </p:nvSpPr>
        <p:spPr>
          <a:xfrm>
            <a:off x="5145612" y="2800914"/>
            <a:ext cx="1378259"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dirty="0">
                <a:solidFill>
                  <a:schemeClr val="lt1"/>
                </a:solidFill>
                <a:latin typeface="Helvetica Neue"/>
                <a:ea typeface="Helvetica Neue"/>
                <a:cs typeface="Helvetica Neue"/>
                <a:sym typeface="Helvetica Neue"/>
              </a:rPr>
              <a:t>目標從畫面消失</a:t>
            </a:r>
            <a:endParaRPr sz="1600" b="1" dirty="0">
              <a:solidFill>
                <a:schemeClr val="lt1"/>
              </a:solidFill>
              <a:latin typeface="Helvetica Neue"/>
              <a:ea typeface="Helvetica Neue"/>
              <a:cs typeface="Helvetica Neue"/>
              <a:sym typeface="Helvetica Neue"/>
            </a:endParaRPr>
          </a:p>
        </p:txBody>
      </p:sp>
      <p:sp>
        <p:nvSpPr>
          <p:cNvPr id="1417" name="Google Shape;1417;p48"/>
          <p:cNvSpPr/>
          <p:nvPr/>
        </p:nvSpPr>
        <p:spPr>
          <a:xfrm>
            <a:off x="8789978" y="3396795"/>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18" name="Google Shape;1418;p48"/>
          <p:cNvSpPr/>
          <p:nvPr/>
        </p:nvSpPr>
        <p:spPr>
          <a:xfrm>
            <a:off x="9290734" y="3235574"/>
            <a:ext cx="1365844" cy="601844"/>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a:solidFill>
                  <a:schemeClr val="lt1"/>
                </a:solidFill>
                <a:latin typeface="Helvetica Neue"/>
                <a:ea typeface="Helvetica Neue"/>
                <a:cs typeface="Helvetica Neue"/>
                <a:sym typeface="Helvetica Neue"/>
              </a:rPr>
              <a:t>回傳至</a:t>
            </a:r>
            <a:br>
              <a:rPr lang="zh-TW" sz="1600" b="1">
                <a:solidFill>
                  <a:schemeClr val="lt1"/>
                </a:solidFill>
                <a:latin typeface="Helvetica Neue"/>
                <a:ea typeface="Helvetica Neue"/>
                <a:cs typeface="Helvetica Neue"/>
                <a:sym typeface="Helvetica Neue"/>
              </a:rPr>
            </a:br>
            <a:r>
              <a:rPr lang="zh-TW" sz="1600" b="1">
                <a:solidFill>
                  <a:schemeClr val="lt1"/>
                </a:solidFill>
                <a:latin typeface="Helvetica Neue"/>
                <a:ea typeface="Helvetica Neue"/>
                <a:cs typeface="Helvetica Neue"/>
                <a:sym typeface="Helvetica Neue"/>
              </a:rPr>
              <a:t>Kafka</a:t>
            </a:r>
            <a:endParaRPr sz="1600" b="1">
              <a:solidFill>
                <a:schemeClr val="lt1"/>
              </a:solidFill>
              <a:latin typeface="Helvetica Neue"/>
              <a:ea typeface="Helvetica Neue"/>
              <a:cs typeface="Helvetica Neue"/>
              <a:sym typeface="Helvetica Neue"/>
            </a:endParaRPr>
          </a:p>
        </p:txBody>
      </p:sp>
      <p:sp>
        <p:nvSpPr>
          <p:cNvPr id="1419" name="Google Shape;1419;p48"/>
          <p:cNvSpPr/>
          <p:nvPr/>
        </p:nvSpPr>
        <p:spPr>
          <a:xfrm>
            <a:off x="1978358" y="4179602"/>
            <a:ext cx="1378258"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a:solidFill>
                  <a:schemeClr val="lt1"/>
                </a:solidFill>
                <a:latin typeface="Helvetica Neue"/>
                <a:ea typeface="Helvetica Neue"/>
                <a:cs typeface="Helvetica Neue"/>
                <a:sym typeface="Helvetica Neue"/>
              </a:rPr>
              <a:t>YOLO+DeepSORT</a:t>
            </a:r>
            <a:endParaRPr sz="1600" b="1">
              <a:solidFill>
                <a:schemeClr val="lt1"/>
              </a:solidFill>
              <a:latin typeface="Helvetica Neue"/>
              <a:ea typeface="Helvetica Neue"/>
              <a:cs typeface="Helvetica Neue"/>
              <a:sym typeface="Helvetica Neue"/>
            </a:endParaRPr>
          </a:p>
        </p:txBody>
      </p:sp>
      <p:sp>
        <p:nvSpPr>
          <p:cNvPr id="1420" name="Google Shape;1420;p48"/>
          <p:cNvSpPr/>
          <p:nvPr/>
        </p:nvSpPr>
        <p:spPr>
          <a:xfrm>
            <a:off x="9290734" y="2368029"/>
            <a:ext cx="1365844" cy="601844"/>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a:solidFill>
                  <a:schemeClr val="lt1"/>
                </a:solidFill>
                <a:latin typeface="Helvetica Neue"/>
                <a:ea typeface="Helvetica Neue"/>
                <a:cs typeface="Helvetica Neue"/>
                <a:sym typeface="Helvetica Neue"/>
              </a:rPr>
              <a:t>回傳至MySQL</a:t>
            </a:r>
            <a:endParaRPr sz="1600" b="1">
              <a:solidFill>
                <a:schemeClr val="lt1"/>
              </a:solidFill>
              <a:latin typeface="Helvetica Neue"/>
              <a:ea typeface="Helvetica Neue"/>
              <a:cs typeface="Helvetica Neue"/>
              <a:sym typeface="Helvetica Neue"/>
            </a:endParaRPr>
          </a:p>
        </p:txBody>
      </p:sp>
      <p:sp>
        <p:nvSpPr>
          <p:cNvPr id="1421" name="Google Shape;1421;p48"/>
          <p:cNvSpPr/>
          <p:nvPr/>
        </p:nvSpPr>
        <p:spPr>
          <a:xfrm>
            <a:off x="8789978" y="2529250"/>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49"/>
          <p:cNvSpPr txBox="1"/>
          <p:nvPr/>
        </p:nvSpPr>
        <p:spPr>
          <a:xfrm>
            <a:off x="2699602" y="2256964"/>
            <a:ext cx="5314393"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Helvetica Neue"/>
              <a:buNone/>
            </a:pPr>
            <a:endParaRPr sz="1800" b="1" i="0">
              <a:solidFill>
                <a:srgbClr val="222222"/>
              </a:solidFill>
              <a:latin typeface="Arial"/>
              <a:ea typeface="Arial"/>
              <a:cs typeface="Arial"/>
              <a:sym typeface="Arial"/>
            </a:endParaRPr>
          </a:p>
          <a:p>
            <a:pPr marL="0" marR="0" lvl="0" indent="0" algn="l" rtl="0">
              <a:spcBef>
                <a:spcPts val="0"/>
              </a:spcBef>
              <a:spcAft>
                <a:spcPts val="0"/>
              </a:spcAft>
              <a:buClr>
                <a:schemeClr val="dk1"/>
              </a:buClr>
              <a:buSzPts val="1800"/>
              <a:buFont typeface="Helvetica Neue"/>
              <a:buNone/>
            </a:pPr>
            <a:endParaRPr sz="1800" b="1" i="0">
              <a:solidFill>
                <a:srgbClr val="222222"/>
              </a:solidFill>
              <a:latin typeface="Arial"/>
              <a:ea typeface="Arial"/>
              <a:cs typeface="Arial"/>
              <a:sym typeface="Arial"/>
            </a:endParaRPr>
          </a:p>
          <a:p>
            <a:pPr marL="0" marR="0" lvl="0" indent="0" algn="l" rtl="0">
              <a:spcBef>
                <a:spcPts val="0"/>
              </a:spcBef>
              <a:spcAft>
                <a:spcPts val="0"/>
              </a:spcAft>
              <a:buClr>
                <a:schemeClr val="dk1"/>
              </a:buClr>
              <a:buSzPts val="1800"/>
              <a:buFont typeface="Helvetica Neue"/>
              <a:buNone/>
            </a:pPr>
            <a:endParaRPr sz="1800">
              <a:solidFill>
                <a:schemeClr val="dk1"/>
              </a:solidFill>
              <a:latin typeface="Microsoft JhengHei"/>
              <a:ea typeface="Microsoft JhengHei"/>
              <a:cs typeface="Microsoft JhengHei"/>
              <a:sym typeface="Microsoft JhengHei"/>
            </a:endParaRPr>
          </a:p>
        </p:txBody>
      </p:sp>
      <p:pic>
        <p:nvPicPr>
          <p:cNvPr id="1427" name="Google Shape;1427;p49"/>
          <p:cNvPicPr preferRelativeResize="0"/>
          <p:nvPr/>
        </p:nvPicPr>
        <p:blipFill rotWithShape="1">
          <a:blip r:embed="rId3">
            <a:alphaModFix/>
          </a:blip>
          <a:srcRect/>
          <a:stretch/>
        </p:blipFill>
        <p:spPr>
          <a:xfrm>
            <a:off x="1856229" y="1151533"/>
            <a:ext cx="3670483" cy="2113685"/>
          </a:xfrm>
          <a:prstGeom prst="rect">
            <a:avLst/>
          </a:prstGeom>
          <a:noFill/>
          <a:ln>
            <a:noFill/>
          </a:ln>
        </p:spPr>
      </p:pic>
      <p:pic>
        <p:nvPicPr>
          <p:cNvPr id="1428" name="Google Shape;1428;p49"/>
          <p:cNvPicPr preferRelativeResize="0"/>
          <p:nvPr/>
        </p:nvPicPr>
        <p:blipFill rotWithShape="1">
          <a:blip r:embed="rId4">
            <a:alphaModFix/>
          </a:blip>
          <a:srcRect/>
          <a:stretch/>
        </p:blipFill>
        <p:spPr>
          <a:xfrm>
            <a:off x="6560507" y="1151533"/>
            <a:ext cx="3447061" cy="2113685"/>
          </a:xfrm>
          <a:prstGeom prst="rect">
            <a:avLst/>
          </a:prstGeom>
          <a:noFill/>
          <a:ln>
            <a:noFill/>
          </a:ln>
        </p:spPr>
      </p:pic>
      <p:pic>
        <p:nvPicPr>
          <p:cNvPr id="1429" name="Google Shape;1429;p49"/>
          <p:cNvPicPr preferRelativeResize="0"/>
          <p:nvPr/>
        </p:nvPicPr>
        <p:blipFill rotWithShape="1">
          <a:blip r:embed="rId5">
            <a:alphaModFix/>
          </a:blip>
          <a:srcRect/>
          <a:stretch/>
        </p:blipFill>
        <p:spPr>
          <a:xfrm>
            <a:off x="3778620" y="3793445"/>
            <a:ext cx="4454238" cy="2570929"/>
          </a:xfrm>
          <a:prstGeom prst="rect">
            <a:avLst/>
          </a:prstGeom>
          <a:noFill/>
          <a:ln>
            <a:noFill/>
          </a:ln>
        </p:spPr>
      </p:pic>
      <p:sp>
        <p:nvSpPr>
          <p:cNvPr id="1430" name="Google Shape;1430;p49"/>
          <p:cNvSpPr/>
          <p:nvPr/>
        </p:nvSpPr>
        <p:spPr>
          <a:xfrm>
            <a:off x="5852188" y="2179819"/>
            <a:ext cx="468569" cy="486165"/>
          </a:xfrm>
          <a:prstGeom prst="mathPlus">
            <a:avLst>
              <a:gd name="adj1" fmla="val 2352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Quattrocento Sans"/>
              <a:ea typeface="Quattrocento Sans"/>
              <a:cs typeface="Quattrocento Sans"/>
              <a:sym typeface="Quattrocento Sans"/>
            </a:endParaRPr>
          </a:p>
        </p:txBody>
      </p:sp>
      <p:sp>
        <p:nvSpPr>
          <p:cNvPr id="1431" name="Google Shape;1431;p49"/>
          <p:cNvSpPr txBox="1"/>
          <p:nvPr/>
        </p:nvSpPr>
        <p:spPr>
          <a:xfrm>
            <a:off x="471317" y="324642"/>
            <a:ext cx="5363425"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人流辨識 - </a:t>
            </a:r>
            <a:r>
              <a:rPr lang="zh-TW" sz="2800" b="1">
                <a:solidFill>
                  <a:srgbClr val="333F50"/>
                </a:solidFill>
                <a:latin typeface="Microsoft JhengHei"/>
                <a:ea typeface="Microsoft JhengHei"/>
                <a:cs typeface="Microsoft JhengHei"/>
                <a:sym typeface="Microsoft JhengHei"/>
              </a:rPr>
              <a:t>多目標追蹤與雙向計數流程</a:t>
            </a:r>
            <a:endParaRPr/>
          </a:p>
          <a:p>
            <a:pPr marL="0" marR="0" lvl="0" indent="0" algn="l" rtl="0">
              <a:spcBef>
                <a:spcPts val="0"/>
              </a:spcBef>
              <a:spcAft>
                <a:spcPts val="0"/>
              </a:spcAft>
              <a:buNone/>
            </a:pPr>
            <a:endParaRPr sz="2800" b="1">
              <a:solidFill>
                <a:srgbClr val="333F50"/>
              </a:solidFill>
              <a:latin typeface="Helvetica Neue"/>
              <a:ea typeface="Helvetica Neue"/>
              <a:cs typeface="Helvetica Neue"/>
              <a:sym typeface="Helvetica Neue"/>
            </a:endParaRPr>
          </a:p>
        </p:txBody>
      </p:sp>
      <p:sp>
        <p:nvSpPr>
          <p:cNvPr id="1432" name="Google Shape;1432;p49"/>
          <p:cNvSpPr/>
          <p:nvPr/>
        </p:nvSpPr>
        <p:spPr>
          <a:xfrm rot="5400000">
            <a:off x="4790743" y="3389631"/>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33" name="Google Shape;1433;p49"/>
          <p:cNvSpPr/>
          <p:nvPr/>
        </p:nvSpPr>
        <p:spPr>
          <a:xfrm rot="5400000">
            <a:off x="7142334" y="3389631"/>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1434" name="Google Shape;1434;p49"/>
          <p:cNvGrpSpPr/>
          <p:nvPr/>
        </p:nvGrpSpPr>
        <p:grpSpPr>
          <a:xfrm>
            <a:off x="6315613" y="261142"/>
            <a:ext cx="3552287" cy="619904"/>
            <a:chOff x="6315613" y="261142"/>
            <a:chExt cx="3552287" cy="619904"/>
          </a:xfrm>
        </p:grpSpPr>
        <p:sp>
          <p:nvSpPr>
            <p:cNvPr id="1435" name="Google Shape;1435;p49"/>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36" name="Google Shape;1436;p49"/>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37" name="Google Shape;1437;p49"/>
            <p:cNvSpPr/>
            <p:nvPr/>
          </p:nvSpPr>
          <p:spPr>
            <a:xfrm>
              <a:off x="6624042" y="471562"/>
              <a:ext cx="1296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38" name="Google Shape;1438;p49"/>
            <p:cNvSpPr/>
            <p:nvPr/>
          </p:nvSpPr>
          <p:spPr>
            <a:xfrm>
              <a:off x="74691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39" name="Google Shape;1439;p49"/>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0" name="Google Shape;1440;p49"/>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1" name="Google Shape;1441;p49"/>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2" name="Google Shape;1442;p49"/>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3" name="Google Shape;1443;p49"/>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4" name="Google Shape;1444;p49"/>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5" name="Google Shape;1445;p49"/>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6" name="Google Shape;1446;p49"/>
            <p:cNvSpPr txBox="1"/>
            <p:nvPr/>
          </p:nvSpPr>
          <p:spPr>
            <a:xfrm>
              <a:off x="70102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04</a:t>
              </a:r>
              <a:endParaRPr sz="1400" b="1">
                <a:solidFill>
                  <a:schemeClr val="lt1"/>
                </a:solidFill>
                <a:latin typeface="Helvetica Neue"/>
                <a:ea typeface="Helvetica Neue"/>
                <a:cs typeface="Helvetica Neue"/>
                <a:sym typeface="Helvetica Neue"/>
              </a:endParaRPr>
            </a:p>
          </p:txBody>
        </p:sp>
        <p:sp>
          <p:nvSpPr>
            <p:cNvPr id="1447" name="Google Shape;1447;p49"/>
            <p:cNvSpPr txBox="1"/>
            <p:nvPr/>
          </p:nvSpPr>
          <p:spPr>
            <a:xfrm>
              <a:off x="72506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人流辨識</a:t>
              </a:r>
              <a:endParaRPr/>
            </a:p>
          </p:txBody>
        </p:sp>
        <p:sp>
          <p:nvSpPr>
            <p:cNvPr id="1448" name="Google Shape;1448;p49"/>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49" name="Google Shape;1449;p49"/>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450" name="Google Shape;1450;p49"/>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pic>
        <p:nvPicPr>
          <p:cNvPr id="1455" name="Google Shape;1455;p50"/>
          <p:cNvPicPr preferRelativeResize="0"/>
          <p:nvPr/>
        </p:nvPicPr>
        <p:blipFill rotWithShape="1">
          <a:blip r:embed="rId3">
            <a:alphaModFix/>
          </a:blip>
          <a:srcRect/>
          <a:stretch/>
        </p:blipFill>
        <p:spPr>
          <a:xfrm>
            <a:off x="1295438" y="1070873"/>
            <a:ext cx="2027387" cy="452746"/>
          </a:xfrm>
          <a:prstGeom prst="rect">
            <a:avLst/>
          </a:prstGeom>
          <a:noFill/>
          <a:ln>
            <a:noFill/>
          </a:ln>
        </p:spPr>
      </p:pic>
      <p:pic>
        <p:nvPicPr>
          <p:cNvPr id="1456" name="Google Shape;1456;p50"/>
          <p:cNvPicPr preferRelativeResize="0"/>
          <p:nvPr/>
        </p:nvPicPr>
        <p:blipFill rotWithShape="1">
          <a:blip r:embed="rId4">
            <a:alphaModFix/>
          </a:blip>
          <a:srcRect/>
          <a:stretch/>
        </p:blipFill>
        <p:spPr>
          <a:xfrm>
            <a:off x="3407502" y="1075938"/>
            <a:ext cx="1692101" cy="447681"/>
          </a:xfrm>
          <a:prstGeom prst="rect">
            <a:avLst/>
          </a:prstGeom>
          <a:noFill/>
          <a:ln>
            <a:noFill/>
          </a:ln>
        </p:spPr>
      </p:pic>
      <p:sp>
        <p:nvSpPr>
          <p:cNvPr id="1457" name="Google Shape;1457;p50"/>
          <p:cNvSpPr txBox="1"/>
          <p:nvPr/>
        </p:nvSpPr>
        <p:spPr>
          <a:xfrm>
            <a:off x="1295438" y="1431212"/>
            <a:ext cx="8777776" cy="64008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3A3838"/>
              </a:buClr>
              <a:buSzPts val="3200"/>
              <a:buFont typeface="Arial Black"/>
              <a:buNone/>
            </a:pPr>
            <a:r>
              <a:rPr lang="zh-TW" sz="2400" b="1">
                <a:solidFill>
                  <a:srgbClr val="333F50"/>
                </a:solidFill>
                <a:latin typeface="Helvetica Neue"/>
                <a:ea typeface="Helvetica Neue"/>
                <a:cs typeface="Helvetica Neue"/>
                <a:sym typeface="Helvetica Neue"/>
              </a:rPr>
              <a:t>YOLOv5+DeepSORT多目標追蹤與雙向計數流程</a:t>
            </a:r>
            <a:endParaRPr/>
          </a:p>
        </p:txBody>
      </p:sp>
      <p:sp>
        <p:nvSpPr>
          <p:cNvPr id="1458" name="Google Shape;1458;p50"/>
          <p:cNvSpPr/>
          <p:nvPr/>
        </p:nvSpPr>
        <p:spPr>
          <a:xfrm>
            <a:off x="984878" y="2806908"/>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600"/>
              <a:buFont typeface="Helvetica Neue"/>
              <a:buNone/>
            </a:pPr>
            <a:r>
              <a:rPr lang="zh-TW" sz="1600" b="1" i="0" u="none" strike="noStrike" cap="none">
                <a:solidFill>
                  <a:schemeClr val="lt1"/>
                </a:solidFill>
                <a:latin typeface="Helvetica Neue"/>
                <a:ea typeface="Helvetica Neue"/>
                <a:cs typeface="Helvetica Neue"/>
                <a:sym typeface="Helvetica Neue"/>
              </a:rPr>
              <a:t>YOLOv5檢測器</a:t>
            </a:r>
            <a:endParaRPr sz="1600" b="1">
              <a:solidFill>
                <a:schemeClr val="dk1"/>
              </a:solidFill>
              <a:latin typeface="Helvetica Neue"/>
              <a:ea typeface="Helvetica Neue"/>
              <a:cs typeface="Helvetica Neue"/>
              <a:sym typeface="Helvetica Neue"/>
            </a:endParaRPr>
          </a:p>
        </p:txBody>
      </p:sp>
      <p:sp>
        <p:nvSpPr>
          <p:cNvPr id="1459" name="Google Shape;1459;p50"/>
          <p:cNvSpPr/>
          <p:nvPr/>
        </p:nvSpPr>
        <p:spPr>
          <a:xfrm>
            <a:off x="3849952" y="2819192"/>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a:solidFill>
                  <a:schemeClr val="lt1"/>
                </a:solidFill>
                <a:latin typeface="Helvetica Neue"/>
                <a:ea typeface="Helvetica Neue"/>
                <a:cs typeface="Helvetica Neue"/>
                <a:sym typeface="Helvetica Neue"/>
              </a:rPr>
              <a:t>DeepSORT跟蹤器</a:t>
            </a:r>
            <a:endParaRPr sz="1600" b="1">
              <a:solidFill>
                <a:schemeClr val="lt1"/>
              </a:solidFill>
              <a:latin typeface="Helvetica Neue"/>
              <a:ea typeface="Helvetica Neue"/>
              <a:cs typeface="Helvetica Neue"/>
              <a:sym typeface="Helvetica Neue"/>
            </a:endParaRPr>
          </a:p>
        </p:txBody>
      </p:sp>
      <p:sp>
        <p:nvSpPr>
          <p:cNvPr id="1460" name="Google Shape;1460;p50"/>
          <p:cNvSpPr/>
          <p:nvPr/>
        </p:nvSpPr>
        <p:spPr>
          <a:xfrm>
            <a:off x="3849952" y="4179602"/>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a:solidFill>
                  <a:schemeClr val="lt1"/>
                </a:solidFill>
                <a:latin typeface="Helvetica Neue"/>
                <a:ea typeface="Helvetica Neue"/>
                <a:cs typeface="Helvetica Neue"/>
                <a:sym typeface="Helvetica Neue"/>
              </a:rPr>
              <a:t>目標框標記ID</a:t>
            </a:r>
            <a:endParaRPr sz="1600" b="1">
              <a:solidFill>
                <a:schemeClr val="lt1"/>
              </a:solidFill>
              <a:latin typeface="Helvetica Neue"/>
              <a:ea typeface="Helvetica Neue"/>
              <a:cs typeface="Helvetica Neue"/>
              <a:sym typeface="Helvetica Neue"/>
            </a:endParaRPr>
          </a:p>
        </p:txBody>
      </p:sp>
      <p:sp>
        <p:nvSpPr>
          <p:cNvPr id="1461" name="Google Shape;1461;p50"/>
          <p:cNvSpPr/>
          <p:nvPr/>
        </p:nvSpPr>
        <p:spPr>
          <a:xfrm>
            <a:off x="9290734" y="2801190"/>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a:solidFill>
                  <a:schemeClr val="lt1"/>
                </a:solidFill>
                <a:latin typeface="Helvetica Neue"/>
                <a:ea typeface="Helvetica Neue"/>
                <a:cs typeface="Helvetica Neue"/>
                <a:sym typeface="Helvetica Neue"/>
              </a:rPr>
              <a:t>目標記數</a:t>
            </a:r>
            <a:endParaRPr sz="1600" b="1">
              <a:solidFill>
                <a:schemeClr val="lt1"/>
              </a:solidFill>
              <a:latin typeface="Helvetica Neue"/>
              <a:ea typeface="Helvetica Neue"/>
              <a:cs typeface="Helvetica Neue"/>
              <a:sym typeface="Helvetica Neue"/>
            </a:endParaRPr>
          </a:p>
        </p:txBody>
      </p:sp>
      <p:sp>
        <p:nvSpPr>
          <p:cNvPr id="1462" name="Google Shape;1462;p50"/>
          <p:cNvSpPr/>
          <p:nvPr/>
        </p:nvSpPr>
        <p:spPr>
          <a:xfrm>
            <a:off x="984878" y="4179603"/>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a:solidFill>
                  <a:schemeClr val="lt1"/>
                </a:solidFill>
                <a:latin typeface="Helvetica Neue"/>
                <a:ea typeface="Helvetica Neue"/>
                <a:cs typeface="Helvetica Neue"/>
                <a:sym typeface="Helvetica Neue"/>
              </a:rPr>
              <a:t>預訓練的權重</a:t>
            </a:r>
            <a:endParaRPr sz="1600" b="1">
              <a:solidFill>
                <a:schemeClr val="lt1"/>
              </a:solidFill>
              <a:latin typeface="Helvetica Neue"/>
              <a:ea typeface="Helvetica Neue"/>
              <a:cs typeface="Helvetica Neue"/>
              <a:sym typeface="Helvetica Neue"/>
            </a:endParaRPr>
          </a:p>
        </p:txBody>
      </p:sp>
      <p:sp>
        <p:nvSpPr>
          <p:cNvPr id="1463" name="Google Shape;1463;p50"/>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人流辨識</a:t>
            </a:r>
            <a:endParaRPr/>
          </a:p>
        </p:txBody>
      </p:sp>
      <p:sp>
        <p:nvSpPr>
          <p:cNvPr id="1464" name="Google Shape;1464;p50"/>
          <p:cNvSpPr/>
          <p:nvPr/>
        </p:nvSpPr>
        <p:spPr>
          <a:xfrm>
            <a:off x="3317501" y="2969873"/>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65" name="Google Shape;1465;p50"/>
          <p:cNvSpPr/>
          <p:nvPr/>
        </p:nvSpPr>
        <p:spPr>
          <a:xfrm>
            <a:off x="6078311" y="2969873"/>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66" name="Google Shape;1466;p50"/>
          <p:cNvSpPr/>
          <p:nvPr/>
        </p:nvSpPr>
        <p:spPr>
          <a:xfrm>
            <a:off x="8783080" y="2969873"/>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67" name="Google Shape;1467;p50"/>
          <p:cNvSpPr/>
          <p:nvPr/>
        </p:nvSpPr>
        <p:spPr>
          <a:xfrm rot="-5400000">
            <a:off x="1856305" y="3679575"/>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68" name="Google Shape;1468;p50"/>
          <p:cNvSpPr/>
          <p:nvPr/>
        </p:nvSpPr>
        <p:spPr>
          <a:xfrm rot="-5400000">
            <a:off x="4773647" y="3679575"/>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1469" name="Google Shape;1469;p50"/>
          <p:cNvGrpSpPr/>
          <p:nvPr/>
        </p:nvGrpSpPr>
        <p:grpSpPr>
          <a:xfrm>
            <a:off x="6315613" y="261142"/>
            <a:ext cx="3552287" cy="619904"/>
            <a:chOff x="6315613" y="261142"/>
            <a:chExt cx="3552287" cy="619904"/>
          </a:xfrm>
        </p:grpSpPr>
        <p:sp>
          <p:nvSpPr>
            <p:cNvPr id="1470" name="Google Shape;1470;p50"/>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71" name="Google Shape;1471;p50"/>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72" name="Google Shape;1472;p50"/>
            <p:cNvSpPr/>
            <p:nvPr/>
          </p:nvSpPr>
          <p:spPr>
            <a:xfrm>
              <a:off x="6624042" y="471562"/>
              <a:ext cx="97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73" name="Google Shape;1473;p50"/>
            <p:cNvSpPr/>
            <p:nvPr/>
          </p:nvSpPr>
          <p:spPr>
            <a:xfrm>
              <a:off x="74691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74" name="Google Shape;1474;p50"/>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75" name="Google Shape;1475;p50"/>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76" name="Google Shape;1476;p50"/>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77" name="Google Shape;1477;p50"/>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78" name="Google Shape;1478;p50"/>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79" name="Google Shape;1479;p50"/>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80" name="Google Shape;1480;p50"/>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81" name="Google Shape;1481;p50"/>
            <p:cNvSpPr txBox="1"/>
            <p:nvPr/>
          </p:nvSpPr>
          <p:spPr>
            <a:xfrm>
              <a:off x="70102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04</a:t>
              </a:r>
              <a:endParaRPr sz="1400" b="1">
                <a:solidFill>
                  <a:schemeClr val="lt1"/>
                </a:solidFill>
                <a:latin typeface="Helvetica Neue"/>
                <a:ea typeface="Helvetica Neue"/>
                <a:cs typeface="Helvetica Neue"/>
                <a:sym typeface="Helvetica Neue"/>
              </a:endParaRPr>
            </a:p>
          </p:txBody>
        </p:sp>
        <p:sp>
          <p:nvSpPr>
            <p:cNvPr id="1482" name="Google Shape;1482;p50"/>
            <p:cNvSpPr txBox="1"/>
            <p:nvPr/>
          </p:nvSpPr>
          <p:spPr>
            <a:xfrm>
              <a:off x="72506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人流辨識</a:t>
              </a:r>
              <a:endParaRPr/>
            </a:p>
          </p:txBody>
        </p:sp>
        <p:sp>
          <p:nvSpPr>
            <p:cNvPr id="1483" name="Google Shape;1483;p50"/>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484" name="Google Shape;1484;p50"/>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485" name="Google Shape;1485;p50"/>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39</a:t>
            </a:fld>
            <a:endParaRPr/>
          </a:p>
        </p:txBody>
      </p:sp>
      <p:sp>
        <p:nvSpPr>
          <p:cNvPr id="1486" name="Google Shape;1486;p50"/>
          <p:cNvSpPr/>
          <p:nvPr/>
        </p:nvSpPr>
        <p:spPr>
          <a:xfrm>
            <a:off x="6537813" y="2801190"/>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a:solidFill>
                  <a:schemeClr val="lt1"/>
                </a:solidFill>
                <a:latin typeface="Helvetica Neue"/>
                <a:ea typeface="Helvetica Neue"/>
                <a:cs typeface="Helvetica Neue"/>
                <a:sym typeface="Helvetica Neue"/>
              </a:rPr>
              <a:t>方向判斷</a:t>
            </a:r>
            <a:endParaRPr/>
          </a:p>
        </p:txBody>
      </p:sp>
      <p:sp>
        <p:nvSpPr>
          <p:cNvPr id="1487" name="Google Shape;1487;p50"/>
          <p:cNvSpPr/>
          <p:nvPr/>
        </p:nvSpPr>
        <p:spPr>
          <a:xfrm>
            <a:off x="6537813" y="4179602"/>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600" b="1">
                <a:solidFill>
                  <a:schemeClr val="lt1"/>
                </a:solidFill>
                <a:latin typeface="Helvetica Neue"/>
                <a:ea typeface="Helvetica Neue"/>
                <a:cs typeface="Helvetica Neue"/>
                <a:sym typeface="Helvetica Neue"/>
              </a:rPr>
              <a:t>撞線檢測</a:t>
            </a:r>
            <a:endParaRPr/>
          </a:p>
        </p:txBody>
      </p:sp>
      <p:sp>
        <p:nvSpPr>
          <p:cNvPr id="1488" name="Google Shape;1488;p50"/>
          <p:cNvSpPr/>
          <p:nvPr/>
        </p:nvSpPr>
        <p:spPr>
          <a:xfrm rot="-5400000">
            <a:off x="7461508" y="3679575"/>
            <a:ext cx="324105" cy="279401"/>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6"/>
          <p:cNvSpPr/>
          <p:nvPr/>
        </p:nvSpPr>
        <p:spPr>
          <a:xfrm>
            <a:off x="-15681" y="1"/>
            <a:ext cx="12207682" cy="685839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3" name="Google Shape;273;p16"/>
          <p:cNvSpPr/>
          <p:nvPr/>
        </p:nvSpPr>
        <p:spPr>
          <a:xfrm>
            <a:off x="-63608" y="0"/>
            <a:ext cx="12207682" cy="6857994"/>
          </a:xfrm>
          <a:prstGeom prst="rect">
            <a:avLst/>
          </a:prstGeom>
          <a:solidFill>
            <a:srgbClr val="FFFFFF">
              <a:alpha val="1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4" name="Google Shape;274;p16"/>
          <p:cNvSpPr/>
          <p:nvPr/>
        </p:nvSpPr>
        <p:spPr>
          <a:xfrm>
            <a:off x="893794" y="1045580"/>
            <a:ext cx="10414000" cy="4768636"/>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5" name="Google Shape;275;p16"/>
          <p:cNvSpPr txBox="1"/>
          <p:nvPr/>
        </p:nvSpPr>
        <p:spPr>
          <a:xfrm>
            <a:off x="1193224" y="1260617"/>
            <a:ext cx="17273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Microsoft JhengHei"/>
                <a:ea typeface="Microsoft JhengHei"/>
                <a:cs typeface="Microsoft JhengHei"/>
                <a:sym typeface="Microsoft JhengHei"/>
              </a:rPr>
              <a:t>#Contents</a:t>
            </a:r>
            <a:endParaRPr/>
          </a:p>
        </p:txBody>
      </p:sp>
      <p:sp>
        <p:nvSpPr>
          <p:cNvPr id="276" name="Google Shape;276;p16"/>
          <p:cNvSpPr/>
          <p:nvPr/>
        </p:nvSpPr>
        <p:spPr>
          <a:xfrm>
            <a:off x="893794" y="3962015"/>
            <a:ext cx="9174194" cy="461663"/>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7" name="Google Shape;277;p16"/>
          <p:cNvSpPr/>
          <p:nvPr/>
        </p:nvSpPr>
        <p:spPr>
          <a:xfrm>
            <a:off x="2133600" y="2323548"/>
            <a:ext cx="9174194" cy="461663"/>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8" name="Google Shape;278;p16"/>
          <p:cNvSpPr/>
          <p:nvPr/>
        </p:nvSpPr>
        <p:spPr>
          <a:xfrm>
            <a:off x="1805440" y="2164263"/>
            <a:ext cx="752173" cy="752173"/>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9" name="Google Shape;279;p16"/>
          <p:cNvSpPr/>
          <p:nvPr/>
        </p:nvSpPr>
        <p:spPr>
          <a:xfrm>
            <a:off x="3769027" y="2164263"/>
            <a:ext cx="752173" cy="752173"/>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0" name="Google Shape;280;p16"/>
          <p:cNvSpPr/>
          <p:nvPr/>
        </p:nvSpPr>
        <p:spPr>
          <a:xfrm>
            <a:off x="5732614" y="2164263"/>
            <a:ext cx="752173" cy="752173"/>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1" name="Google Shape;281;p16"/>
          <p:cNvSpPr/>
          <p:nvPr/>
        </p:nvSpPr>
        <p:spPr>
          <a:xfrm>
            <a:off x="7696201" y="2164263"/>
            <a:ext cx="752173" cy="752173"/>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2" name="Google Shape;282;p16"/>
          <p:cNvSpPr/>
          <p:nvPr/>
        </p:nvSpPr>
        <p:spPr>
          <a:xfrm>
            <a:off x="9659787" y="2164263"/>
            <a:ext cx="752173" cy="752173"/>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3" name="Google Shape;283;p16"/>
          <p:cNvSpPr/>
          <p:nvPr/>
        </p:nvSpPr>
        <p:spPr>
          <a:xfrm>
            <a:off x="1805440" y="3828989"/>
            <a:ext cx="752173" cy="752173"/>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4" name="Google Shape;284;p16"/>
          <p:cNvSpPr/>
          <p:nvPr/>
        </p:nvSpPr>
        <p:spPr>
          <a:xfrm>
            <a:off x="3769027" y="3828989"/>
            <a:ext cx="752173" cy="752173"/>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5" name="Google Shape;285;p16"/>
          <p:cNvSpPr/>
          <p:nvPr/>
        </p:nvSpPr>
        <p:spPr>
          <a:xfrm>
            <a:off x="5732614" y="3828989"/>
            <a:ext cx="752173" cy="752173"/>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6" name="Google Shape;286;p16"/>
          <p:cNvSpPr/>
          <p:nvPr/>
        </p:nvSpPr>
        <p:spPr>
          <a:xfrm>
            <a:off x="7696201" y="3828989"/>
            <a:ext cx="752173" cy="752173"/>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7" name="Google Shape;287;p16"/>
          <p:cNvSpPr/>
          <p:nvPr/>
        </p:nvSpPr>
        <p:spPr>
          <a:xfrm>
            <a:off x="9659787" y="3828989"/>
            <a:ext cx="752173" cy="752173"/>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8" name="Google Shape;288;p16"/>
          <p:cNvSpPr txBox="1"/>
          <p:nvPr/>
        </p:nvSpPr>
        <p:spPr>
          <a:xfrm>
            <a:off x="3566614" y="3041043"/>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2400"/>
              <a:buFont typeface="Microsoft JhengHei"/>
              <a:buNone/>
            </a:pPr>
            <a:r>
              <a:rPr lang="zh-TW" sz="2400" b="1">
                <a:solidFill>
                  <a:srgbClr val="0070C0"/>
                </a:solidFill>
                <a:latin typeface="Microsoft JhengHei"/>
                <a:ea typeface="Microsoft JhengHei"/>
                <a:cs typeface="Microsoft JhengHei"/>
                <a:sym typeface="Microsoft JhengHei"/>
              </a:rPr>
              <a:t>顧客端</a:t>
            </a:r>
            <a:endParaRPr/>
          </a:p>
        </p:txBody>
      </p:sp>
      <p:sp>
        <p:nvSpPr>
          <p:cNvPr id="289" name="Google Shape;289;p16"/>
          <p:cNvSpPr txBox="1"/>
          <p:nvPr/>
        </p:nvSpPr>
        <p:spPr>
          <a:xfrm>
            <a:off x="5329251" y="3041043"/>
            <a:ext cx="1619286" cy="489194"/>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2400"/>
              <a:buFont typeface="Microsoft JhengHei"/>
              <a:buNone/>
            </a:pPr>
            <a:r>
              <a:rPr lang="zh-TW" sz="2400" b="1">
                <a:solidFill>
                  <a:srgbClr val="0070C0"/>
                </a:solidFill>
                <a:latin typeface="Microsoft JhengHei"/>
                <a:ea typeface="Microsoft JhengHei"/>
                <a:cs typeface="Microsoft JhengHei"/>
                <a:sym typeface="Microsoft JhengHei"/>
              </a:rPr>
              <a:t>顧客辨識</a:t>
            </a:r>
            <a:endParaRPr/>
          </a:p>
        </p:txBody>
      </p:sp>
      <p:sp>
        <p:nvSpPr>
          <p:cNvPr id="290" name="Google Shape;290;p16"/>
          <p:cNvSpPr txBox="1"/>
          <p:nvPr/>
        </p:nvSpPr>
        <p:spPr>
          <a:xfrm>
            <a:off x="7288044" y="3041043"/>
            <a:ext cx="1619286" cy="489194"/>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2400"/>
              <a:buFont typeface="Microsoft JhengHei"/>
              <a:buNone/>
            </a:pPr>
            <a:r>
              <a:rPr lang="zh-TW" sz="2400" b="1">
                <a:solidFill>
                  <a:srgbClr val="0070C0"/>
                </a:solidFill>
                <a:latin typeface="Microsoft JhengHei"/>
                <a:ea typeface="Microsoft JhengHei"/>
                <a:cs typeface="Microsoft JhengHei"/>
                <a:sym typeface="Microsoft JhengHei"/>
              </a:rPr>
              <a:t>商品辨識</a:t>
            </a:r>
            <a:endParaRPr/>
          </a:p>
        </p:txBody>
      </p:sp>
      <p:sp>
        <p:nvSpPr>
          <p:cNvPr id="291" name="Google Shape;291;p16"/>
          <p:cNvSpPr txBox="1"/>
          <p:nvPr/>
        </p:nvSpPr>
        <p:spPr>
          <a:xfrm>
            <a:off x="9251630" y="3041043"/>
            <a:ext cx="1619286" cy="489194"/>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2400"/>
              <a:buFont typeface="Microsoft JhengHei"/>
              <a:buNone/>
            </a:pPr>
            <a:r>
              <a:rPr lang="zh-TW" sz="2400" b="1">
                <a:solidFill>
                  <a:srgbClr val="0070C0"/>
                </a:solidFill>
                <a:latin typeface="Microsoft JhengHei"/>
                <a:ea typeface="Microsoft JhengHei"/>
                <a:cs typeface="Microsoft JhengHei"/>
                <a:sym typeface="Microsoft JhengHei"/>
              </a:rPr>
              <a:t>人流辨識</a:t>
            </a:r>
            <a:endParaRPr/>
          </a:p>
        </p:txBody>
      </p:sp>
      <p:sp>
        <p:nvSpPr>
          <p:cNvPr id="292" name="Google Shape;292;p16"/>
          <p:cNvSpPr txBox="1"/>
          <p:nvPr/>
        </p:nvSpPr>
        <p:spPr>
          <a:xfrm>
            <a:off x="1163996" y="4753116"/>
            <a:ext cx="2035059" cy="73166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2400"/>
              <a:buFont typeface="Microsoft JhengHei"/>
              <a:buNone/>
            </a:pPr>
            <a:r>
              <a:rPr lang="zh-TW" sz="2400" b="1">
                <a:solidFill>
                  <a:srgbClr val="0070C0"/>
                </a:solidFill>
                <a:latin typeface="Microsoft JhengHei"/>
                <a:ea typeface="Microsoft JhengHei"/>
                <a:cs typeface="Microsoft JhengHei"/>
                <a:sym typeface="Microsoft JhengHei"/>
              </a:rPr>
              <a:t>資料流處理</a:t>
            </a:r>
            <a:endParaRPr/>
          </a:p>
        </p:txBody>
      </p:sp>
      <p:sp>
        <p:nvSpPr>
          <p:cNvPr id="293" name="Google Shape;293;p16"/>
          <p:cNvSpPr txBox="1"/>
          <p:nvPr/>
        </p:nvSpPr>
        <p:spPr>
          <a:xfrm>
            <a:off x="3373470" y="4753116"/>
            <a:ext cx="1619286" cy="489194"/>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2400"/>
              <a:buFont typeface="Helvetica Neue"/>
              <a:buNone/>
            </a:pPr>
            <a:r>
              <a:rPr lang="zh-TW" sz="2400" b="1">
                <a:solidFill>
                  <a:srgbClr val="0070C0"/>
                </a:solidFill>
                <a:latin typeface="Helvetica Neue"/>
                <a:ea typeface="Helvetica Neue"/>
                <a:cs typeface="Helvetica Neue"/>
                <a:sym typeface="Helvetica Neue"/>
              </a:rPr>
              <a:t>ETL</a:t>
            </a:r>
            <a:endParaRPr sz="2400" b="1">
              <a:solidFill>
                <a:srgbClr val="0070C0"/>
              </a:solidFill>
              <a:latin typeface="Helvetica Neue"/>
              <a:ea typeface="Helvetica Neue"/>
              <a:cs typeface="Helvetica Neue"/>
              <a:sym typeface="Helvetica Neue"/>
            </a:endParaRPr>
          </a:p>
        </p:txBody>
      </p:sp>
      <p:sp>
        <p:nvSpPr>
          <p:cNvPr id="294" name="Google Shape;294;p16"/>
          <p:cNvSpPr txBox="1"/>
          <p:nvPr/>
        </p:nvSpPr>
        <p:spPr>
          <a:xfrm>
            <a:off x="5121364" y="4753116"/>
            <a:ext cx="2035059" cy="73166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2400"/>
              <a:buFont typeface="Microsoft JhengHei"/>
              <a:buNone/>
            </a:pPr>
            <a:r>
              <a:rPr lang="zh-TW" sz="2400" b="1">
                <a:solidFill>
                  <a:srgbClr val="0070C0"/>
                </a:solidFill>
                <a:latin typeface="Microsoft JhengHei"/>
                <a:ea typeface="Microsoft JhengHei"/>
                <a:cs typeface="Microsoft JhengHei"/>
                <a:sym typeface="Microsoft JhengHei"/>
              </a:rPr>
              <a:t>資料視覺化</a:t>
            </a:r>
            <a:endParaRPr/>
          </a:p>
        </p:txBody>
      </p:sp>
      <p:sp>
        <p:nvSpPr>
          <p:cNvPr id="295" name="Google Shape;295;p16"/>
          <p:cNvSpPr txBox="1"/>
          <p:nvPr/>
        </p:nvSpPr>
        <p:spPr>
          <a:xfrm>
            <a:off x="7156423" y="4753116"/>
            <a:ext cx="2035059" cy="73166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2400"/>
              <a:buFont typeface="Microsoft JhengHei"/>
              <a:buNone/>
            </a:pPr>
            <a:r>
              <a:rPr lang="zh-TW" sz="2400" b="1">
                <a:solidFill>
                  <a:srgbClr val="0070C0"/>
                </a:solidFill>
                <a:latin typeface="Microsoft JhengHei"/>
                <a:ea typeface="Microsoft JhengHei"/>
                <a:cs typeface="Microsoft JhengHei"/>
                <a:sym typeface="Microsoft JhengHei"/>
              </a:rPr>
              <a:t>資料分析</a:t>
            </a:r>
            <a:endParaRPr/>
          </a:p>
        </p:txBody>
      </p:sp>
      <p:sp>
        <p:nvSpPr>
          <p:cNvPr id="296" name="Google Shape;296;p16"/>
          <p:cNvSpPr txBox="1"/>
          <p:nvPr/>
        </p:nvSpPr>
        <p:spPr>
          <a:xfrm>
            <a:off x="9078732" y="4753116"/>
            <a:ext cx="2035059" cy="73166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2400"/>
              <a:buFont typeface="Microsoft JhengHei"/>
              <a:buNone/>
            </a:pPr>
            <a:r>
              <a:rPr lang="zh-TW" sz="2400" b="1">
                <a:solidFill>
                  <a:srgbClr val="0070C0"/>
                </a:solidFill>
                <a:latin typeface="Microsoft JhengHei"/>
                <a:ea typeface="Microsoft JhengHei"/>
                <a:cs typeface="Microsoft JhengHei"/>
                <a:sym typeface="Microsoft JhengHei"/>
              </a:rPr>
              <a:t>未來展望</a:t>
            </a:r>
            <a:endParaRPr/>
          </a:p>
        </p:txBody>
      </p:sp>
      <p:sp>
        <p:nvSpPr>
          <p:cNvPr id="297" name="Google Shape;297;p16"/>
          <p:cNvSpPr/>
          <p:nvPr/>
        </p:nvSpPr>
        <p:spPr>
          <a:xfrm>
            <a:off x="1932969" y="2290676"/>
            <a:ext cx="489194" cy="489194"/>
          </a:xfrm>
          <a:prstGeom prst="ellipse">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8" name="Google Shape;298;p16"/>
          <p:cNvSpPr txBox="1"/>
          <p:nvPr/>
        </p:nvSpPr>
        <p:spPr>
          <a:xfrm>
            <a:off x="3553914" y="2368278"/>
            <a:ext cx="1219200" cy="462505"/>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lt1"/>
              </a:buClr>
              <a:buSzPts val="2800"/>
              <a:buFont typeface="Helvetica Neue"/>
              <a:buNone/>
            </a:pPr>
            <a:r>
              <a:rPr lang="zh-TW" sz="2800" b="1">
                <a:solidFill>
                  <a:schemeClr val="lt1"/>
                </a:solidFill>
                <a:latin typeface="Helvetica Neue"/>
                <a:ea typeface="Helvetica Neue"/>
                <a:cs typeface="Helvetica Neue"/>
                <a:sym typeface="Helvetica Neue"/>
              </a:rPr>
              <a:t>01</a:t>
            </a:r>
            <a:endParaRPr sz="2800" b="1">
              <a:solidFill>
                <a:schemeClr val="lt1"/>
              </a:solidFill>
              <a:latin typeface="Helvetica Neue"/>
              <a:ea typeface="Helvetica Neue"/>
              <a:cs typeface="Helvetica Neue"/>
              <a:sym typeface="Helvetica Neue"/>
            </a:endParaRPr>
          </a:p>
        </p:txBody>
      </p:sp>
      <p:sp>
        <p:nvSpPr>
          <p:cNvPr id="299" name="Google Shape;299;p16"/>
          <p:cNvSpPr txBox="1"/>
          <p:nvPr/>
        </p:nvSpPr>
        <p:spPr>
          <a:xfrm>
            <a:off x="5529293" y="2368278"/>
            <a:ext cx="1219200" cy="462505"/>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lt1"/>
              </a:buClr>
              <a:buSzPts val="2800"/>
              <a:buFont typeface="Helvetica Neue"/>
              <a:buNone/>
            </a:pPr>
            <a:r>
              <a:rPr lang="zh-TW" sz="2800" b="1">
                <a:solidFill>
                  <a:schemeClr val="lt1"/>
                </a:solidFill>
                <a:latin typeface="Helvetica Neue"/>
                <a:ea typeface="Helvetica Neue"/>
                <a:cs typeface="Helvetica Neue"/>
                <a:sym typeface="Helvetica Neue"/>
              </a:rPr>
              <a:t>02</a:t>
            </a:r>
            <a:endParaRPr sz="2800" b="1">
              <a:solidFill>
                <a:schemeClr val="lt1"/>
              </a:solidFill>
              <a:latin typeface="Helvetica Neue"/>
              <a:ea typeface="Helvetica Neue"/>
              <a:cs typeface="Helvetica Neue"/>
              <a:sym typeface="Helvetica Neue"/>
            </a:endParaRPr>
          </a:p>
        </p:txBody>
      </p:sp>
      <p:sp>
        <p:nvSpPr>
          <p:cNvPr id="300" name="Google Shape;300;p16"/>
          <p:cNvSpPr txBox="1"/>
          <p:nvPr/>
        </p:nvSpPr>
        <p:spPr>
          <a:xfrm>
            <a:off x="7504672" y="2368278"/>
            <a:ext cx="1219200" cy="462505"/>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lt1"/>
              </a:buClr>
              <a:buSzPts val="2800"/>
              <a:buFont typeface="Helvetica Neue"/>
              <a:buNone/>
            </a:pPr>
            <a:r>
              <a:rPr lang="zh-TW" sz="2800" b="1">
                <a:solidFill>
                  <a:schemeClr val="lt1"/>
                </a:solidFill>
                <a:latin typeface="Helvetica Neue"/>
                <a:ea typeface="Helvetica Neue"/>
                <a:cs typeface="Helvetica Neue"/>
                <a:sym typeface="Helvetica Neue"/>
              </a:rPr>
              <a:t>03</a:t>
            </a:r>
            <a:endParaRPr sz="2800" b="1">
              <a:solidFill>
                <a:schemeClr val="lt1"/>
              </a:solidFill>
              <a:latin typeface="Helvetica Neue"/>
              <a:ea typeface="Helvetica Neue"/>
              <a:cs typeface="Helvetica Neue"/>
              <a:sym typeface="Helvetica Neue"/>
            </a:endParaRPr>
          </a:p>
        </p:txBody>
      </p:sp>
      <p:sp>
        <p:nvSpPr>
          <p:cNvPr id="301" name="Google Shape;301;p16"/>
          <p:cNvSpPr txBox="1"/>
          <p:nvPr/>
        </p:nvSpPr>
        <p:spPr>
          <a:xfrm>
            <a:off x="9448561" y="2368278"/>
            <a:ext cx="1219200" cy="462505"/>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lt1"/>
              </a:buClr>
              <a:buSzPts val="2800"/>
              <a:buFont typeface="Helvetica Neue"/>
              <a:buNone/>
            </a:pPr>
            <a:r>
              <a:rPr lang="zh-TW" sz="2800" b="1">
                <a:solidFill>
                  <a:schemeClr val="lt1"/>
                </a:solidFill>
                <a:latin typeface="Helvetica Neue"/>
                <a:ea typeface="Helvetica Neue"/>
                <a:cs typeface="Helvetica Neue"/>
                <a:sym typeface="Helvetica Neue"/>
              </a:rPr>
              <a:t>04</a:t>
            </a:r>
            <a:endParaRPr sz="2800" b="1">
              <a:solidFill>
                <a:schemeClr val="lt1"/>
              </a:solidFill>
              <a:latin typeface="Helvetica Neue"/>
              <a:ea typeface="Helvetica Neue"/>
              <a:cs typeface="Helvetica Neue"/>
              <a:sym typeface="Helvetica Neue"/>
            </a:endParaRPr>
          </a:p>
        </p:txBody>
      </p:sp>
      <p:sp>
        <p:nvSpPr>
          <p:cNvPr id="302" name="Google Shape;302;p16"/>
          <p:cNvSpPr txBox="1"/>
          <p:nvPr/>
        </p:nvSpPr>
        <p:spPr>
          <a:xfrm>
            <a:off x="3541214" y="4032987"/>
            <a:ext cx="1219200" cy="462505"/>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lt1"/>
              </a:buClr>
              <a:buSzPts val="2800"/>
              <a:buFont typeface="Helvetica Neue"/>
              <a:buNone/>
            </a:pPr>
            <a:r>
              <a:rPr lang="zh-TW" sz="2800" b="1">
                <a:solidFill>
                  <a:schemeClr val="lt1"/>
                </a:solidFill>
                <a:latin typeface="Helvetica Neue"/>
                <a:ea typeface="Helvetica Neue"/>
                <a:cs typeface="Helvetica Neue"/>
                <a:sym typeface="Helvetica Neue"/>
              </a:rPr>
              <a:t>06</a:t>
            </a:r>
            <a:endParaRPr sz="2800" b="1">
              <a:solidFill>
                <a:schemeClr val="lt1"/>
              </a:solidFill>
              <a:latin typeface="Helvetica Neue"/>
              <a:ea typeface="Helvetica Neue"/>
              <a:cs typeface="Helvetica Neue"/>
              <a:sym typeface="Helvetica Neue"/>
            </a:endParaRPr>
          </a:p>
        </p:txBody>
      </p:sp>
      <p:sp>
        <p:nvSpPr>
          <p:cNvPr id="303" name="Google Shape;303;p16"/>
          <p:cNvSpPr txBox="1"/>
          <p:nvPr/>
        </p:nvSpPr>
        <p:spPr>
          <a:xfrm>
            <a:off x="5516593" y="4032987"/>
            <a:ext cx="1219200" cy="462505"/>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lt1"/>
              </a:buClr>
              <a:buSzPts val="2800"/>
              <a:buFont typeface="Helvetica Neue"/>
              <a:buNone/>
            </a:pPr>
            <a:r>
              <a:rPr lang="zh-TW" sz="2800" b="1">
                <a:solidFill>
                  <a:schemeClr val="lt1"/>
                </a:solidFill>
                <a:latin typeface="Helvetica Neue"/>
                <a:ea typeface="Helvetica Neue"/>
                <a:cs typeface="Helvetica Neue"/>
                <a:sym typeface="Helvetica Neue"/>
              </a:rPr>
              <a:t>07</a:t>
            </a:r>
            <a:endParaRPr sz="2800" b="1">
              <a:solidFill>
                <a:schemeClr val="lt1"/>
              </a:solidFill>
              <a:latin typeface="Helvetica Neue"/>
              <a:ea typeface="Helvetica Neue"/>
              <a:cs typeface="Helvetica Neue"/>
              <a:sym typeface="Helvetica Neue"/>
            </a:endParaRPr>
          </a:p>
        </p:txBody>
      </p:sp>
      <p:sp>
        <p:nvSpPr>
          <p:cNvPr id="304" name="Google Shape;304;p16"/>
          <p:cNvSpPr txBox="1"/>
          <p:nvPr/>
        </p:nvSpPr>
        <p:spPr>
          <a:xfrm>
            <a:off x="7479272" y="4032987"/>
            <a:ext cx="1219200" cy="462505"/>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lt1"/>
              </a:buClr>
              <a:buSzPts val="2800"/>
              <a:buFont typeface="Helvetica Neue"/>
              <a:buNone/>
            </a:pPr>
            <a:r>
              <a:rPr lang="zh-TW" sz="2800" b="1">
                <a:solidFill>
                  <a:schemeClr val="lt1"/>
                </a:solidFill>
                <a:latin typeface="Helvetica Neue"/>
                <a:ea typeface="Helvetica Neue"/>
                <a:cs typeface="Helvetica Neue"/>
                <a:sym typeface="Helvetica Neue"/>
              </a:rPr>
              <a:t>08</a:t>
            </a:r>
            <a:endParaRPr sz="2800" b="1">
              <a:solidFill>
                <a:schemeClr val="lt1"/>
              </a:solidFill>
              <a:latin typeface="Helvetica Neue"/>
              <a:ea typeface="Helvetica Neue"/>
              <a:cs typeface="Helvetica Neue"/>
              <a:sym typeface="Helvetica Neue"/>
            </a:endParaRPr>
          </a:p>
        </p:txBody>
      </p:sp>
      <p:sp>
        <p:nvSpPr>
          <p:cNvPr id="305" name="Google Shape;305;p16"/>
          <p:cNvSpPr txBox="1"/>
          <p:nvPr/>
        </p:nvSpPr>
        <p:spPr>
          <a:xfrm>
            <a:off x="9435861" y="4032987"/>
            <a:ext cx="1219200" cy="462505"/>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lt1"/>
              </a:buClr>
              <a:buSzPts val="2800"/>
              <a:buFont typeface="Helvetica Neue"/>
              <a:buNone/>
            </a:pPr>
            <a:r>
              <a:rPr lang="zh-TW" sz="2800" b="1">
                <a:solidFill>
                  <a:schemeClr val="lt1"/>
                </a:solidFill>
                <a:latin typeface="Helvetica Neue"/>
                <a:ea typeface="Helvetica Neue"/>
                <a:cs typeface="Helvetica Neue"/>
                <a:sym typeface="Helvetica Neue"/>
              </a:rPr>
              <a:t>09</a:t>
            </a:r>
            <a:endParaRPr sz="2800" b="1">
              <a:solidFill>
                <a:schemeClr val="lt1"/>
              </a:solidFill>
              <a:latin typeface="Helvetica Neue"/>
              <a:ea typeface="Helvetica Neue"/>
              <a:cs typeface="Helvetica Neue"/>
              <a:sym typeface="Helvetica Neue"/>
            </a:endParaRPr>
          </a:p>
        </p:txBody>
      </p:sp>
      <p:sp>
        <p:nvSpPr>
          <p:cNvPr id="306" name="Google Shape;306;p16"/>
          <p:cNvSpPr txBox="1"/>
          <p:nvPr/>
        </p:nvSpPr>
        <p:spPr>
          <a:xfrm>
            <a:off x="1579004" y="4032987"/>
            <a:ext cx="1219200" cy="462505"/>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lt1"/>
              </a:buClr>
              <a:buSzPts val="2800"/>
              <a:buFont typeface="Helvetica Neue"/>
              <a:buNone/>
            </a:pPr>
            <a:r>
              <a:rPr lang="zh-TW" sz="2800" b="1">
                <a:solidFill>
                  <a:schemeClr val="lt1"/>
                </a:solidFill>
                <a:latin typeface="Helvetica Neue"/>
                <a:ea typeface="Helvetica Neue"/>
                <a:cs typeface="Helvetica Neue"/>
                <a:sym typeface="Helvetica Neue"/>
              </a:rPr>
              <a:t>05</a:t>
            </a:r>
            <a:endParaRPr sz="2800" b="1">
              <a:solidFill>
                <a:schemeClr val="lt1"/>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pic>
        <p:nvPicPr>
          <p:cNvPr id="1518" name="Google Shape;1518;p52"/>
          <p:cNvPicPr preferRelativeResize="0"/>
          <p:nvPr/>
        </p:nvPicPr>
        <p:blipFill rotWithShape="1">
          <a:blip r:embed="rId3">
            <a:alphaModFix/>
          </a:blip>
          <a:srcRect/>
          <a:stretch/>
        </p:blipFill>
        <p:spPr>
          <a:xfrm>
            <a:off x="5696708" y="3725273"/>
            <a:ext cx="5474723" cy="2783567"/>
          </a:xfrm>
          <a:prstGeom prst="rect">
            <a:avLst/>
          </a:prstGeom>
          <a:noFill/>
          <a:ln>
            <a:noFill/>
          </a:ln>
        </p:spPr>
      </p:pic>
      <p:pic>
        <p:nvPicPr>
          <p:cNvPr id="1519" name="Google Shape;1519;p52"/>
          <p:cNvPicPr preferRelativeResize="0"/>
          <p:nvPr/>
        </p:nvPicPr>
        <p:blipFill rotWithShape="1">
          <a:blip r:embed="rId4">
            <a:alphaModFix/>
          </a:blip>
          <a:srcRect/>
          <a:stretch/>
        </p:blipFill>
        <p:spPr>
          <a:xfrm>
            <a:off x="325522" y="3163671"/>
            <a:ext cx="5085124" cy="3369687"/>
          </a:xfrm>
          <a:prstGeom prst="rect">
            <a:avLst/>
          </a:prstGeom>
          <a:noFill/>
          <a:ln>
            <a:noFill/>
          </a:ln>
        </p:spPr>
      </p:pic>
      <p:sp>
        <p:nvSpPr>
          <p:cNvPr id="1520" name="Google Shape;1520;p52"/>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人流辨識</a:t>
            </a:r>
            <a:endParaRPr/>
          </a:p>
        </p:txBody>
      </p:sp>
      <p:sp>
        <p:nvSpPr>
          <p:cNvPr id="1521" name="Google Shape;1521;p52"/>
          <p:cNvSpPr txBox="1"/>
          <p:nvPr/>
        </p:nvSpPr>
        <p:spPr>
          <a:xfrm>
            <a:off x="1217402" y="1724796"/>
            <a:ext cx="1011982" cy="47114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F3F3F"/>
              </a:buClr>
              <a:buSzPts val="1800"/>
              <a:buFont typeface="Arial"/>
              <a:buNone/>
            </a:pPr>
            <a:r>
              <a:rPr lang="zh-TW" sz="2400" b="1" i="0" u="none" strike="noStrike" cap="none">
                <a:solidFill>
                  <a:srgbClr val="333F50"/>
                </a:solidFill>
                <a:latin typeface="Microsoft JhengHei"/>
                <a:ea typeface="Microsoft JhengHei"/>
                <a:cs typeface="Microsoft JhengHei"/>
                <a:sym typeface="Microsoft JhengHei"/>
              </a:rPr>
              <a:t>概述</a:t>
            </a:r>
            <a:endParaRPr sz="2400">
              <a:solidFill>
                <a:srgbClr val="333F50"/>
              </a:solidFill>
              <a:latin typeface="Microsoft JhengHei"/>
              <a:ea typeface="Microsoft JhengHei"/>
              <a:cs typeface="Microsoft JhengHei"/>
              <a:sym typeface="Microsoft JhengHei"/>
            </a:endParaRPr>
          </a:p>
        </p:txBody>
      </p:sp>
      <p:pic>
        <p:nvPicPr>
          <p:cNvPr id="1522" name="Google Shape;1522;p52"/>
          <p:cNvPicPr preferRelativeResize="0"/>
          <p:nvPr/>
        </p:nvPicPr>
        <p:blipFill rotWithShape="1">
          <a:blip r:embed="rId5">
            <a:alphaModFix/>
          </a:blip>
          <a:srcRect/>
          <a:stretch/>
        </p:blipFill>
        <p:spPr>
          <a:xfrm>
            <a:off x="1295438" y="1070873"/>
            <a:ext cx="2027387" cy="452746"/>
          </a:xfrm>
          <a:prstGeom prst="rect">
            <a:avLst/>
          </a:prstGeom>
          <a:noFill/>
          <a:ln>
            <a:noFill/>
          </a:ln>
        </p:spPr>
      </p:pic>
      <p:grpSp>
        <p:nvGrpSpPr>
          <p:cNvPr id="1523" name="Google Shape;1523;p52"/>
          <p:cNvGrpSpPr/>
          <p:nvPr/>
        </p:nvGrpSpPr>
        <p:grpSpPr>
          <a:xfrm>
            <a:off x="6315613" y="261142"/>
            <a:ext cx="3552287" cy="619904"/>
            <a:chOff x="6315613" y="261142"/>
            <a:chExt cx="3552287" cy="619904"/>
          </a:xfrm>
        </p:grpSpPr>
        <p:sp>
          <p:nvSpPr>
            <p:cNvPr id="1524" name="Google Shape;1524;p52"/>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25" name="Google Shape;1525;p52"/>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26" name="Google Shape;1526;p52"/>
            <p:cNvSpPr/>
            <p:nvPr/>
          </p:nvSpPr>
          <p:spPr>
            <a:xfrm>
              <a:off x="6624042" y="471562"/>
              <a:ext cx="1188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27" name="Google Shape;1527;p52"/>
            <p:cNvSpPr/>
            <p:nvPr/>
          </p:nvSpPr>
          <p:spPr>
            <a:xfrm>
              <a:off x="74691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28" name="Google Shape;1528;p52"/>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29" name="Google Shape;1529;p52"/>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30" name="Google Shape;1530;p52"/>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31" name="Google Shape;1531;p52"/>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32" name="Google Shape;1532;p52"/>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33" name="Google Shape;1533;p52"/>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34" name="Google Shape;1534;p52"/>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35" name="Google Shape;1535;p52"/>
            <p:cNvSpPr txBox="1"/>
            <p:nvPr/>
          </p:nvSpPr>
          <p:spPr>
            <a:xfrm>
              <a:off x="70102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04</a:t>
              </a:r>
              <a:endParaRPr sz="1400" b="1">
                <a:solidFill>
                  <a:schemeClr val="lt1"/>
                </a:solidFill>
                <a:latin typeface="Helvetica Neue"/>
                <a:ea typeface="Helvetica Neue"/>
                <a:cs typeface="Helvetica Neue"/>
                <a:sym typeface="Helvetica Neue"/>
              </a:endParaRPr>
            </a:p>
          </p:txBody>
        </p:sp>
        <p:sp>
          <p:nvSpPr>
            <p:cNvPr id="1536" name="Google Shape;1536;p52"/>
            <p:cNvSpPr txBox="1"/>
            <p:nvPr/>
          </p:nvSpPr>
          <p:spPr>
            <a:xfrm>
              <a:off x="72506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人流辨識</a:t>
              </a:r>
              <a:endParaRPr/>
            </a:p>
          </p:txBody>
        </p:sp>
        <p:sp>
          <p:nvSpPr>
            <p:cNvPr id="1537" name="Google Shape;1537;p52"/>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38" name="Google Shape;1538;p52"/>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539" name="Google Shape;1539;p52"/>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40</a:t>
            </a:fld>
            <a:endParaRPr/>
          </a:p>
        </p:txBody>
      </p:sp>
      <p:sp>
        <p:nvSpPr>
          <p:cNvPr id="25" name="文字方塊 24">
            <a:extLst>
              <a:ext uri="{FF2B5EF4-FFF2-40B4-BE49-F238E27FC236}">
                <a16:creationId xmlns:a16="http://schemas.microsoft.com/office/drawing/2014/main" id="{036B53D7-9483-44C5-85F0-05594D458B3B}"/>
              </a:ext>
            </a:extLst>
          </p:cNvPr>
          <p:cNvSpPr txBox="1"/>
          <p:nvPr/>
        </p:nvSpPr>
        <p:spPr>
          <a:xfrm>
            <a:off x="5268707" y="1354817"/>
            <a:ext cx="6523348" cy="2126864"/>
          </a:xfrm>
          <a:prstGeom prst="rect">
            <a:avLst/>
          </a:prstGeom>
          <a:noFill/>
        </p:spPr>
        <p:txBody>
          <a:bodyPr wrap="square">
            <a:spAutoFit/>
          </a:bodyPr>
          <a:lstStyle/>
          <a:p>
            <a:pPr marL="0" marR="0" lvl="0" indent="0" algn="l" rtl="0">
              <a:lnSpc>
                <a:spcPct val="150000"/>
              </a:lnSpc>
              <a:spcBef>
                <a:spcPts val="0"/>
              </a:spcBef>
              <a:spcAft>
                <a:spcPts val="0"/>
              </a:spcAft>
              <a:buClr>
                <a:srgbClr val="333F50"/>
              </a:buClr>
              <a:buSzPts val="1800"/>
              <a:buFont typeface="Helvetica Neue"/>
              <a:buNone/>
            </a:pPr>
            <a:r>
              <a:rPr lang="zh-TW" altLang="en-US" sz="1800" b="1" i="0" u="none" strike="noStrike" cap="none" dirty="0">
                <a:solidFill>
                  <a:srgbClr val="333F50"/>
                </a:solidFill>
                <a:latin typeface="Helvetica Neue"/>
                <a:ea typeface="Helvetica Neue"/>
                <a:cs typeface="Helvetica Neue"/>
                <a:sym typeface="Helvetica Neue"/>
              </a:rPr>
              <a:t>適用場景：物體檢測</a:t>
            </a:r>
            <a:endParaRPr lang="zh-TW" altLang="en-US" sz="1800" dirty="0"/>
          </a:p>
          <a:p>
            <a:pPr marL="0" marR="0" lvl="0" indent="0" algn="l" rtl="0">
              <a:lnSpc>
                <a:spcPct val="150000"/>
              </a:lnSpc>
              <a:spcBef>
                <a:spcPts val="0"/>
              </a:spcBef>
              <a:spcAft>
                <a:spcPts val="0"/>
              </a:spcAft>
              <a:buClr>
                <a:srgbClr val="333F50"/>
              </a:buClr>
              <a:buSzPts val="1800"/>
              <a:buFont typeface="Helvetica Neue"/>
              <a:buNone/>
            </a:pPr>
            <a:r>
              <a:rPr lang="zh-TW" altLang="en-US" sz="1800" b="1" i="0" u="none" strike="noStrike" cap="none" dirty="0">
                <a:solidFill>
                  <a:srgbClr val="333F50"/>
                </a:solidFill>
                <a:latin typeface="Helvetica Neue"/>
                <a:ea typeface="Helvetica Neue"/>
                <a:cs typeface="Helvetica Neue"/>
                <a:sym typeface="Helvetica Neue"/>
              </a:rPr>
              <a:t>支持的框架引擎：</a:t>
            </a:r>
            <a:r>
              <a:rPr lang="en-US" altLang="zh-TW" sz="1800" b="1" i="0" u="none" strike="noStrike" cap="none" dirty="0">
                <a:solidFill>
                  <a:srgbClr val="333F50"/>
                </a:solidFill>
                <a:latin typeface="Helvetica Neue"/>
                <a:ea typeface="Helvetica Neue"/>
                <a:cs typeface="Helvetica Neue"/>
                <a:sym typeface="Helvetica Neue"/>
              </a:rPr>
              <a:t>Pytorch-1.8.0-python3.6</a:t>
            </a:r>
            <a:endParaRPr lang="zh-TW" altLang="en-US" sz="1800" dirty="0"/>
          </a:p>
          <a:p>
            <a:pPr marL="0" marR="0" lvl="0" indent="0" algn="l" rtl="0">
              <a:lnSpc>
                <a:spcPct val="150000"/>
              </a:lnSpc>
              <a:spcBef>
                <a:spcPts val="0"/>
              </a:spcBef>
              <a:spcAft>
                <a:spcPts val="0"/>
              </a:spcAft>
              <a:buClr>
                <a:srgbClr val="333F50"/>
              </a:buClr>
              <a:buSzPts val="1800"/>
              <a:buFont typeface="Helvetica Neue"/>
              <a:buNone/>
            </a:pPr>
            <a:r>
              <a:rPr lang="en-US" altLang="zh-TW" sz="1800" b="1" i="0" u="none" strike="noStrike" cap="none" dirty="0">
                <a:solidFill>
                  <a:srgbClr val="333F50"/>
                </a:solidFill>
                <a:latin typeface="Helvetica Neue"/>
                <a:ea typeface="Helvetica Neue"/>
                <a:cs typeface="Helvetica Neue"/>
                <a:sym typeface="Helvetica Neue"/>
              </a:rPr>
              <a:t>YOLOv5</a:t>
            </a:r>
            <a:r>
              <a:rPr lang="zh-TW" altLang="en-US" sz="1800" b="1" i="0" u="none" strike="noStrike" cap="none" dirty="0">
                <a:solidFill>
                  <a:srgbClr val="333F50"/>
                </a:solidFill>
                <a:latin typeface="Helvetica Neue"/>
                <a:ea typeface="Helvetica Neue"/>
                <a:cs typeface="Helvetica Neue"/>
                <a:sym typeface="Helvetica Neue"/>
              </a:rPr>
              <a:t>共有</a:t>
            </a:r>
            <a:r>
              <a:rPr lang="en-US" altLang="zh-TW" sz="1800" b="1" i="0" u="none" strike="noStrike" cap="none" dirty="0">
                <a:solidFill>
                  <a:srgbClr val="333F50"/>
                </a:solidFill>
                <a:latin typeface="Helvetica Neue"/>
                <a:ea typeface="Helvetica Neue"/>
                <a:cs typeface="Helvetica Neue"/>
                <a:sym typeface="Helvetica Neue"/>
              </a:rPr>
              <a:t>s</a:t>
            </a:r>
            <a:r>
              <a:rPr lang="zh-TW" altLang="en-US" sz="1800" b="1" i="0" u="none" strike="noStrike" cap="none" dirty="0">
                <a:solidFill>
                  <a:srgbClr val="333F50"/>
                </a:solidFill>
                <a:latin typeface="Helvetica Neue"/>
                <a:ea typeface="Helvetica Neue"/>
                <a:cs typeface="Helvetica Neue"/>
                <a:sym typeface="Helvetica Neue"/>
              </a:rPr>
              <a:t>、</a:t>
            </a:r>
            <a:r>
              <a:rPr lang="en-US" altLang="zh-TW" sz="1800" b="1" i="0" u="none" strike="noStrike" cap="none" dirty="0">
                <a:solidFill>
                  <a:srgbClr val="333F50"/>
                </a:solidFill>
                <a:latin typeface="Helvetica Neue"/>
                <a:ea typeface="Helvetica Neue"/>
                <a:cs typeface="Helvetica Neue"/>
                <a:sym typeface="Helvetica Neue"/>
              </a:rPr>
              <a:t>m</a:t>
            </a:r>
            <a:r>
              <a:rPr lang="zh-TW" altLang="en-US" sz="1800" b="1" i="0" u="none" strike="noStrike" cap="none" dirty="0">
                <a:solidFill>
                  <a:srgbClr val="333F50"/>
                </a:solidFill>
                <a:latin typeface="Helvetica Neue"/>
                <a:ea typeface="Helvetica Neue"/>
                <a:cs typeface="Helvetica Neue"/>
                <a:sym typeface="Helvetica Neue"/>
              </a:rPr>
              <a:t>、</a:t>
            </a:r>
            <a:r>
              <a:rPr lang="en-US" altLang="zh-TW" sz="1800" b="1" i="0" u="none" strike="noStrike" cap="none" dirty="0">
                <a:solidFill>
                  <a:srgbClr val="333F50"/>
                </a:solidFill>
                <a:latin typeface="Helvetica Neue"/>
                <a:ea typeface="Helvetica Neue"/>
                <a:cs typeface="Helvetica Neue"/>
                <a:sym typeface="Helvetica Neue"/>
              </a:rPr>
              <a:t>l</a:t>
            </a:r>
            <a:r>
              <a:rPr lang="zh-TW" altLang="en-US" sz="1800" b="1" i="0" u="none" strike="noStrike" cap="none" dirty="0">
                <a:solidFill>
                  <a:srgbClr val="333F50"/>
                </a:solidFill>
                <a:latin typeface="Helvetica Neue"/>
                <a:ea typeface="Helvetica Neue"/>
                <a:cs typeface="Helvetica Neue"/>
                <a:sym typeface="Helvetica Neue"/>
              </a:rPr>
              <a:t>、</a:t>
            </a:r>
            <a:r>
              <a:rPr lang="en-US" altLang="zh-TW" sz="1800" b="1" i="0" u="none" strike="noStrike" cap="none" dirty="0">
                <a:solidFill>
                  <a:srgbClr val="333F50"/>
                </a:solidFill>
                <a:latin typeface="Helvetica Neue"/>
                <a:ea typeface="Helvetica Neue"/>
                <a:cs typeface="Helvetica Neue"/>
                <a:sym typeface="Helvetica Neue"/>
              </a:rPr>
              <a:t>x</a:t>
            </a:r>
            <a:r>
              <a:rPr lang="zh-TW" altLang="en-US" sz="1800" b="1" i="0" u="none" strike="noStrike" cap="none" dirty="0">
                <a:solidFill>
                  <a:srgbClr val="333F50"/>
                </a:solidFill>
                <a:latin typeface="Helvetica Neue"/>
                <a:ea typeface="Helvetica Neue"/>
                <a:cs typeface="Helvetica Neue"/>
                <a:sym typeface="Helvetica Neue"/>
              </a:rPr>
              <a:t>四個模型，</a:t>
            </a:r>
            <a:r>
              <a:rPr lang="zh-TW" altLang="en-US" sz="1800" b="1" i="0" dirty="0">
                <a:solidFill>
                  <a:srgbClr val="333F50"/>
                </a:solidFill>
                <a:latin typeface="Helvetica Neue"/>
                <a:ea typeface="Helvetica Neue"/>
                <a:cs typeface="Helvetica Neue"/>
                <a:sym typeface="Helvetica Neue"/>
              </a:rPr>
              <a:t>相同的資料集場景下，一般</a:t>
            </a:r>
            <a:r>
              <a:rPr lang="en-US" altLang="zh-TW" sz="1800" b="1" i="0" dirty="0">
                <a:solidFill>
                  <a:srgbClr val="333F50"/>
                </a:solidFill>
                <a:latin typeface="Helvetica Neue"/>
                <a:ea typeface="Helvetica Neue"/>
                <a:cs typeface="Helvetica Neue"/>
                <a:sym typeface="Helvetica Neue"/>
              </a:rPr>
              <a:t>YOLOv5-s</a:t>
            </a:r>
            <a:r>
              <a:rPr lang="zh-TW" altLang="en-US" sz="1800" b="1" i="0" dirty="0">
                <a:solidFill>
                  <a:srgbClr val="333F50"/>
                </a:solidFill>
                <a:latin typeface="Helvetica Neue"/>
                <a:ea typeface="Helvetica Neue"/>
                <a:cs typeface="Helvetica Neue"/>
                <a:sym typeface="Helvetica Neue"/>
              </a:rPr>
              <a:t>模型訓練和訓練性能最佳，</a:t>
            </a:r>
            <a:r>
              <a:rPr lang="en-US" altLang="zh-TW" sz="1800" b="1" i="0" dirty="0">
                <a:solidFill>
                  <a:srgbClr val="333F50"/>
                </a:solidFill>
                <a:latin typeface="Helvetica Neue"/>
                <a:ea typeface="Helvetica Neue"/>
                <a:cs typeface="Helvetica Neue"/>
                <a:sym typeface="Helvetica Neue"/>
              </a:rPr>
              <a:t>YOLOv5-x</a:t>
            </a:r>
            <a:r>
              <a:rPr lang="zh-TW" altLang="en-US" sz="1800" b="1" i="0" dirty="0">
                <a:solidFill>
                  <a:srgbClr val="333F50"/>
                </a:solidFill>
                <a:latin typeface="Helvetica Neue"/>
                <a:ea typeface="Helvetica Neue"/>
                <a:cs typeface="Helvetica Neue"/>
                <a:sym typeface="Helvetica Neue"/>
              </a:rPr>
              <a:t>模型</a:t>
            </a:r>
            <a:r>
              <a:rPr lang="en-US" altLang="zh-TW" sz="1800" b="1" i="0" dirty="0" err="1">
                <a:solidFill>
                  <a:srgbClr val="333F50"/>
                </a:solidFill>
                <a:latin typeface="Helvetica Neue"/>
                <a:ea typeface="Helvetica Neue"/>
                <a:cs typeface="Helvetica Neue"/>
                <a:sym typeface="Helvetica Neue"/>
              </a:rPr>
              <a:t>mAP</a:t>
            </a:r>
            <a:r>
              <a:rPr lang="zh-TW" altLang="en-US" sz="1800" b="1" i="0" dirty="0">
                <a:solidFill>
                  <a:srgbClr val="333F50"/>
                </a:solidFill>
                <a:latin typeface="Helvetica Neue"/>
                <a:ea typeface="Helvetica Neue"/>
                <a:cs typeface="Helvetica Neue"/>
                <a:sym typeface="Helvetica Neue"/>
              </a:rPr>
              <a:t>指標最佳。</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pic>
        <p:nvPicPr>
          <p:cNvPr id="1569" name="Google Shape;1569;p54"/>
          <p:cNvPicPr preferRelativeResize="0"/>
          <p:nvPr/>
        </p:nvPicPr>
        <p:blipFill rotWithShape="1">
          <a:blip r:embed="rId3">
            <a:alphaModFix/>
          </a:blip>
          <a:srcRect/>
          <a:stretch/>
        </p:blipFill>
        <p:spPr>
          <a:xfrm>
            <a:off x="1386513" y="1034213"/>
            <a:ext cx="1878437" cy="605090"/>
          </a:xfrm>
          <a:prstGeom prst="rect">
            <a:avLst/>
          </a:prstGeom>
          <a:noFill/>
          <a:ln>
            <a:noFill/>
          </a:ln>
        </p:spPr>
      </p:pic>
      <p:sp>
        <p:nvSpPr>
          <p:cNvPr id="1570" name="Google Shape;1570;p54"/>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人流辨識</a:t>
            </a:r>
            <a:endParaRPr/>
          </a:p>
        </p:txBody>
      </p:sp>
      <p:sp>
        <p:nvSpPr>
          <p:cNvPr id="1571" name="Google Shape;1571;p54"/>
          <p:cNvSpPr txBox="1"/>
          <p:nvPr/>
        </p:nvSpPr>
        <p:spPr>
          <a:xfrm>
            <a:off x="1217402" y="1724796"/>
            <a:ext cx="1011982" cy="47114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F3F3F"/>
              </a:buClr>
              <a:buSzPts val="1800"/>
              <a:buFont typeface="Arial"/>
              <a:buNone/>
            </a:pPr>
            <a:r>
              <a:rPr lang="zh-TW" sz="2400" b="1" i="0" u="none" strike="noStrike" cap="none">
                <a:solidFill>
                  <a:srgbClr val="333F50"/>
                </a:solidFill>
                <a:latin typeface="Microsoft JhengHei"/>
                <a:ea typeface="Microsoft JhengHei"/>
                <a:cs typeface="Microsoft JhengHei"/>
                <a:sym typeface="Microsoft JhengHei"/>
              </a:rPr>
              <a:t>概述</a:t>
            </a:r>
            <a:endParaRPr sz="2400">
              <a:solidFill>
                <a:srgbClr val="333F50"/>
              </a:solidFill>
              <a:latin typeface="Microsoft JhengHei"/>
              <a:ea typeface="Microsoft JhengHei"/>
              <a:cs typeface="Microsoft JhengHei"/>
              <a:sym typeface="Microsoft JhengHei"/>
            </a:endParaRPr>
          </a:p>
        </p:txBody>
      </p:sp>
      <p:sp>
        <p:nvSpPr>
          <p:cNvPr id="1572" name="Google Shape;1572;p54"/>
          <p:cNvSpPr txBox="1"/>
          <p:nvPr/>
        </p:nvSpPr>
        <p:spPr>
          <a:xfrm>
            <a:off x="1506770" y="2074137"/>
            <a:ext cx="8563204" cy="383177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333F50"/>
              </a:buClr>
              <a:buSzPts val="1800"/>
              <a:buFont typeface="Helvetica Neue"/>
              <a:buNone/>
            </a:pPr>
            <a:r>
              <a:rPr lang="zh-TW" sz="1800" i="0" u="none" strike="noStrike" cap="none" dirty="0">
                <a:solidFill>
                  <a:srgbClr val="333F50"/>
                </a:solidFill>
                <a:latin typeface="Helvetica Neue"/>
                <a:ea typeface="Helvetica Neue"/>
                <a:cs typeface="Helvetica Neue"/>
                <a:sym typeface="Helvetica Neue"/>
              </a:rPr>
              <a:t>目前主流的目標跟蹤演算法都是基於Tracking-by-Detecton策略，即基於目標檢測的結果來進行目標跟蹤。</a:t>
            </a:r>
            <a:endParaRPr dirty="0"/>
          </a:p>
          <a:p>
            <a:pPr marL="0" marR="0" lvl="0" indent="0" algn="l" rtl="0">
              <a:lnSpc>
                <a:spcPct val="150000"/>
              </a:lnSpc>
              <a:spcBef>
                <a:spcPts val="0"/>
              </a:spcBef>
              <a:spcAft>
                <a:spcPts val="0"/>
              </a:spcAft>
              <a:buClr>
                <a:srgbClr val="333F50"/>
              </a:buClr>
              <a:buSzPts val="1800"/>
              <a:buFont typeface="Helvetica Neue"/>
              <a:buNone/>
            </a:pPr>
            <a:r>
              <a:rPr lang="zh-TW" sz="1800" i="0" u="none" strike="noStrike" cap="none" dirty="0">
                <a:solidFill>
                  <a:srgbClr val="333F50"/>
                </a:solidFill>
                <a:latin typeface="Helvetica Neue"/>
                <a:ea typeface="Helvetica Neue"/>
                <a:cs typeface="Helvetica Neue"/>
                <a:sym typeface="Helvetica Neue"/>
              </a:rPr>
              <a:t>DeepSORT運用的就是這個策略，</a:t>
            </a:r>
            <a:r>
              <a:rPr lang="zh-TW" altLang="en-US" sz="1800" i="0" u="none" strike="noStrike" cap="none" dirty="0">
                <a:solidFill>
                  <a:srgbClr val="333F50"/>
                </a:solidFill>
                <a:latin typeface="Helvetica Neue"/>
                <a:ea typeface="Helvetica Neue"/>
                <a:cs typeface="Helvetica Neue"/>
                <a:sym typeface="Helvetica Neue"/>
              </a:rPr>
              <a:t>畫面上是</a:t>
            </a:r>
            <a:r>
              <a:rPr lang="zh-TW" sz="1800" i="0" u="none" strike="noStrike" cap="none" dirty="0">
                <a:solidFill>
                  <a:srgbClr val="333F50"/>
                </a:solidFill>
                <a:latin typeface="Helvetica Neue"/>
                <a:ea typeface="Helvetica Neue"/>
                <a:cs typeface="Helvetica Neue"/>
                <a:sym typeface="Helvetica Neue"/>
              </a:rPr>
              <a:t>DeepSORT對人群進行跟蹤的結果，每個bbox上角數位是用來標識某個人的唯一ID號。</a:t>
            </a:r>
            <a:endParaRPr dirty="0"/>
          </a:p>
          <a:p>
            <a:pPr marL="0" marR="0" lvl="0" indent="0" algn="l" rtl="0">
              <a:lnSpc>
                <a:spcPct val="150000"/>
              </a:lnSpc>
              <a:spcBef>
                <a:spcPts val="0"/>
              </a:spcBef>
              <a:spcAft>
                <a:spcPts val="0"/>
              </a:spcAft>
              <a:buClr>
                <a:srgbClr val="333F50"/>
              </a:buClr>
              <a:buSzPts val="1800"/>
              <a:buFont typeface="Helvetica Neue"/>
              <a:buNone/>
            </a:pPr>
            <a:r>
              <a:rPr lang="zh-TW" sz="1800" i="0" u="none" strike="noStrike" cap="none" dirty="0">
                <a:solidFill>
                  <a:srgbClr val="333F50"/>
                </a:solidFill>
                <a:latin typeface="Helvetica Neue"/>
                <a:ea typeface="Helvetica Neue"/>
                <a:cs typeface="Helvetica Neue"/>
                <a:sym typeface="Helvetica Neue"/>
              </a:rPr>
              <a:t>這裡就有個問題，</a:t>
            </a:r>
            <a:r>
              <a:rPr lang="zh-TW" altLang="en-US" sz="1800" i="0" u="none" strike="noStrike" cap="none" dirty="0">
                <a:solidFill>
                  <a:srgbClr val="333F50"/>
                </a:solidFill>
                <a:latin typeface="Helvetica Neue"/>
                <a:ea typeface="Helvetica Neue"/>
                <a:cs typeface="Helvetica Neue"/>
                <a:sym typeface="Helvetica Neue"/>
              </a:rPr>
              <a:t>畫面</a:t>
            </a:r>
            <a:r>
              <a:rPr lang="zh-TW" sz="1800" i="0" u="none" strike="noStrike" cap="none" dirty="0">
                <a:solidFill>
                  <a:srgbClr val="333F50"/>
                </a:solidFill>
                <a:latin typeface="Helvetica Neue"/>
                <a:ea typeface="Helvetica Neue"/>
                <a:cs typeface="Helvetica Neue"/>
                <a:sym typeface="Helvetica Neue"/>
              </a:rPr>
              <a:t>中不同時刻的同一個人，位置發生了變化，那麼是如何關聯上的呢？答案就是匈牙利演算法和卡爾曼濾波。</a:t>
            </a:r>
            <a:endParaRPr dirty="0"/>
          </a:p>
          <a:p>
            <a:pPr marL="0" marR="0" lvl="0" indent="0" algn="l" rtl="0">
              <a:lnSpc>
                <a:spcPct val="150000"/>
              </a:lnSpc>
              <a:spcBef>
                <a:spcPts val="0"/>
              </a:spcBef>
              <a:spcAft>
                <a:spcPts val="0"/>
              </a:spcAft>
              <a:buClr>
                <a:srgbClr val="333F50"/>
              </a:buClr>
              <a:buSzPts val="1800"/>
              <a:buFont typeface="Helvetica Neue"/>
              <a:buNone/>
            </a:pPr>
            <a:r>
              <a:rPr lang="zh-TW" sz="1800" i="0" u="none" strike="noStrike" cap="none" dirty="0">
                <a:solidFill>
                  <a:srgbClr val="333F50"/>
                </a:solidFill>
                <a:latin typeface="Helvetica Neue"/>
                <a:ea typeface="Helvetica Neue"/>
                <a:cs typeface="Helvetica Neue"/>
                <a:sym typeface="Helvetica Neue"/>
              </a:rPr>
              <a:t>匈牙利演算法可以告訴我們當前幀的某個目標，是否與前一幀的某個目標相同。</a:t>
            </a:r>
            <a:endParaRPr dirty="0"/>
          </a:p>
          <a:p>
            <a:pPr marL="0" marR="0" lvl="0" indent="0" algn="l" rtl="0">
              <a:lnSpc>
                <a:spcPct val="150000"/>
              </a:lnSpc>
              <a:spcBef>
                <a:spcPts val="0"/>
              </a:spcBef>
              <a:spcAft>
                <a:spcPts val="0"/>
              </a:spcAft>
              <a:buClr>
                <a:srgbClr val="333F50"/>
              </a:buClr>
              <a:buSzPts val="1800"/>
              <a:buFont typeface="Helvetica Neue"/>
              <a:buNone/>
            </a:pPr>
            <a:r>
              <a:rPr lang="zh-TW" sz="1800" i="0" u="none" strike="noStrike" cap="none" dirty="0">
                <a:solidFill>
                  <a:srgbClr val="333F50"/>
                </a:solidFill>
                <a:latin typeface="Helvetica Neue"/>
                <a:ea typeface="Helvetica Neue"/>
                <a:cs typeface="Helvetica Neue"/>
                <a:sym typeface="Helvetica Neue"/>
              </a:rPr>
              <a:t>卡爾曼濾波可以基於目標前一時刻的位置，來預測當前時刻的位置，並且可以比感測器（在目標跟蹤中即目標檢測器，比如Yolo等）更準確的估計目標的位置。</a:t>
            </a:r>
            <a:endParaRPr dirty="0"/>
          </a:p>
        </p:txBody>
      </p:sp>
      <p:grpSp>
        <p:nvGrpSpPr>
          <p:cNvPr id="1573" name="Google Shape;1573;p54"/>
          <p:cNvGrpSpPr/>
          <p:nvPr/>
        </p:nvGrpSpPr>
        <p:grpSpPr>
          <a:xfrm>
            <a:off x="6315613" y="261142"/>
            <a:ext cx="3552287" cy="619904"/>
            <a:chOff x="6315613" y="261142"/>
            <a:chExt cx="3552287" cy="619904"/>
          </a:xfrm>
        </p:grpSpPr>
        <p:sp>
          <p:nvSpPr>
            <p:cNvPr id="1574" name="Google Shape;1574;p54"/>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75" name="Google Shape;1575;p54"/>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76" name="Google Shape;1576;p54"/>
            <p:cNvSpPr/>
            <p:nvPr/>
          </p:nvSpPr>
          <p:spPr>
            <a:xfrm>
              <a:off x="6624042" y="471562"/>
              <a:ext cx="1224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77" name="Google Shape;1577;p54"/>
            <p:cNvSpPr/>
            <p:nvPr/>
          </p:nvSpPr>
          <p:spPr>
            <a:xfrm>
              <a:off x="74691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78" name="Google Shape;1578;p54"/>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79" name="Google Shape;1579;p54"/>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80" name="Google Shape;1580;p54"/>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81" name="Google Shape;1581;p54"/>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82" name="Google Shape;1582;p54"/>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83" name="Google Shape;1583;p54"/>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84" name="Google Shape;1584;p54"/>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85" name="Google Shape;1585;p54"/>
            <p:cNvSpPr txBox="1"/>
            <p:nvPr/>
          </p:nvSpPr>
          <p:spPr>
            <a:xfrm>
              <a:off x="70102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04</a:t>
              </a:r>
              <a:endParaRPr sz="1400" b="1">
                <a:solidFill>
                  <a:schemeClr val="lt1"/>
                </a:solidFill>
                <a:latin typeface="Helvetica Neue"/>
                <a:ea typeface="Helvetica Neue"/>
                <a:cs typeface="Helvetica Neue"/>
                <a:sym typeface="Helvetica Neue"/>
              </a:endParaRPr>
            </a:p>
          </p:txBody>
        </p:sp>
        <p:sp>
          <p:nvSpPr>
            <p:cNvPr id="1586" name="Google Shape;1586;p54"/>
            <p:cNvSpPr txBox="1"/>
            <p:nvPr/>
          </p:nvSpPr>
          <p:spPr>
            <a:xfrm>
              <a:off x="72506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人流辨識</a:t>
              </a:r>
              <a:endParaRPr/>
            </a:p>
          </p:txBody>
        </p:sp>
        <p:sp>
          <p:nvSpPr>
            <p:cNvPr id="1587" name="Google Shape;1587;p54"/>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588" name="Google Shape;1588;p54"/>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589" name="Google Shape;1589;p54"/>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55"/>
          <p:cNvSpPr txBox="1"/>
          <p:nvPr/>
        </p:nvSpPr>
        <p:spPr>
          <a:xfrm>
            <a:off x="1298425" y="2207733"/>
            <a:ext cx="10401170" cy="4077999"/>
          </a:xfrm>
          <a:prstGeom prst="rect">
            <a:avLst/>
          </a:prstGeom>
          <a:noFill/>
          <a:ln>
            <a:noFill/>
          </a:ln>
        </p:spPr>
        <p:txBody>
          <a:bodyPr spcFirstLastPara="1" wrap="square" lIns="91425" tIns="45700" rIns="91425" bIns="45700" anchor="t" anchorCtr="0">
            <a:spAutoFit/>
          </a:bodyPr>
          <a:lstStyle/>
          <a:p>
            <a:pPr marL="0" marR="0" lvl="0" indent="0" algn="l" rtl="0">
              <a:spcBef>
                <a:spcPts val="300"/>
              </a:spcBef>
              <a:spcAft>
                <a:spcPts val="0"/>
              </a:spcAft>
              <a:buClr>
                <a:srgbClr val="333F50"/>
              </a:buClr>
              <a:buSzPts val="1800"/>
              <a:buFont typeface="Helvetica Neue"/>
              <a:buNone/>
            </a:pPr>
            <a:r>
              <a:rPr lang="zh-TW" sz="1800" b="1" i="0" dirty="0">
                <a:solidFill>
                  <a:srgbClr val="333F50"/>
                </a:solidFill>
                <a:latin typeface="Helvetica Neue"/>
                <a:ea typeface="Helvetica Neue"/>
                <a:cs typeface="Helvetica Neue"/>
                <a:sym typeface="Helvetica Neue"/>
              </a:rPr>
              <a:t>匈牙利演算法</a:t>
            </a:r>
            <a:endParaRPr sz="1800" dirty="0">
              <a:solidFill>
                <a:srgbClr val="333F50"/>
              </a:solidFill>
              <a:latin typeface="Helvetica Neue"/>
              <a:ea typeface="Helvetica Neue"/>
              <a:cs typeface="Helvetica Neue"/>
              <a:sym typeface="Helvetica Neue"/>
            </a:endParaRPr>
          </a:p>
          <a:p>
            <a:pPr marL="0" marR="0" lvl="0" indent="0" algn="l" rtl="0">
              <a:spcBef>
                <a:spcPts val="300"/>
              </a:spcBef>
              <a:spcAft>
                <a:spcPts val="0"/>
              </a:spcAft>
              <a:buClr>
                <a:srgbClr val="333F50"/>
              </a:buClr>
              <a:buSzPts val="1800"/>
              <a:buFont typeface="Helvetica Neue"/>
              <a:buNone/>
            </a:pPr>
            <a:r>
              <a:rPr lang="zh-TW" sz="1800" dirty="0">
                <a:solidFill>
                  <a:srgbClr val="333F50"/>
                </a:solidFill>
                <a:latin typeface="Helvetica Neue"/>
                <a:ea typeface="Helvetica Neue"/>
                <a:cs typeface="Helvetica Neue"/>
                <a:sym typeface="Helvetica Neue"/>
              </a:rPr>
              <a:t>在DeepSORT中，匈牙利演算法用來將前一幀中的跟蹤框tracks與當前幀中的檢測框detections進行關聯，通過I</a:t>
            </a:r>
            <a:r>
              <a:rPr lang="en-US" altLang="zh-TW" sz="1800" dirty="0">
                <a:solidFill>
                  <a:srgbClr val="333F50"/>
                </a:solidFill>
                <a:latin typeface="Helvetica Neue"/>
                <a:ea typeface="Helvetica Neue"/>
                <a:cs typeface="Helvetica Neue"/>
                <a:sym typeface="Helvetica Neue"/>
              </a:rPr>
              <a:t>o</a:t>
            </a:r>
            <a:r>
              <a:rPr lang="zh-TW" sz="1800" dirty="0">
                <a:solidFill>
                  <a:srgbClr val="333F50"/>
                </a:solidFill>
                <a:latin typeface="Helvetica Neue"/>
                <a:ea typeface="Helvetica Neue"/>
                <a:cs typeface="Helvetica Neue"/>
                <a:sym typeface="Helvetica Neue"/>
              </a:rPr>
              <a:t>U來計算代價矩陣。</a:t>
            </a:r>
            <a:endParaRPr dirty="0"/>
          </a:p>
          <a:p>
            <a:pPr marL="0" marR="0" lvl="0" indent="0" algn="l" rtl="0">
              <a:spcBef>
                <a:spcPts val="300"/>
              </a:spcBef>
              <a:spcAft>
                <a:spcPts val="0"/>
              </a:spcAft>
              <a:buClr>
                <a:schemeClr val="dk1"/>
              </a:buClr>
              <a:buSzPts val="1800"/>
              <a:buFont typeface="Helvetica Neue"/>
              <a:buNone/>
            </a:pPr>
            <a:endParaRPr sz="1800" dirty="0">
              <a:solidFill>
                <a:srgbClr val="333F50"/>
              </a:solidFill>
              <a:latin typeface="Helvetica Neue"/>
              <a:ea typeface="Helvetica Neue"/>
              <a:cs typeface="Helvetica Neue"/>
              <a:sym typeface="Helvetica Neue"/>
            </a:endParaRPr>
          </a:p>
          <a:p>
            <a:pPr marL="0" marR="0" lvl="0" indent="0" algn="l" rtl="0">
              <a:spcBef>
                <a:spcPts val="300"/>
              </a:spcBef>
              <a:spcAft>
                <a:spcPts val="0"/>
              </a:spcAft>
              <a:buClr>
                <a:srgbClr val="333F50"/>
              </a:buClr>
              <a:buSzPts val="1800"/>
              <a:buFont typeface="Helvetica Neue"/>
              <a:buNone/>
            </a:pPr>
            <a:r>
              <a:rPr lang="zh-TW" sz="1800" b="1" i="0" dirty="0">
                <a:solidFill>
                  <a:srgbClr val="333F50"/>
                </a:solidFill>
                <a:latin typeface="Helvetica Neue"/>
                <a:ea typeface="Helvetica Neue"/>
                <a:cs typeface="Helvetica Neue"/>
                <a:sym typeface="Helvetica Neue"/>
              </a:rPr>
              <a:t>卡爾曼濾波</a:t>
            </a:r>
            <a:endParaRPr sz="1800" b="1" i="0" dirty="0">
              <a:solidFill>
                <a:srgbClr val="333F50"/>
              </a:solidFill>
              <a:latin typeface="Helvetica Neue"/>
              <a:ea typeface="Helvetica Neue"/>
              <a:cs typeface="Helvetica Neue"/>
              <a:sym typeface="Helvetica Neue"/>
            </a:endParaRPr>
          </a:p>
          <a:p>
            <a:pPr marL="0" marR="0" lvl="0" indent="0" algn="l" rtl="0">
              <a:spcBef>
                <a:spcPts val="300"/>
              </a:spcBef>
              <a:spcAft>
                <a:spcPts val="0"/>
              </a:spcAft>
              <a:buClr>
                <a:srgbClr val="333F50"/>
              </a:buClr>
              <a:buSzPts val="1800"/>
              <a:buFont typeface="Helvetica Neue"/>
              <a:buNone/>
            </a:pPr>
            <a:r>
              <a:rPr lang="zh-TW" sz="1800" b="0" i="0" dirty="0">
                <a:solidFill>
                  <a:srgbClr val="333F50"/>
                </a:solidFill>
                <a:latin typeface="Helvetica Neue"/>
                <a:ea typeface="Helvetica Neue"/>
                <a:cs typeface="Helvetica Neue"/>
                <a:sym typeface="Helvetica Neue"/>
              </a:rPr>
              <a:t>在目標跟蹤中，需要估計track的以下兩個狀態：</a:t>
            </a:r>
            <a:endParaRPr sz="1800" dirty="0">
              <a:solidFill>
                <a:srgbClr val="333F50"/>
              </a:solidFill>
              <a:latin typeface="Helvetica Neue"/>
              <a:ea typeface="Helvetica Neue"/>
              <a:cs typeface="Helvetica Neue"/>
              <a:sym typeface="Helvetica Neue"/>
            </a:endParaRPr>
          </a:p>
          <a:p>
            <a:pPr marL="0" marR="0" lvl="0" indent="0" algn="l" rtl="0">
              <a:spcBef>
                <a:spcPts val="300"/>
              </a:spcBef>
              <a:spcAft>
                <a:spcPts val="0"/>
              </a:spcAft>
              <a:buClr>
                <a:srgbClr val="17233F"/>
              </a:buClr>
              <a:buSzPts val="1800"/>
              <a:buFont typeface="Arial"/>
              <a:buChar char="•"/>
            </a:pPr>
            <a:r>
              <a:rPr lang="zh-TW" sz="1800" b="0" i="0" dirty="0">
                <a:solidFill>
                  <a:srgbClr val="333F50"/>
                </a:solidFill>
                <a:latin typeface="Helvetica Neue"/>
                <a:ea typeface="Helvetica Neue"/>
                <a:cs typeface="Helvetica Neue"/>
                <a:sym typeface="Helvetica Neue"/>
              </a:rPr>
              <a:t> 均值(Mean)：表示目標的位置資訊，由bbox的中心座標 (cx, cy)，寬高比r，高h，以及各自的速度變化值組成，由8維向量表示為 x = [cx, cy, r, h, vx, vy, vr, vh]，各個速度值初始化為0。</a:t>
            </a:r>
            <a:endParaRPr sz="1800" dirty="0">
              <a:solidFill>
                <a:srgbClr val="333F50"/>
              </a:solidFill>
              <a:latin typeface="Helvetica Neue"/>
              <a:ea typeface="Helvetica Neue"/>
              <a:cs typeface="Helvetica Neue"/>
              <a:sym typeface="Helvetica Neue"/>
            </a:endParaRPr>
          </a:p>
          <a:p>
            <a:pPr marL="0" marR="0" lvl="0" indent="0" algn="l" rtl="0">
              <a:spcBef>
                <a:spcPts val="300"/>
              </a:spcBef>
              <a:spcAft>
                <a:spcPts val="0"/>
              </a:spcAft>
              <a:buClr>
                <a:srgbClr val="17233F"/>
              </a:buClr>
              <a:buSzPts val="1800"/>
              <a:buFont typeface="Arial"/>
              <a:buChar char="•"/>
            </a:pPr>
            <a:r>
              <a:rPr lang="zh-TW" sz="1800" b="0" i="0" dirty="0">
                <a:solidFill>
                  <a:srgbClr val="333F50"/>
                </a:solidFill>
                <a:latin typeface="Helvetica Neue"/>
                <a:ea typeface="Helvetica Neue"/>
                <a:cs typeface="Helvetica Neue"/>
                <a:sym typeface="Helvetica Neue"/>
              </a:rPr>
              <a:t> 協方差(Covariance )：表示目標位置資訊的不確定性，由8x8的對角矩陣表示，矩陣中數字越大則表明不確定性越大，可以以任意值初始化。</a:t>
            </a:r>
            <a:endParaRPr sz="1800" dirty="0">
              <a:solidFill>
                <a:srgbClr val="333F50"/>
              </a:solidFill>
              <a:latin typeface="Helvetica Neue"/>
              <a:ea typeface="Helvetica Neue"/>
              <a:cs typeface="Helvetica Neue"/>
              <a:sym typeface="Helvetica Neue"/>
            </a:endParaRPr>
          </a:p>
          <a:p>
            <a:pPr marL="0" marR="0" lvl="0" indent="0" algn="l" rtl="0">
              <a:spcBef>
                <a:spcPts val="300"/>
              </a:spcBef>
              <a:spcAft>
                <a:spcPts val="0"/>
              </a:spcAft>
              <a:buClr>
                <a:srgbClr val="333F50"/>
              </a:buClr>
              <a:buSzPts val="1800"/>
              <a:buFont typeface="Helvetica Neue"/>
              <a:buNone/>
            </a:pPr>
            <a:r>
              <a:rPr lang="zh-TW" sz="1800" b="0" i="0" dirty="0">
                <a:solidFill>
                  <a:srgbClr val="333F50"/>
                </a:solidFill>
                <a:latin typeface="Helvetica Neue"/>
                <a:ea typeface="Helvetica Neue"/>
                <a:cs typeface="Helvetica Neue"/>
                <a:sym typeface="Helvetica Neue"/>
              </a:rPr>
              <a:t>卡爾曼濾波分為兩個階段：</a:t>
            </a:r>
            <a:endParaRPr lang="en-US" altLang="zh-TW" sz="1800" b="0" i="0" dirty="0">
              <a:solidFill>
                <a:srgbClr val="333F50"/>
              </a:solidFill>
              <a:latin typeface="Helvetica Neue"/>
              <a:ea typeface="Helvetica Neue"/>
              <a:cs typeface="Helvetica Neue"/>
              <a:sym typeface="Helvetica Neue"/>
            </a:endParaRPr>
          </a:p>
          <a:p>
            <a:pPr marL="0" marR="0" lvl="0" indent="0" algn="l" rtl="0">
              <a:spcBef>
                <a:spcPts val="300"/>
              </a:spcBef>
              <a:spcAft>
                <a:spcPts val="0"/>
              </a:spcAft>
              <a:buClr>
                <a:srgbClr val="333F50"/>
              </a:buClr>
              <a:buSzPts val="1800"/>
              <a:buFont typeface="Helvetica Neue"/>
              <a:buNone/>
            </a:pPr>
            <a:r>
              <a:rPr lang="zh-TW" sz="1800" b="0" i="0" dirty="0">
                <a:solidFill>
                  <a:srgbClr val="333F50"/>
                </a:solidFill>
                <a:latin typeface="Helvetica Neue"/>
                <a:ea typeface="Helvetica Neue"/>
                <a:cs typeface="Helvetica Neue"/>
                <a:sym typeface="Helvetica Neue"/>
              </a:rPr>
              <a:t>(1) 預測track在下一時刻的位置</a:t>
            </a:r>
            <a:endParaRPr lang="en-US" altLang="zh-TW" sz="1800" b="0" i="0" dirty="0">
              <a:solidFill>
                <a:srgbClr val="333F50"/>
              </a:solidFill>
              <a:latin typeface="Helvetica Neue"/>
              <a:ea typeface="Helvetica Neue"/>
              <a:cs typeface="Helvetica Neue"/>
              <a:sym typeface="Helvetica Neue"/>
            </a:endParaRPr>
          </a:p>
          <a:p>
            <a:pPr marL="0" marR="0" lvl="0" indent="0" algn="l" rtl="0">
              <a:spcBef>
                <a:spcPts val="300"/>
              </a:spcBef>
              <a:spcAft>
                <a:spcPts val="0"/>
              </a:spcAft>
              <a:buClr>
                <a:srgbClr val="333F50"/>
              </a:buClr>
              <a:buSzPts val="1800"/>
              <a:buFont typeface="Helvetica Neue"/>
              <a:buNone/>
            </a:pPr>
            <a:r>
              <a:rPr lang="zh-TW" sz="1800" b="0" i="0" dirty="0">
                <a:solidFill>
                  <a:srgbClr val="333F50"/>
                </a:solidFill>
                <a:latin typeface="Helvetica Neue"/>
                <a:ea typeface="Helvetica Neue"/>
                <a:cs typeface="Helvetica Neue"/>
                <a:sym typeface="Helvetica Neue"/>
              </a:rPr>
              <a:t>(2) 基於detection來更新預測的位置。</a:t>
            </a:r>
            <a:endParaRPr sz="1800" dirty="0">
              <a:solidFill>
                <a:srgbClr val="333F50"/>
              </a:solidFill>
              <a:latin typeface="Helvetica Neue"/>
              <a:ea typeface="Helvetica Neue"/>
              <a:cs typeface="Helvetica Neue"/>
              <a:sym typeface="Helvetica Neue"/>
            </a:endParaRPr>
          </a:p>
        </p:txBody>
      </p:sp>
      <p:pic>
        <p:nvPicPr>
          <p:cNvPr id="1596" name="Google Shape;1596;p55"/>
          <p:cNvPicPr preferRelativeResize="0"/>
          <p:nvPr/>
        </p:nvPicPr>
        <p:blipFill rotWithShape="1">
          <a:blip r:embed="rId3">
            <a:alphaModFix/>
          </a:blip>
          <a:srcRect/>
          <a:stretch/>
        </p:blipFill>
        <p:spPr>
          <a:xfrm>
            <a:off x="1386513" y="1034213"/>
            <a:ext cx="1878437" cy="605090"/>
          </a:xfrm>
          <a:prstGeom prst="rect">
            <a:avLst/>
          </a:prstGeom>
          <a:noFill/>
          <a:ln>
            <a:noFill/>
          </a:ln>
        </p:spPr>
      </p:pic>
      <p:sp>
        <p:nvSpPr>
          <p:cNvPr id="1597" name="Google Shape;1597;p55"/>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人流辨識</a:t>
            </a:r>
            <a:endParaRPr/>
          </a:p>
        </p:txBody>
      </p:sp>
      <p:sp>
        <p:nvSpPr>
          <p:cNvPr id="1598" name="Google Shape;1598;p55"/>
          <p:cNvSpPr txBox="1"/>
          <p:nvPr/>
        </p:nvSpPr>
        <p:spPr>
          <a:xfrm>
            <a:off x="1217401" y="1724796"/>
            <a:ext cx="2602245" cy="471149"/>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00000"/>
              </a:lnSpc>
              <a:spcBef>
                <a:spcPts val="0"/>
              </a:spcBef>
              <a:spcAft>
                <a:spcPts val="0"/>
              </a:spcAft>
              <a:buClr>
                <a:srgbClr val="3F3F3F"/>
              </a:buClr>
              <a:buSzPct val="81081"/>
              <a:buFont typeface="Arial"/>
              <a:buNone/>
            </a:pPr>
            <a:r>
              <a:rPr lang="zh-TW" sz="2400" b="1" i="0" u="none" strike="noStrike" cap="none">
                <a:solidFill>
                  <a:srgbClr val="333F50"/>
                </a:solidFill>
                <a:latin typeface="Microsoft JhengHei"/>
                <a:ea typeface="Microsoft JhengHei"/>
                <a:cs typeface="Microsoft JhengHei"/>
                <a:sym typeface="Microsoft JhengHei"/>
              </a:rPr>
              <a:t>DeepSort工作流程</a:t>
            </a:r>
            <a:endParaRPr/>
          </a:p>
        </p:txBody>
      </p:sp>
      <p:grpSp>
        <p:nvGrpSpPr>
          <p:cNvPr id="1599" name="Google Shape;1599;p55"/>
          <p:cNvGrpSpPr/>
          <p:nvPr/>
        </p:nvGrpSpPr>
        <p:grpSpPr>
          <a:xfrm>
            <a:off x="6315613" y="261142"/>
            <a:ext cx="3552287" cy="619904"/>
            <a:chOff x="6315613" y="261142"/>
            <a:chExt cx="3552287" cy="619904"/>
          </a:xfrm>
        </p:grpSpPr>
        <p:sp>
          <p:nvSpPr>
            <p:cNvPr id="1600" name="Google Shape;1600;p55"/>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01" name="Google Shape;1601;p55"/>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02" name="Google Shape;1602;p55"/>
            <p:cNvSpPr/>
            <p:nvPr/>
          </p:nvSpPr>
          <p:spPr>
            <a:xfrm>
              <a:off x="6624042" y="471562"/>
              <a:ext cx="1260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03" name="Google Shape;1603;p55"/>
            <p:cNvSpPr/>
            <p:nvPr/>
          </p:nvSpPr>
          <p:spPr>
            <a:xfrm>
              <a:off x="74691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04" name="Google Shape;1604;p55"/>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05" name="Google Shape;1605;p55"/>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06" name="Google Shape;1606;p55"/>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07" name="Google Shape;1607;p55"/>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08" name="Google Shape;1608;p55"/>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09" name="Google Shape;1609;p55"/>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10" name="Google Shape;1610;p55"/>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11" name="Google Shape;1611;p55"/>
            <p:cNvSpPr txBox="1"/>
            <p:nvPr/>
          </p:nvSpPr>
          <p:spPr>
            <a:xfrm>
              <a:off x="70102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04</a:t>
              </a:r>
              <a:endParaRPr sz="1400" b="1">
                <a:solidFill>
                  <a:schemeClr val="lt1"/>
                </a:solidFill>
                <a:latin typeface="Helvetica Neue"/>
                <a:ea typeface="Helvetica Neue"/>
                <a:cs typeface="Helvetica Neue"/>
                <a:sym typeface="Helvetica Neue"/>
              </a:endParaRPr>
            </a:p>
          </p:txBody>
        </p:sp>
        <p:sp>
          <p:nvSpPr>
            <p:cNvPr id="1612" name="Google Shape;1612;p55"/>
            <p:cNvSpPr txBox="1"/>
            <p:nvPr/>
          </p:nvSpPr>
          <p:spPr>
            <a:xfrm>
              <a:off x="72506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人流辨識</a:t>
              </a:r>
              <a:endParaRPr/>
            </a:p>
          </p:txBody>
        </p:sp>
        <p:sp>
          <p:nvSpPr>
            <p:cNvPr id="1613" name="Google Shape;1613;p55"/>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14" name="Google Shape;1614;p55"/>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615" name="Google Shape;1615;p55"/>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56"/>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人流辨識</a:t>
            </a:r>
            <a:endParaRPr/>
          </a:p>
        </p:txBody>
      </p:sp>
      <p:pic>
        <p:nvPicPr>
          <p:cNvPr id="1622" name="Google Shape;1622;p56"/>
          <p:cNvPicPr preferRelativeResize="0"/>
          <p:nvPr/>
        </p:nvPicPr>
        <p:blipFill rotWithShape="1">
          <a:blip r:embed="rId3">
            <a:alphaModFix/>
          </a:blip>
          <a:srcRect/>
          <a:stretch/>
        </p:blipFill>
        <p:spPr>
          <a:xfrm>
            <a:off x="1386513" y="1034213"/>
            <a:ext cx="1878437" cy="605090"/>
          </a:xfrm>
          <a:prstGeom prst="rect">
            <a:avLst/>
          </a:prstGeom>
          <a:noFill/>
          <a:ln>
            <a:noFill/>
          </a:ln>
        </p:spPr>
      </p:pic>
      <p:sp>
        <p:nvSpPr>
          <p:cNvPr id="1623" name="Google Shape;1623;p56"/>
          <p:cNvSpPr txBox="1"/>
          <p:nvPr/>
        </p:nvSpPr>
        <p:spPr>
          <a:xfrm>
            <a:off x="1252125" y="2242457"/>
            <a:ext cx="10519327" cy="3762528"/>
          </a:xfrm>
          <a:prstGeom prst="rect">
            <a:avLst/>
          </a:prstGeom>
          <a:noFill/>
          <a:ln>
            <a:noFill/>
          </a:ln>
        </p:spPr>
        <p:txBody>
          <a:bodyPr spcFirstLastPara="1" wrap="square" lIns="91425" tIns="45700" rIns="91425" bIns="45700" anchor="t" anchorCtr="0">
            <a:spAutoFit/>
          </a:bodyPr>
          <a:lstStyle/>
          <a:p>
            <a:pPr marL="0" marR="0" lvl="0" indent="0" algn="l" rtl="0">
              <a:spcBef>
                <a:spcPts val="300"/>
              </a:spcBef>
              <a:spcAft>
                <a:spcPts val="0"/>
              </a:spcAft>
              <a:buClr>
                <a:srgbClr val="333F50"/>
              </a:buClr>
              <a:buSzPts val="1800"/>
              <a:buFont typeface="Helvetica Neue"/>
              <a:buNone/>
            </a:pPr>
            <a:r>
              <a:rPr lang="zh-TW" sz="1800" b="1" i="0">
                <a:solidFill>
                  <a:srgbClr val="333F50"/>
                </a:solidFill>
                <a:latin typeface="Helvetica Neue"/>
                <a:ea typeface="Helvetica Neue"/>
                <a:cs typeface="Helvetica Neue"/>
                <a:sym typeface="Helvetica Neue"/>
              </a:rPr>
              <a:t>DeepSORT對每一幀的處理流程如下：</a:t>
            </a:r>
            <a:endParaRPr/>
          </a:p>
          <a:p>
            <a:pPr marL="0" marR="0" lvl="0" indent="0" algn="l" rtl="0">
              <a:spcBef>
                <a:spcPts val="300"/>
              </a:spcBef>
              <a:spcAft>
                <a:spcPts val="0"/>
              </a:spcAft>
              <a:buClr>
                <a:srgbClr val="333F50"/>
              </a:buClr>
              <a:buSzPts val="1800"/>
              <a:buFont typeface="Helvetica Neue"/>
              <a:buNone/>
            </a:pPr>
            <a:r>
              <a:rPr lang="zh-TW" sz="1800" i="0">
                <a:solidFill>
                  <a:srgbClr val="333F50"/>
                </a:solidFill>
                <a:latin typeface="Helvetica Neue"/>
                <a:ea typeface="Helvetica Neue"/>
                <a:cs typeface="Helvetica Neue"/>
                <a:sym typeface="Helvetica Neue"/>
              </a:rPr>
              <a:t>檢測器得到bbox → 生成detections → 卡爾曼濾波預測→</a:t>
            </a:r>
            <a:endParaRPr/>
          </a:p>
          <a:p>
            <a:pPr marL="0" marR="0" lvl="0" indent="0" algn="l" rtl="0">
              <a:spcBef>
                <a:spcPts val="300"/>
              </a:spcBef>
              <a:spcAft>
                <a:spcPts val="0"/>
              </a:spcAft>
              <a:buClr>
                <a:srgbClr val="333F50"/>
              </a:buClr>
              <a:buSzPts val="1800"/>
              <a:buFont typeface="Helvetica Neue"/>
              <a:buNone/>
            </a:pPr>
            <a:r>
              <a:rPr lang="zh-TW" sz="1800" i="0">
                <a:solidFill>
                  <a:srgbClr val="333F50"/>
                </a:solidFill>
                <a:latin typeface="Helvetica Neue"/>
                <a:ea typeface="Helvetica Neue"/>
                <a:cs typeface="Helvetica Neue"/>
                <a:sym typeface="Helvetica Neue"/>
              </a:rPr>
              <a:t>使用匈牙利算法將預測後的tracks和當前幀中的detecions進行匹配（IOU匹配） → 卡爾曼濾波更新</a:t>
            </a:r>
            <a:endParaRPr/>
          </a:p>
          <a:p>
            <a:pPr marL="0" marR="0" lvl="0" indent="0" algn="l" rtl="0">
              <a:spcBef>
                <a:spcPts val="300"/>
              </a:spcBef>
              <a:spcAft>
                <a:spcPts val="0"/>
              </a:spcAft>
              <a:buClr>
                <a:schemeClr val="dk1"/>
              </a:buClr>
              <a:buSzPts val="1800"/>
              <a:buFont typeface="Helvetica Neue"/>
              <a:buNone/>
            </a:pPr>
            <a:endParaRPr sz="1800" i="0">
              <a:solidFill>
                <a:srgbClr val="333F50"/>
              </a:solidFill>
              <a:latin typeface="Helvetica Neue"/>
              <a:ea typeface="Helvetica Neue"/>
              <a:cs typeface="Helvetica Neue"/>
              <a:sym typeface="Helvetica Neue"/>
            </a:endParaRPr>
          </a:p>
          <a:p>
            <a:pPr marL="0" marR="0" lvl="0" indent="0" algn="l" rtl="0">
              <a:spcBef>
                <a:spcPts val="300"/>
              </a:spcBef>
              <a:spcAft>
                <a:spcPts val="0"/>
              </a:spcAft>
              <a:buClr>
                <a:srgbClr val="333F50"/>
              </a:buClr>
              <a:buSzPts val="1800"/>
              <a:buFont typeface="Helvetica Neue"/>
              <a:buNone/>
            </a:pPr>
            <a:r>
              <a:rPr lang="zh-TW" sz="1800" i="0">
                <a:solidFill>
                  <a:srgbClr val="333F50"/>
                </a:solidFill>
                <a:latin typeface="Helvetica Neue"/>
                <a:ea typeface="Helvetica Neue"/>
                <a:cs typeface="Helvetica Neue"/>
                <a:sym typeface="Helvetica Neue"/>
              </a:rPr>
              <a:t>Frame 0：檢測器檢測到了3個detections，當前沒有任何tracks，將這3個		    detections初始化爲tracks</a:t>
            </a:r>
            <a:endParaRPr/>
          </a:p>
          <a:p>
            <a:pPr marL="0" marR="0" lvl="0" indent="0" algn="l" rtl="0">
              <a:spcBef>
                <a:spcPts val="300"/>
              </a:spcBef>
              <a:spcAft>
                <a:spcPts val="0"/>
              </a:spcAft>
              <a:buClr>
                <a:srgbClr val="333F50"/>
              </a:buClr>
              <a:buSzPts val="1800"/>
              <a:buFont typeface="Helvetica Neue"/>
              <a:buNone/>
            </a:pPr>
            <a:r>
              <a:rPr lang="zh-TW" sz="1800" i="0">
                <a:solidFill>
                  <a:srgbClr val="333F50"/>
                </a:solidFill>
                <a:latin typeface="Helvetica Neue"/>
                <a:ea typeface="Helvetica Neue"/>
                <a:cs typeface="Helvetica Neue"/>
                <a:sym typeface="Helvetica Neue"/>
              </a:rPr>
              <a:t>Frame 1：檢測器又檢測到了3個detections，對於Frame 0中的tracks，先進行預測得到新的tracks，然後使用匈牙利算法將新的tracks與 detections進行匹配，得到(track, detection)匹配對，最後用每對中的detection更新對應的track檢測</a:t>
            </a:r>
            <a:endParaRPr/>
          </a:p>
          <a:p>
            <a:pPr marL="0" marR="0" lvl="0" indent="0" algn="l" rtl="0">
              <a:spcBef>
                <a:spcPts val="300"/>
              </a:spcBef>
              <a:spcAft>
                <a:spcPts val="0"/>
              </a:spcAft>
              <a:buClr>
                <a:schemeClr val="dk1"/>
              </a:buClr>
              <a:buSzPts val="1800"/>
              <a:buFont typeface="Helvetica Neue"/>
              <a:buNone/>
            </a:pPr>
            <a:endParaRPr sz="1800" b="1" i="0">
              <a:solidFill>
                <a:srgbClr val="333F50"/>
              </a:solidFill>
              <a:latin typeface="Helvetica Neue"/>
              <a:ea typeface="Helvetica Neue"/>
              <a:cs typeface="Helvetica Neue"/>
              <a:sym typeface="Helvetica Neue"/>
            </a:endParaRPr>
          </a:p>
          <a:p>
            <a:pPr marL="0" marR="0" lvl="0" indent="0" algn="l" rtl="0">
              <a:spcBef>
                <a:spcPts val="300"/>
              </a:spcBef>
              <a:spcAft>
                <a:spcPts val="0"/>
              </a:spcAft>
              <a:buClr>
                <a:schemeClr val="dk1"/>
              </a:buClr>
              <a:buSzPts val="1800"/>
              <a:buFont typeface="Helvetica Neue"/>
              <a:buNone/>
            </a:pPr>
            <a:endParaRPr sz="1800" b="1" i="0">
              <a:solidFill>
                <a:srgbClr val="333F50"/>
              </a:solidFill>
              <a:latin typeface="Helvetica Neue"/>
              <a:ea typeface="Helvetica Neue"/>
              <a:cs typeface="Helvetica Neue"/>
              <a:sym typeface="Helvetica Neue"/>
            </a:endParaRPr>
          </a:p>
          <a:p>
            <a:pPr marL="0" marR="0" lvl="0" indent="0" algn="l" rtl="0">
              <a:spcBef>
                <a:spcPts val="300"/>
              </a:spcBef>
              <a:spcAft>
                <a:spcPts val="0"/>
              </a:spcAft>
              <a:buClr>
                <a:schemeClr val="dk1"/>
              </a:buClr>
              <a:buSzPts val="1800"/>
              <a:buFont typeface="Helvetica Neue"/>
              <a:buNone/>
            </a:pPr>
            <a:endParaRPr sz="1800">
              <a:solidFill>
                <a:srgbClr val="333F50"/>
              </a:solidFill>
              <a:latin typeface="Helvetica Neue"/>
              <a:ea typeface="Helvetica Neue"/>
              <a:cs typeface="Helvetica Neue"/>
              <a:sym typeface="Helvetica Neue"/>
            </a:endParaRPr>
          </a:p>
        </p:txBody>
      </p:sp>
      <p:sp>
        <p:nvSpPr>
          <p:cNvPr id="1624" name="Google Shape;1624;p56"/>
          <p:cNvSpPr txBox="1"/>
          <p:nvPr/>
        </p:nvSpPr>
        <p:spPr>
          <a:xfrm>
            <a:off x="1217401" y="1724796"/>
            <a:ext cx="2602245" cy="471149"/>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00000"/>
              </a:lnSpc>
              <a:spcBef>
                <a:spcPts val="0"/>
              </a:spcBef>
              <a:spcAft>
                <a:spcPts val="0"/>
              </a:spcAft>
              <a:buClr>
                <a:srgbClr val="3F3F3F"/>
              </a:buClr>
              <a:buSzPct val="81081"/>
              <a:buFont typeface="Arial"/>
              <a:buNone/>
            </a:pPr>
            <a:r>
              <a:rPr lang="zh-TW" sz="2400" b="1" i="0" u="none" strike="noStrike" cap="none">
                <a:solidFill>
                  <a:srgbClr val="333F50"/>
                </a:solidFill>
                <a:latin typeface="Microsoft JhengHei"/>
                <a:ea typeface="Microsoft JhengHei"/>
                <a:cs typeface="Microsoft JhengHei"/>
                <a:sym typeface="Microsoft JhengHei"/>
              </a:rPr>
              <a:t>DeepSort工作流程</a:t>
            </a:r>
            <a:endParaRPr/>
          </a:p>
        </p:txBody>
      </p:sp>
      <p:grpSp>
        <p:nvGrpSpPr>
          <p:cNvPr id="1625" name="Google Shape;1625;p56"/>
          <p:cNvGrpSpPr/>
          <p:nvPr/>
        </p:nvGrpSpPr>
        <p:grpSpPr>
          <a:xfrm>
            <a:off x="6315613" y="261142"/>
            <a:ext cx="3552287" cy="619904"/>
            <a:chOff x="6315613" y="261142"/>
            <a:chExt cx="3552287" cy="619904"/>
          </a:xfrm>
        </p:grpSpPr>
        <p:sp>
          <p:nvSpPr>
            <p:cNvPr id="1626" name="Google Shape;1626;p56"/>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27" name="Google Shape;1627;p56"/>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28" name="Google Shape;1628;p56"/>
            <p:cNvSpPr/>
            <p:nvPr/>
          </p:nvSpPr>
          <p:spPr>
            <a:xfrm>
              <a:off x="6624042" y="471562"/>
              <a:ext cx="1260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29" name="Google Shape;1629;p56"/>
            <p:cNvSpPr/>
            <p:nvPr/>
          </p:nvSpPr>
          <p:spPr>
            <a:xfrm>
              <a:off x="74691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30" name="Google Shape;1630;p56"/>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31" name="Google Shape;1631;p56"/>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32" name="Google Shape;1632;p56"/>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33" name="Google Shape;1633;p56"/>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34" name="Google Shape;1634;p56"/>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35" name="Google Shape;1635;p56"/>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36" name="Google Shape;1636;p56"/>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37" name="Google Shape;1637;p56"/>
            <p:cNvSpPr txBox="1"/>
            <p:nvPr/>
          </p:nvSpPr>
          <p:spPr>
            <a:xfrm>
              <a:off x="70102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04</a:t>
              </a:r>
              <a:endParaRPr sz="1400" b="1">
                <a:solidFill>
                  <a:schemeClr val="lt1"/>
                </a:solidFill>
                <a:latin typeface="Helvetica Neue"/>
                <a:ea typeface="Helvetica Neue"/>
                <a:cs typeface="Helvetica Neue"/>
                <a:sym typeface="Helvetica Neue"/>
              </a:endParaRPr>
            </a:p>
          </p:txBody>
        </p:sp>
        <p:sp>
          <p:nvSpPr>
            <p:cNvPr id="1638" name="Google Shape;1638;p56"/>
            <p:cNvSpPr txBox="1"/>
            <p:nvPr/>
          </p:nvSpPr>
          <p:spPr>
            <a:xfrm>
              <a:off x="72506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人流辨識</a:t>
              </a:r>
              <a:endParaRPr/>
            </a:p>
          </p:txBody>
        </p:sp>
        <p:sp>
          <p:nvSpPr>
            <p:cNvPr id="1639" name="Google Shape;1639;p56"/>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40" name="Google Shape;1640;p56"/>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641" name="Google Shape;1641;p56"/>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57"/>
          <p:cNvSpPr txBox="1"/>
          <p:nvPr/>
        </p:nvSpPr>
        <p:spPr>
          <a:xfrm>
            <a:off x="1381935" y="934067"/>
            <a:ext cx="8777776" cy="64008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3A3838"/>
              </a:buClr>
              <a:buSzPts val="3200"/>
              <a:buFont typeface="Arial Black"/>
              <a:buNone/>
            </a:pPr>
            <a:r>
              <a:rPr lang="zh-TW" sz="2400" b="1">
                <a:solidFill>
                  <a:srgbClr val="333F50"/>
                </a:solidFill>
                <a:latin typeface="Helvetica Neue"/>
                <a:ea typeface="Helvetica Neue"/>
                <a:cs typeface="Helvetica Neue"/>
                <a:sym typeface="Helvetica Neue"/>
              </a:rPr>
              <a:t>多目標追蹤與雙向計數流程(示範流程)</a:t>
            </a:r>
            <a:endParaRPr sz="2400" b="1">
              <a:solidFill>
                <a:srgbClr val="333F50"/>
              </a:solidFill>
              <a:latin typeface="Helvetica Neue"/>
              <a:ea typeface="Helvetica Neue"/>
              <a:cs typeface="Helvetica Neue"/>
              <a:sym typeface="Helvetica Neue"/>
            </a:endParaRPr>
          </a:p>
        </p:txBody>
      </p:sp>
      <p:sp>
        <p:nvSpPr>
          <p:cNvPr id="1647" name="Google Shape;1647;p57"/>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人流辨識</a:t>
            </a:r>
            <a:endParaRPr/>
          </a:p>
        </p:txBody>
      </p:sp>
      <p:grpSp>
        <p:nvGrpSpPr>
          <p:cNvPr id="1648" name="Google Shape;1648;p57"/>
          <p:cNvGrpSpPr/>
          <p:nvPr/>
        </p:nvGrpSpPr>
        <p:grpSpPr>
          <a:xfrm>
            <a:off x="6315613" y="261142"/>
            <a:ext cx="3552287" cy="619904"/>
            <a:chOff x="6315613" y="261142"/>
            <a:chExt cx="3552287" cy="619904"/>
          </a:xfrm>
        </p:grpSpPr>
        <p:sp>
          <p:nvSpPr>
            <p:cNvPr id="1649" name="Google Shape;1649;p57"/>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50" name="Google Shape;1650;p57"/>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51" name="Google Shape;1651;p57"/>
            <p:cNvSpPr/>
            <p:nvPr/>
          </p:nvSpPr>
          <p:spPr>
            <a:xfrm>
              <a:off x="6624042" y="471562"/>
              <a:ext cx="97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52" name="Google Shape;1652;p57"/>
            <p:cNvSpPr/>
            <p:nvPr/>
          </p:nvSpPr>
          <p:spPr>
            <a:xfrm>
              <a:off x="746916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53" name="Google Shape;1653;p57"/>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54" name="Google Shape;1654;p57"/>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55" name="Google Shape;1655;p57"/>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56" name="Google Shape;1656;p57"/>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57" name="Google Shape;1657;p57"/>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58" name="Google Shape;1658;p57"/>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59" name="Google Shape;1659;p57"/>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60" name="Google Shape;1660;p57"/>
            <p:cNvSpPr txBox="1"/>
            <p:nvPr/>
          </p:nvSpPr>
          <p:spPr>
            <a:xfrm>
              <a:off x="701023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04</a:t>
              </a:r>
              <a:endParaRPr sz="1400" b="1">
                <a:solidFill>
                  <a:schemeClr val="lt1"/>
                </a:solidFill>
                <a:latin typeface="Helvetica Neue"/>
                <a:ea typeface="Helvetica Neue"/>
                <a:cs typeface="Helvetica Neue"/>
                <a:sym typeface="Helvetica Neue"/>
              </a:endParaRPr>
            </a:p>
          </p:txBody>
        </p:sp>
        <p:sp>
          <p:nvSpPr>
            <p:cNvPr id="1661" name="Google Shape;1661;p57"/>
            <p:cNvSpPr txBox="1"/>
            <p:nvPr/>
          </p:nvSpPr>
          <p:spPr>
            <a:xfrm>
              <a:off x="7250632" y="616846"/>
              <a:ext cx="747171" cy="2642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人流辨識</a:t>
              </a:r>
              <a:endParaRPr/>
            </a:p>
          </p:txBody>
        </p:sp>
        <p:sp>
          <p:nvSpPr>
            <p:cNvPr id="1662" name="Google Shape;1662;p57"/>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63" name="Google Shape;1663;p57"/>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664" name="Google Shape;1664;p57"/>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44</a:t>
            </a:fld>
            <a:endParaRPr/>
          </a:p>
        </p:txBody>
      </p:sp>
      <p:pic>
        <p:nvPicPr>
          <p:cNvPr id="1665" name="Google Shape;1665;p57"/>
          <p:cNvPicPr preferRelativeResize="0"/>
          <p:nvPr/>
        </p:nvPicPr>
        <p:blipFill rotWithShape="1">
          <a:blip r:embed="rId3">
            <a:alphaModFix/>
          </a:blip>
          <a:srcRect/>
          <a:stretch/>
        </p:blipFill>
        <p:spPr>
          <a:xfrm>
            <a:off x="8727599" y="1736044"/>
            <a:ext cx="594434" cy="594434"/>
          </a:xfrm>
          <a:prstGeom prst="rect">
            <a:avLst/>
          </a:prstGeom>
          <a:noFill/>
          <a:ln>
            <a:noFill/>
          </a:ln>
        </p:spPr>
      </p:pic>
      <p:pic>
        <p:nvPicPr>
          <p:cNvPr id="1666" name="Google Shape;1666;p57"/>
          <p:cNvPicPr preferRelativeResize="0"/>
          <p:nvPr/>
        </p:nvPicPr>
        <p:blipFill rotWithShape="1">
          <a:blip r:embed="rId3">
            <a:alphaModFix/>
          </a:blip>
          <a:srcRect/>
          <a:stretch/>
        </p:blipFill>
        <p:spPr>
          <a:xfrm flipH="1">
            <a:off x="1084718" y="1736044"/>
            <a:ext cx="594434" cy="594434"/>
          </a:xfrm>
          <a:prstGeom prst="rect">
            <a:avLst/>
          </a:prstGeom>
          <a:noFill/>
          <a:ln>
            <a:noFill/>
          </a:ln>
        </p:spPr>
      </p:pic>
      <p:sp>
        <p:nvSpPr>
          <p:cNvPr id="1667" name="Google Shape;1667;p57"/>
          <p:cNvSpPr/>
          <p:nvPr/>
        </p:nvSpPr>
        <p:spPr>
          <a:xfrm>
            <a:off x="2387778" y="2501491"/>
            <a:ext cx="215007" cy="185969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68" name="Google Shape;1668;p57"/>
          <p:cNvSpPr/>
          <p:nvPr/>
        </p:nvSpPr>
        <p:spPr>
          <a:xfrm>
            <a:off x="2684340" y="2501491"/>
            <a:ext cx="215007" cy="1859692"/>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69" name="Google Shape;1669;p57"/>
          <p:cNvSpPr/>
          <p:nvPr/>
        </p:nvSpPr>
        <p:spPr>
          <a:xfrm>
            <a:off x="7492589" y="2499153"/>
            <a:ext cx="215007" cy="185969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70" name="Google Shape;1670;p57"/>
          <p:cNvSpPr/>
          <p:nvPr/>
        </p:nvSpPr>
        <p:spPr>
          <a:xfrm>
            <a:off x="7218805" y="2508269"/>
            <a:ext cx="215007" cy="1859692"/>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1671" name="Google Shape;1671;p57"/>
          <p:cNvPicPr preferRelativeResize="0"/>
          <p:nvPr/>
        </p:nvPicPr>
        <p:blipFill rotWithShape="1">
          <a:blip r:embed="rId4">
            <a:alphaModFix/>
          </a:blip>
          <a:srcRect/>
          <a:stretch/>
        </p:blipFill>
        <p:spPr>
          <a:xfrm>
            <a:off x="3513097" y="2508269"/>
            <a:ext cx="434727" cy="434727"/>
          </a:xfrm>
          <a:prstGeom prst="rect">
            <a:avLst/>
          </a:prstGeom>
          <a:noFill/>
          <a:ln>
            <a:noFill/>
          </a:ln>
        </p:spPr>
      </p:pic>
      <p:pic>
        <p:nvPicPr>
          <p:cNvPr id="1672" name="Google Shape;1672;p57"/>
          <p:cNvPicPr preferRelativeResize="0"/>
          <p:nvPr/>
        </p:nvPicPr>
        <p:blipFill rotWithShape="1">
          <a:blip r:embed="rId4">
            <a:alphaModFix/>
          </a:blip>
          <a:srcRect/>
          <a:stretch/>
        </p:blipFill>
        <p:spPr>
          <a:xfrm>
            <a:off x="3865264" y="2859486"/>
            <a:ext cx="434727" cy="434727"/>
          </a:xfrm>
          <a:prstGeom prst="rect">
            <a:avLst/>
          </a:prstGeom>
          <a:noFill/>
          <a:ln>
            <a:noFill/>
          </a:ln>
        </p:spPr>
      </p:pic>
      <p:pic>
        <p:nvPicPr>
          <p:cNvPr id="1673" name="Google Shape;1673;p57"/>
          <p:cNvPicPr preferRelativeResize="0"/>
          <p:nvPr/>
        </p:nvPicPr>
        <p:blipFill rotWithShape="1">
          <a:blip r:embed="rId4">
            <a:alphaModFix/>
          </a:blip>
          <a:srcRect/>
          <a:stretch/>
        </p:blipFill>
        <p:spPr>
          <a:xfrm>
            <a:off x="4452649" y="2439356"/>
            <a:ext cx="434727" cy="434727"/>
          </a:xfrm>
          <a:prstGeom prst="rect">
            <a:avLst/>
          </a:prstGeom>
          <a:noFill/>
          <a:ln>
            <a:noFill/>
          </a:ln>
        </p:spPr>
      </p:pic>
      <p:pic>
        <p:nvPicPr>
          <p:cNvPr id="1674" name="Google Shape;1674;p57"/>
          <p:cNvPicPr preferRelativeResize="0"/>
          <p:nvPr/>
        </p:nvPicPr>
        <p:blipFill rotWithShape="1">
          <a:blip r:embed="rId4">
            <a:alphaModFix/>
          </a:blip>
          <a:srcRect/>
          <a:stretch/>
        </p:blipFill>
        <p:spPr>
          <a:xfrm flipH="1">
            <a:off x="4265750" y="3181569"/>
            <a:ext cx="434727" cy="434727"/>
          </a:xfrm>
          <a:prstGeom prst="rect">
            <a:avLst/>
          </a:prstGeom>
          <a:noFill/>
          <a:ln>
            <a:noFill/>
          </a:ln>
        </p:spPr>
      </p:pic>
      <p:pic>
        <p:nvPicPr>
          <p:cNvPr id="1675" name="Google Shape;1675;p57"/>
          <p:cNvPicPr preferRelativeResize="0"/>
          <p:nvPr/>
        </p:nvPicPr>
        <p:blipFill rotWithShape="1">
          <a:blip r:embed="rId4">
            <a:alphaModFix/>
          </a:blip>
          <a:srcRect/>
          <a:stretch/>
        </p:blipFill>
        <p:spPr>
          <a:xfrm flipH="1">
            <a:off x="3150536" y="3697641"/>
            <a:ext cx="434727" cy="434727"/>
          </a:xfrm>
          <a:prstGeom prst="rect">
            <a:avLst/>
          </a:prstGeom>
          <a:noFill/>
          <a:ln>
            <a:noFill/>
          </a:ln>
        </p:spPr>
      </p:pic>
      <p:pic>
        <p:nvPicPr>
          <p:cNvPr id="1676" name="Google Shape;1676;p57"/>
          <p:cNvPicPr preferRelativeResize="0"/>
          <p:nvPr/>
        </p:nvPicPr>
        <p:blipFill rotWithShape="1">
          <a:blip r:embed="rId4">
            <a:alphaModFix/>
          </a:blip>
          <a:srcRect/>
          <a:stretch/>
        </p:blipFill>
        <p:spPr>
          <a:xfrm flipH="1">
            <a:off x="6332878" y="3616296"/>
            <a:ext cx="434727" cy="434727"/>
          </a:xfrm>
          <a:prstGeom prst="rect">
            <a:avLst/>
          </a:prstGeom>
          <a:noFill/>
          <a:ln>
            <a:noFill/>
          </a:ln>
        </p:spPr>
      </p:pic>
      <p:pic>
        <p:nvPicPr>
          <p:cNvPr id="1677" name="Google Shape;1677;p57"/>
          <p:cNvPicPr preferRelativeResize="0"/>
          <p:nvPr/>
        </p:nvPicPr>
        <p:blipFill rotWithShape="1">
          <a:blip r:embed="rId4">
            <a:alphaModFix/>
          </a:blip>
          <a:srcRect/>
          <a:stretch/>
        </p:blipFill>
        <p:spPr>
          <a:xfrm flipH="1">
            <a:off x="1822105" y="2755699"/>
            <a:ext cx="434727" cy="434727"/>
          </a:xfrm>
          <a:prstGeom prst="rect">
            <a:avLst/>
          </a:prstGeom>
          <a:noFill/>
          <a:ln>
            <a:noFill/>
          </a:ln>
        </p:spPr>
      </p:pic>
      <p:pic>
        <p:nvPicPr>
          <p:cNvPr id="1678" name="Google Shape;1678;p57"/>
          <p:cNvPicPr preferRelativeResize="0"/>
          <p:nvPr/>
        </p:nvPicPr>
        <p:blipFill rotWithShape="1">
          <a:blip r:embed="rId4">
            <a:alphaModFix/>
          </a:blip>
          <a:srcRect/>
          <a:stretch/>
        </p:blipFill>
        <p:spPr>
          <a:xfrm>
            <a:off x="1579331" y="3475874"/>
            <a:ext cx="434727" cy="434727"/>
          </a:xfrm>
          <a:prstGeom prst="rect">
            <a:avLst/>
          </a:prstGeom>
          <a:noFill/>
          <a:ln>
            <a:noFill/>
          </a:ln>
        </p:spPr>
      </p:pic>
      <p:pic>
        <p:nvPicPr>
          <p:cNvPr id="1679" name="Google Shape;1679;p57"/>
          <p:cNvPicPr preferRelativeResize="0"/>
          <p:nvPr/>
        </p:nvPicPr>
        <p:blipFill rotWithShape="1">
          <a:blip r:embed="rId4">
            <a:alphaModFix/>
          </a:blip>
          <a:srcRect/>
          <a:stretch/>
        </p:blipFill>
        <p:spPr>
          <a:xfrm>
            <a:off x="4699158" y="3463205"/>
            <a:ext cx="434727" cy="434727"/>
          </a:xfrm>
          <a:prstGeom prst="rect">
            <a:avLst/>
          </a:prstGeom>
          <a:noFill/>
          <a:ln>
            <a:noFill/>
          </a:ln>
        </p:spPr>
      </p:pic>
      <p:pic>
        <p:nvPicPr>
          <p:cNvPr id="1680" name="Google Shape;1680;p57"/>
          <p:cNvPicPr preferRelativeResize="0"/>
          <p:nvPr/>
        </p:nvPicPr>
        <p:blipFill rotWithShape="1">
          <a:blip r:embed="rId4">
            <a:alphaModFix/>
          </a:blip>
          <a:srcRect/>
          <a:stretch/>
        </p:blipFill>
        <p:spPr>
          <a:xfrm>
            <a:off x="5707153" y="2622608"/>
            <a:ext cx="434727" cy="434727"/>
          </a:xfrm>
          <a:prstGeom prst="rect">
            <a:avLst/>
          </a:prstGeom>
          <a:noFill/>
          <a:ln>
            <a:noFill/>
          </a:ln>
        </p:spPr>
      </p:pic>
      <p:pic>
        <p:nvPicPr>
          <p:cNvPr id="1681" name="Google Shape;1681;p57"/>
          <p:cNvPicPr preferRelativeResize="0"/>
          <p:nvPr/>
        </p:nvPicPr>
        <p:blipFill rotWithShape="1">
          <a:blip r:embed="rId4">
            <a:alphaModFix/>
          </a:blip>
          <a:srcRect/>
          <a:stretch/>
        </p:blipFill>
        <p:spPr>
          <a:xfrm>
            <a:off x="1878250" y="3211636"/>
            <a:ext cx="434727" cy="434727"/>
          </a:xfrm>
          <a:prstGeom prst="rect">
            <a:avLst/>
          </a:prstGeom>
          <a:noFill/>
          <a:ln>
            <a:noFill/>
          </a:ln>
        </p:spPr>
      </p:pic>
      <p:pic>
        <p:nvPicPr>
          <p:cNvPr id="1682" name="Google Shape;1682;p57"/>
          <p:cNvPicPr preferRelativeResize="0"/>
          <p:nvPr/>
        </p:nvPicPr>
        <p:blipFill rotWithShape="1">
          <a:blip r:embed="rId4">
            <a:alphaModFix/>
          </a:blip>
          <a:srcRect/>
          <a:stretch/>
        </p:blipFill>
        <p:spPr>
          <a:xfrm>
            <a:off x="7780439" y="2538335"/>
            <a:ext cx="434727" cy="434727"/>
          </a:xfrm>
          <a:prstGeom prst="rect">
            <a:avLst/>
          </a:prstGeom>
          <a:noFill/>
          <a:ln>
            <a:noFill/>
          </a:ln>
        </p:spPr>
      </p:pic>
      <p:pic>
        <p:nvPicPr>
          <p:cNvPr id="1683" name="Google Shape;1683;p57"/>
          <p:cNvPicPr preferRelativeResize="0"/>
          <p:nvPr/>
        </p:nvPicPr>
        <p:blipFill rotWithShape="1">
          <a:blip r:embed="rId4">
            <a:alphaModFix/>
          </a:blip>
          <a:srcRect/>
          <a:stretch/>
        </p:blipFill>
        <p:spPr>
          <a:xfrm flipH="1">
            <a:off x="7888975" y="3076849"/>
            <a:ext cx="434727" cy="434727"/>
          </a:xfrm>
          <a:prstGeom prst="rect">
            <a:avLst/>
          </a:prstGeom>
          <a:noFill/>
          <a:ln>
            <a:noFill/>
          </a:ln>
        </p:spPr>
      </p:pic>
      <p:pic>
        <p:nvPicPr>
          <p:cNvPr id="1684" name="Google Shape;1684;p57"/>
          <p:cNvPicPr preferRelativeResize="0"/>
          <p:nvPr/>
        </p:nvPicPr>
        <p:blipFill rotWithShape="1">
          <a:blip r:embed="rId4">
            <a:alphaModFix/>
          </a:blip>
          <a:srcRect/>
          <a:stretch/>
        </p:blipFill>
        <p:spPr>
          <a:xfrm>
            <a:off x="7780439" y="3646363"/>
            <a:ext cx="434727" cy="434727"/>
          </a:xfrm>
          <a:prstGeom prst="rect">
            <a:avLst/>
          </a:prstGeom>
          <a:noFill/>
          <a:ln>
            <a:noFill/>
          </a:ln>
        </p:spPr>
      </p:pic>
      <p:pic>
        <p:nvPicPr>
          <p:cNvPr id="1685" name="Google Shape;1685;p57"/>
          <p:cNvPicPr preferRelativeResize="0"/>
          <p:nvPr/>
        </p:nvPicPr>
        <p:blipFill rotWithShape="1">
          <a:blip r:embed="rId4">
            <a:alphaModFix/>
          </a:blip>
          <a:srcRect/>
          <a:stretch/>
        </p:blipFill>
        <p:spPr>
          <a:xfrm flipH="1">
            <a:off x="5298654" y="3063218"/>
            <a:ext cx="434727" cy="434727"/>
          </a:xfrm>
          <a:prstGeom prst="rect">
            <a:avLst/>
          </a:prstGeom>
          <a:noFill/>
          <a:ln>
            <a:noFill/>
          </a:ln>
        </p:spPr>
      </p:pic>
      <p:pic>
        <p:nvPicPr>
          <p:cNvPr id="1686" name="Google Shape;1686;p57"/>
          <p:cNvPicPr preferRelativeResize="0"/>
          <p:nvPr/>
        </p:nvPicPr>
        <p:blipFill rotWithShape="1">
          <a:blip r:embed="rId5">
            <a:alphaModFix/>
          </a:blip>
          <a:srcRect/>
          <a:stretch/>
        </p:blipFill>
        <p:spPr>
          <a:xfrm>
            <a:off x="9322033" y="1731064"/>
            <a:ext cx="594434" cy="594434"/>
          </a:xfrm>
          <a:prstGeom prst="rect">
            <a:avLst/>
          </a:prstGeom>
          <a:noFill/>
          <a:ln>
            <a:noFill/>
          </a:ln>
        </p:spPr>
      </p:pic>
      <p:pic>
        <p:nvPicPr>
          <p:cNvPr id="1687" name="Google Shape;1687;p57"/>
          <p:cNvPicPr preferRelativeResize="0"/>
          <p:nvPr/>
        </p:nvPicPr>
        <p:blipFill rotWithShape="1">
          <a:blip r:embed="rId5">
            <a:alphaModFix/>
          </a:blip>
          <a:srcRect/>
          <a:stretch/>
        </p:blipFill>
        <p:spPr>
          <a:xfrm>
            <a:off x="490284" y="1731064"/>
            <a:ext cx="594434" cy="594434"/>
          </a:xfrm>
          <a:prstGeom prst="rect">
            <a:avLst/>
          </a:prstGeom>
          <a:noFill/>
          <a:ln>
            <a:noFill/>
          </a:ln>
        </p:spPr>
      </p:pic>
      <p:pic>
        <p:nvPicPr>
          <p:cNvPr id="1688" name="Google Shape;1688;p57"/>
          <p:cNvPicPr preferRelativeResize="0"/>
          <p:nvPr/>
        </p:nvPicPr>
        <p:blipFill rotWithShape="1">
          <a:blip r:embed="rId6">
            <a:alphaModFix/>
          </a:blip>
          <a:srcRect/>
          <a:stretch/>
        </p:blipFill>
        <p:spPr>
          <a:xfrm>
            <a:off x="4151750" y="5183271"/>
            <a:ext cx="1698463" cy="1101347"/>
          </a:xfrm>
          <a:prstGeom prst="rect">
            <a:avLst/>
          </a:prstGeom>
          <a:noFill/>
          <a:ln>
            <a:noFill/>
          </a:ln>
        </p:spPr>
      </p:pic>
      <p:grpSp>
        <p:nvGrpSpPr>
          <p:cNvPr id="1689" name="Google Shape;1689;p57"/>
          <p:cNvGrpSpPr/>
          <p:nvPr/>
        </p:nvGrpSpPr>
        <p:grpSpPr>
          <a:xfrm>
            <a:off x="555726" y="2831628"/>
            <a:ext cx="3364249" cy="3302949"/>
            <a:chOff x="555726" y="2831628"/>
            <a:chExt cx="3364249" cy="3302949"/>
          </a:xfrm>
        </p:grpSpPr>
        <p:sp>
          <p:nvSpPr>
            <p:cNvPr id="1690" name="Google Shape;1690;p57"/>
            <p:cNvSpPr/>
            <p:nvPr/>
          </p:nvSpPr>
          <p:spPr>
            <a:xfrm>
              <a:off x="759652" y="5333310"/>
              <a:ext cx="3160323" cy="801267"/>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91" name="Google Shape;1691;p57"/>
            <p:cNvSpPr/>
            <p:nvPr/>
          </p:nvSpPr>
          <p:spPr>
            <a:xfrm rot="10800000">
              <a:off x="555726" y="2831628"/>
              <a:ext cx="782938" cy="30976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grpSp>
        <p:nvGrpSpPr>
          <p:cNvPr id="1692" name="Google Shape;1692;p57"/>
          <p:cNvGrpSpPr/>
          <p:nvPr/>
        </p:nvGrpSpPr>
        <p:grpSpPr>
          <a:xfrm>
            <a:off x="6085752" y="2793755"/>
            <a:ext cx="3812983" cy="3298367"/>
            <a:chOff x="6085752" y="2793755"/>
            <a:chExt cx="3812983" cy="3298367"/>
          </a:xfrm>
        </p:grpSpPr>
        <p:sp>
          <p:nvSpPr>
            <p:cNvPr id="1693" name="Google Shape;1693;p57"/>
            <p:cNvSpPr/>
            <p:nvPr/>
          </p:nvSpPr>
          <p:spPr>
            <a:xfrm flipH="1">
              <a:off x="6085752" y="5290855"/>
              <a:ext cx="3597876" cy="801267"/>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694" name="Google Shape;1694;p57"/>
            <p:cNvSpPr/>
            <p:nvPr/>
          </p:nvSpPr>
          <p:spPr>
            <a:xfrm rot="10800000">
              <a:off x="9033577" y="2793755"/>
              <a:ext cx="865157" cy="3090895"/>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695" name="Google Shape;1695;p57"/>
          <p:cNvSpPr txBox="1"/>
          <p:nvPr/>
        </p:nvSpPr>
        <p:spPr>
          <a:xfrm>
            <a:off x="6730885" y="5506822"/>
            <a:ext cx="24262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Helvetica Neue"/>
                <a:ea typeface="Helvetica Neue"/>
                <a:cs typeface="Helvetica Neue"/>
                <a:sym typeface="Helvetica Neue"/>
              </a:rPr>
              <a:t>回傳計數數據至雲端</a:t>
            </a:r>
            <a:endParaRPr/>
          </a:p>
        </p:txBody>
      </p:sp>
      <p:sp>
        <p:nvSpPr>
          <p:cNvPr id="1696" name="Google Shape;1696;p57"/>
          <p:cNvSpPr txBox="1"/>
          <p:nvPr/>
        </p:nvSpPr>
        <p:spPr>
          <a:xfrm>
            <a:off x="1120757" y="5506822"/>
            <a:ext cx="24262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Helvetica Neue"/>
                <a:ea typeface="Helvetica Neue"/>
                <a:cs typeface="Helvetica Neue"/>
                <a:sym typeface="Helvetica Neue"/>
              </a:rPr>
              <a:t>回傳計數數據至雲端</a:t>
            </a:r>
            <a:endParaRPr/>
          </a:p>
        </p:txBody>
      </p:sp>
      <p:sp>
        <p:nvSpPr>
          <p:cNvPr id="1697" name="Google Shape;1697;p57"/>
          <p:cNvSpPr txBox="1"/>
          <p:nvPr/>
        </p:nvSpPr>
        <p:spPr>
          <a:xfrm rot="5400000">
            <a:off x="8446502" y="4277430"/>
            <a:ext cx="20316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Helvetica Neue"/>
                <a:ea typeface="Helvetica Neue"/>
                <a:cs typeface="Helvetica Neue"/>
                <a:sym typeface="Helvetica Neue"/>
              </a:rPr>
              <a:t>回傳目前人數數據</a:t>
            </a:r>
            <a:endParaRPr/>
          </a:p>
        </p:txBody>
      </p:sp>
      <p:sp>
        <p:nvSpPr>
          <p:cNvPr id="1698" name="Google Shape;1698;p57"/>
          <p:cNvSpPr txBox="1"/>
          <p:nvPr/>
        </p:nvSpPr>
        <p:spPr>
          <a:xfrm rot="5400000">
            <a:off x="-67791" y="4277430"/>
            <a:ext cx="20316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Helvetica Neue"/>
                <a:ea typeface="Helvetica Neue"/>
                <a:cs typeface="Helvetica Neue"/>
                <a:sym typeface="Helvetica Neue"/>
              </a:rPr>
              <a:t>回傳目前人數數據</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1704" name="Google Shape;1704;p58"/>
          <p:cNvGrpSpPr/>
          <p:nvPr/>
        </p:nvGrpSpPr>
        <p:grpSpPr>
          <a:xfrm>
            <a:off x="1510097" y="1457443"/>
            <a:ext cx="1648314" cy="1353803"/>
            <a:chOff x="1510097" y="1457443"/>
            <a:chExt cx="1648314" cy="1353803"/>
          </a:xfrm>
        </p:grpSpPr>
        <p:sp>
          <p:nvSpPr>
            <p:cNvPr id="1705" name="Google Shape;1705;p58"/>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05</a:t>
              </a:r>
              <a:endParaRPr sz="8000" b="1">
                <a:solidFill>
                  <a:srgbClr val="F9D6AF"/>
                </a:solidFill>
                <a:latin typeface="Helvetica Neue"/>
                <a:ea typeface="Helvetica Neue"/>
                <a:cs typeface="Helvetica Neue"/>
                <a:sym typeface="Helvetica Neue"/>
              </a:endParaRPr>
            </a:p>
          </p:txBody>
        </p:sp>
        <p:sp>
          <p:nvSpPr>
            <p:cNvPr id="1706" name="Google Shape;1706;p58"/>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05</a:t>
              </a:r>
              <a:endParaRPr sz="8000" b="1">
                <a:solidFill>
                  <a:schemeClr val="lt1"/>
                </a:solidFill>
                <a:latin typeface="Helvetica Neue"/>
                <a:ea typeface="Helvetica Neue"/>
                <a:cs typeface="Helvetica Neue"/>
                <a:sym typeface="Helvetica Neue"/>
              </a:endParaRPr>
            </a:p>
          </p:txBody>
        </p:sp>
      </p:grpSp>
      <p:sp>
        <p:nvSpPr>
          <p:cNvPr id="1707" name="Google Shape;1707;p58"/>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lnSpc>
                <a:spcPct val="90000"/>
              </a:lnSpc>
              <a:spcBef>
                <a:spcPts val="0"/>
              </a:spcBef>
              <a:spcAft>
                <a:spcPts val="0"/>
              </a:spcAft>
              <a:buClr>
                <a:srgbClr val="333F50"/>
              </a:buClr>
              <a:buSzPct val="100000"/>
              <a:buFont typeface="Microsoft JhengHei"/>
              <a:buNone/>
            </a:pPr>
            <a:r>
              <a:rPr lang="zh-TW" sz="6600" b="1">
                <a:solidFill>
                  <a:srgbClr val="333F50"/>
                </a:solidFill>
                <a:latin typeface="Microsoft JhengHei"/>
                <a:ea typeface="Microsoft JhengHei"/>
                <a:cs typeface="Microsoft JhengHei"/>
                <a:sym typeface="Microsoft JhengHei"/>
              </a:rPr>
              <a:t>資料流處理</a:t>
            </a:r>
            <a:endParaRPr/>
          </a:p>
        </p:txBody>
      </p:sp>
      <p:sp>
        <p:nvSpPr>
          <p:cNvPr id="1708" name="Google Shape;1708;p58"/>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1709" name="Google Shape;1709;p58"/>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崔維剛</a:t>
            </a:r>
            <a:endParaRPr/>
          </a:p>
        </p:txBody>
      </p:sp>
      <p:sp>
        <p:nvSpPr>
          <p:cNvPr id="1710" name="Google Shape;1710;p58"/>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Data stream processing</a:t>
            </a:r>
            <a:endParaRPr sz="2400" b="1">
              <a:solidFill>
                <a:srgbClr val="333F50"/>
              </a:solidFill>
              <a:latin typeface="Helvetica Neue"/>
              <a:ea typeface="Helvetica Neue"/>
              <a:cs typeface="Helvetica Neue"/>
              <a:sym typeface="Helvetica Neue"/>
            </a:endParaRPr>
          </a:p>
        </p:txBody>
      </p:sp>
      <p:sp>
        <p:nvSpPr>
          <p:cNvPr id="1711" name="Google Shape;1711;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grpSp>
        <p:nvGrpSpPr>
          <p:cNvPr id="1717" name="Google Shape;1717;p59"/>
          <p:cNvGrpSpPr/>
          <p:nvPr/>
        </p:nvGrpSpPr>
        <p:grpSpPr>
          <a:xfrm>
            <a:off x="655167" y="2196645"/>
            <a:ext cx="1839906" cy="1530220"/>
            <a:chOff x="4877001" y="2780937"/>
            <a:chExt cx="1387244" cy="1012120"/>
          </a:xfrm>
        </p:grpSpPr>
        <p:pic>
          <p:nvPicPr>
            <p:cNvPr id="1718" name="Google Shape;1718;p59"/>
            <p:cNvPicPr preferRelativeResize="0"/>
            <p:nvPr/>
          </p:nvPicPr>
          <p:blipFill rotWithShape="1">
            <a:blip r:embed="rId3">
              <a:alphaModFix/>
            </a:blip>
            <a:srcRect t="16968" b="20174"/>
            <a:stretch/>
          </p:blipFill>
          <p:spPr>
            <a:xfrm>
              <a:off x="4877001" y="2780937"/>
              <a:ext cx="1260000" cy="791998"/>
            </a:xfrm>
            <a:prstGeom prst="rect">
              <a:avLst/>
            </a:prstGeom>
            <a:noFill/>
            <a:ln>
              <a:noFill/>
            </a:ln>
          </p:spPr>
        </p:pic>
        <p:pic>
          <p:nvPicPr>
            <p:cNvPr id="1719" name="Google Shape;1719;p59"/>
            <p:cNvPicPr preferRelativeResize="0"/>
            <p:nvPr/>
          </p:nvPicPr>
          <p:blipFill rotWithShape="1">
            <a:blip r:embed="rId4">
              <a:alphaModFix/>
            </a:blip>
            <a:srcRect/>
            <a:stretch/>
          </p:blipFill>
          <p:spPr>
            <a:xfrm>
              <a:off x="5904245" y="3433057"/>
              <a:ext cx="360000" cy="360000"/>
            </a:xfrm>
            <a:prstGeom prst="rect">
              <a:avLst/>
            </a:prstGeom>
            <a:noFill/>
            <a:ln>
              <a:noFill/>
            </a:ln>
          </p:spPr>
        </p:pic>
      </p:grpSp>
      <p:pic>
        <p:nvPicPr>
          <p:cNvPr id="1720" name="Google Shape;1720;p59"/>
          <p:cNvPicPr preferRelativeResize="0"/>
          <p:nvPr/>
        </p:nvPicPr>
        <p:blipFill rotWithShape="1">
          <a:blip r:embed="rId5">
            <a:alphaModFix/>
          </a:blip>
          <a:srcRect/>
          <a:stretch/>
        </p:blipFill>
        <p:spPr>
          <a:xfrm>
            <a:off x="2974704" y="2667732"/>
            <a:ext cx="1972403" cy="1036776"/>
          </a:xfrm>
          <a:prstGeom prst="rect">
            <a:avLst/>
          </a:prstGeom>
          <a:noFill/>
          <a:ln>
            <a:noFill/>
          </a:ln>
        </p:spPr>
      </p:pic>
      <p:cxnSp>
        <p:nvCxnSpPr>
          <p:cNvPr id="1721" name="Google Shape;1721;p59"/>
          <p:cNvCxnSpPr/>
          <p:nvPr/>
        </p:nvCxnSpPr>
        <p:spPr>
          <a:xfrm rot="10800000">
            <a:off x="4173285" y="3638532"/>
            <a:ext cx="6963" cy="240346"/>
          </a:xfrm>
          <a:prstGeom prst="straightConnector1">
            <a:avLst/>
          </a:prstGeom>
          <a:noFill/>
          <a:ln w="47625" cap="flat" cmpd="sng">
            <a:solidFill>
              <a:srgbClr val="0070C0"/>
            </a:solidFill>
            <a:prstDash val="solid"/>
            <a:miter lim="800000"/>
            <a:headEnd type="none" w="sm" len="sm"/>
            <a:tailEnd type="triangle" w="med" len="med"/>
          </a:ln>
        </p:spPr>
      </p:cxnSp>
      <p:cxnSp>
        <p:nvCxnSpPr>
          <p:cNvPr id="1722" name="Google Shape;1722;p59"/>
          <p:cNvCxnSpPr/>
          <p:nvPr/>
        </p:nvCxnSpPr>
        <p:spPr>
          <a:xfrm flipH="1">
            <a:off x="4153676" y="2410335"/>
            <a:ext cx="8404" cy="337549"/>
          </a:xfrm>
          <a:prstGeom prst="straightConnector1">
            <a:avLst/>
          </a:prstGeom>
          <a:noFill/>
          <a:ln w="47625" cap="flat" cmpd="sng">
            <a:solidFill>
              <a:srgbClr val="0070C0"/>
            </a:solidFill>
            <a:prstDash val="solid"/>
            <a:miter lim="800000"/>
            <a:headEnd type="triangle" w="med" len="med"/>
            <a:tailEnd type="triangle" w="med" len="med"/>
          </a:ln>
        </p:spPr>
      </p:cxnSp>
      <p:cxnSp>
        <p:nvCxnSpPr>
          <p:cNvPr id="1723" name="Google Shape;1723;p59"/>
          <p:cNvCxnSpPr/>
          <p:nvPr/>
        </p:nvCxnSpPr>
        <p:spPr>
          <a:xfrm rot="10800000">
            <a:off x="2632137" y="3169952"/>
            <a:ext cx="269211" cy="0"/>
          </a:xfrm>
          <a:prstGeom prst="straightConnector1">
            <a:avLst/>
          </a:prstGeom>
          <a:noFill/>
          <a:ln w="47625" cap="flat" cmpd="sng">
            <a:solidFill>
              <a:srgbClr val="0070C0"/>
            </a:solidFill>
            <a:prstDash val="solid"/>
            <a:miter lim="800000"/>
            <a:headEnd type="none" w="sm" len="sm"/>
            <a:tailEnd type="triangle" w="med" len="med"/>
          </a:ln>
        </p:spPr>
      </p:cxnSp>
      <p:grpSp>
        <p:nvGrpSpPr>
          <p:cNvPr id="1724" name="Google Shape;1724;p59"/>
          <p:cNvGrpSpPr/>
          <p:nvPr/>
        </p:nvGrpSpPr>
        <p:grpSpPr>
          <a:xfrm>
            <a:off x="3376568" y="1348159"/>
            <a:ext cx="1554215" cy="1036776"/>
            <a:chOff x="8969280" y="1762122"/>
            <a:chExt cx="1440000" cy="842669"/>
          </a:xfrm>
        </p:grpSpPr>
        <p:pic>
          <p:nvPicPr>
            <p:cNvPr id="1725" name="Google Shape;1725;p59"/>
            <p:cNvPicPr preferRelativeResize="0"/>
            <p:nvPr/>
          </p:nvPicPr>
          <p:blipFill rotWithShape="1">
            <a:blip r:embed="rId6">
              <a:alphaModFix/>
            </a:blip>
            <a:srcRect/>
            <a:stretch/>
          </p:blipFill>
          <p:spPr>
            <a:xfrm>
              <a:off x="8969280" y="1762122"/>
              <a:ext cx="1440000" cy="720000"/>
            </a:xfrm>
            <a:prstGeom prst="rect">
              <a:avLst/>
            </a:prstGeom>
            <a:noFill/>
            <a:ln>
              <a:noFill/>
            </a:ln>
          </p:spPr>
        </p:pic>
        <p:pic>
          <p:nvPicPr>
            <p:cNvPr id="1726" name="Google Shape;1726;p59"/>
            <p:cNvPicPr preferRelativeResize="0"/>
            <p:nvPr/>
          </p:nvPicPr>
          <p:blipFill rotWithShape="1">
            <a:blip r:embed="rId7">
              <a:alphaModFix/>
            </a:blip>
            <a:srcRect/>
            <a:stretch/>
          </p:blipFill>
          <p:spPr>
            <a:xfrm>
              <a:off x="10099053" y="2316791"/>
              <a:ext cx="288000" cy="288000"/>
            </a:xfrm>
            <a:prstGeom prst="rect">
              <a:avLst/>
            </a:prstGeom>
            <a:noFill/>
            <a:ln>
              <a:noFill/>
            </a:ln>
          </p:spPr>
        </p:pic>
      </p:grpSp>
      <p:pic>
        <p:nvPicPr>
          <p:cNvPr id="1727" name="Google Shape;1727;p59" descr="C:\Users\Tibame_25\Desktop\AI_Bigdata\TFB102_T4\Team_Topic\PPT\Image\no-free-elk-stack.png"/>
          <p:cNvPicPr preferRelativeResize="0"/>
          <p:nvPr/>
        </p:nvPicPr>
        <p:blipFill rotWithShape="1">
          <a:blip r:embed="rId8">
            <a:alphaModFix/>
          </a:blip>
          <a:srcRect t="15452" b="41475"/>
          <a:stretch/>
        </p:blipFill>
        <p:spPr>
          <a:xfrm>
            <a:off x="5462820" y="2838762"/>
            <a:ext cx="1782075" cy="646972"/>
          </a:xfrm>
          <a:prstGeom prst="rect">
            <a:avLst/>
          </a:prstGeom>
          <a:noFill/>
          <a:ln>
            <a:noFill/>
          </a:ln>
        </p:spPr>
      </p:pic>
      <p:cxnSp>
        <p:nvCxnSpPr>
          <p:cNvPr id="1728" name="Google Shape;1728;p59"/>
          <p:cNvCxnSpPr/>
          <p:nvPr/>
        </p:nvCxnSpPr>
        <p:spPr>
          <a:xfrm>
            <a:off x="5082806" y="3169952"/>
            <a:ext cx="256854" cy="0"/>
          </a:xfrm>
          <a:prstGeom prst="straightConnector1">
            <a:avLst/>
          </a:prstGeom>
          <a:noFill/>
          <a:ln w="47625" cap="flat" cmpd="sng">
            <a:solidFill>
              <a:srgbClr val="0070C0"/>
            </a:solidFill>
            <a:prstDash val="solid"/>
            <a:miter lim="800000"/>
            <a:headEnd type="none" w="sm" len="sm"/>
            <a:tailEnd type="triangle" w="med" len="med"/>
          </a:ln>
        </p:spPr>
      </p:cxnSp>
      <p:pic>
        <p:nvPicPr>
          <p:cNvPr id="1729" name="Google Shape;1729;p59"/>
          <p:cNvPicPr preferRelativeResize="0"/>
          <p:nvPr/>
        </p:nvPicPr>
        <p:blipFill rotWithShape="1">
          <a:blip r:embed="rId9">
            <a:alphaModFix/>
          </a:blip>
          <a:srcRect/>
          <a:stretch/>
        </p:blipFill>
        <p:spPr>
          <a:xfrm>
            <a:off x="7507979" y="2178082"/>
            <a:ext cx="4274838" cy="1335378"/>
          </a:xfrm>
          <a:prstGeom prst="rect">
            <a:avLst/>
          </a:prstGeom>
          <a:noFill/>
          <a:ln w="9525" cap="flat" cmpd="sng">
            <a:solidFill>
              <a:srgbClr val="0070C0"/>
            </a:solidFill>
            <a:prstDash val="solid"/>
            <a:round/>
            <a:headEnd type="none" w="sm" len="sm"/>
            <a:tailEnd type="none" w="sm" len="sm"/>
          </a:ln>
        </p:spPr>
      </p:pic>
      <p:pic>
        <p:nvPicPr>
          <p:cNvPr id="1730" name="Google Shape;1730;p59"/>
          <p:cNvPicPr preferRelativeResize="0"/>
          <p:nvPr/>
        </p:nvPicPr>
        <p:blipFill rotWithShape="1">
          <a:blip r:embed="rId10">
            <a:alphaModFix/>
          </a:blip>
          <a:srcRect r="24528"/>
          <a:stretch/>
        </p:blipFill>
        <p:spPr>
          <a:xfrm>
            <a:off x="7526955" y="3784924"/>
            <a:ext cx="4276106" cy="1447476"/>
          </a:xfrm>
          <a:prstGeom prst="rect">
            <a:avLst/>
          </a:prstGeom>
          <a:noFill/>
          <a:ln w="9525" cap="flat" cmpd="sng">
            <a:solidFill>
              <a:srgbClr val="0070C0"/>
            </a:solidFill>
            <a:prstDash val="solid"/>
            <a:round/>
            <a:headEnd type="none" w="sm" len="sm"/>
            <a:tailEnd type="none" w="sm" len="sm"/>
          </a:ln>
        </p:spPr>
      </p:pic>
      <p:sp>
        <p:nvSpPr>
          <p:cNvPr id="1731" name="Google Shape;1731;p59"/>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Kafka</a:t>
            </a:r>
            <a:endParaRPr sz="2800" b="1">
              <a:solidFill>
                <a:srgbClr val="333F50"/>
              </a:solidFill>
              <a:latin typeface="Helvetica Neue"/>
              <a:ea typeface="Helvetica Neue"/>
              <a:cs typeface="Helvetica Neue"/>
              <a:sym typeface="Helvetica Neue"/>
            </a:endParaRPr>
          </a:p>
        </p:txBody>
      </p:sp>
      <p:pic>
        <p:nvPicPr>
          <p:cNvPr id="1732" name="Google Shape;1732;p59"/>
          <p:cNvPicPr preferRelativeResize="0"/>
          <p:nvPr/>
        </p:nvPicPr>
        <p:blipFill rotWithShape="1">
          <a:blip r:embed="rId11">
            <a:alphaModFix/>
          </a:blip>
          <a:srcRect/>
          <a:stretch/>
        </p:blipFill>
        <p:spPr>
          <a:xfrm>
            <a:off x="2444272" y="4270573"/>
            <a:ext cx="457201" cy="563881"/>
          </a:xfrm>
          <a:prstGeom prst="rect">
            <a:avLst/>
          </a:prstGeom>
          <a:noFill/>
          <a:ln>
            <a:noFill/>
          </a:ln>
        </p:spPr>
      </p:pic>
      <p:sp>
        <p:nvSpPr>
          <p:cNvPr id="1733" name="Google Shape;1733;p59"/>
          <p:cNvSpPr txBox="1"/>
          <p:nvPr/>
        </p:nvSpPr>
        <p:spPr>
          <a:xfrm>
            <a:off x="1892012" y="5539661"/>
            <a:ext cx="158400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身份辨識+口罩辨識</a:t>
            </a:r>
            <a:endParaRPr/>
          </a:p>
        </p:txBody>
      </p:sp>
      <p:pic>
        <p:nvPicPr>
          <p:cNvPr id="1734" name="Google Shape;1734;p59"/>
          <p:cNvPicPr preferRelativeResize="0"/>
          <p:nvPr/>
        </p:nvPicPr>
        <p:blipFill rotWithShape="1">
          <a:blip r:embed="rId12">
            <a:alphaModFix/>
          </a:blip>
          <a:srcRect/>
          <a:stretch/>
        </p:blipFill>
        <p:spPr>
          <a:xfrm>
            <a:off x="3981404" y="4351814"/>
            <a:ext cx="720000" cy="382348"/>
          </a:xfrm>
          <a:prstGeom prst="rect">
            <a:avLst/>
          </a:prstGeom>
          <a:noFill/>
          <a:ln>
            <a:noFill/>
          </a:ln>
        </p:spPr>
      </p:pic>
      <p:pic>
        <p:nvPicPr>
          <p:cNvPr id="1735" name="Google Shape;1735;p59"/>
          <p:cNvPicPr preferRelativeResize="0"/>
          <p:nvPr/>
        </p:nvPicPr>
        <p:blipFill rotWithShape="1">
          <a:blip r:embed="rId13">
            <a:alphaModFix/>
          </a:blip>
          <a:srcRect l="22756" t="25086" r="19670" b="24591"/>
          <a:stretch/>
        </p:blipFill>
        <p:spPr>
          <a:xfrm>
            <a:off x="3926876" y="4797267"/>
            <a:ext cx="829056" cy="724657"/>
          </a:xfrm>
          <a:prstGeom prst="rect">
            <a:avLst/>
          </a:prstGeom>
          <a:noFill/>
          <a:ln>
            <a:noFill/>
          </a:ln>
        </p:spPr>
      </p:pic>
      <p:sp>
        <p:nvSpPr>
          <p:cNvPr id="1736" name="Google Shape;1736;p59"/>
          <p:cNvSpPr txBox="1"/>
          <p:nvPr/>
        </p:nvSpPr>
        <p:spPr>
          <a:xfrm>
            <a:off x="3941629" y="5539661"/>
            <a:ext cx="80021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人流辨識</a:t>
            </a:r>
            <a:endParaRPr/>
          </a:p>
        </p:txBody>
      </p:sp>
      <p:pic>
        <p:nvPicPr>
          <p:cNvPr id="1737" name="Google Shape;1737;p59"/>
          <p:cNvPicPr preferRelativeResize="0"/>
          <p:nvPr/>
        </p:nvPicPr>
        <p:blipFill rotWithShape="1">
          <a:blip r:embed="rId12">
            <a:alphaModFix/>
          </a:blip>
          <a:srcRect/>
          <a:stretch/>
        </p:blipFill>
        <p:spPr>
          <a:xfrm>
            <a:off x="5424466" y="4351814"/>
            <a:ext cx="720000" cy="382348"/>
          </a:xfrm>
          <a:prstGeom prst="rect">
            <a:avLst/>
          </a:prstGeom>
          <a:noFill/>
          <a:ln>
            <a:noFill/>
          </a:ln>
        </p:spPr>
      </p:pic>
      <p:grpSp>
        <p:nvGrpSpPr>
          <p:cNvPr id="1738" name="Google Shape;1738;p59"/>
          <p:cNvGrpSpPr/>
          <p:nvPr/>
        </p:nvGrpSpPr>
        <p:grpSpPr>
          <a:xfrm>
            <a:off x="5460466" y="4863946"/>
            <a:ext cx="648000" cy="646386"/>
            <a:chOff x="7930682" y="5814711"/>
            <a:chExt cx="648000" cy="646386"/>
          </a:xfrm>
        </p:grpSpPr>
        <p:pic>
          <p:nvPicPr>
            <p:cNvPr id="1739" name="Google Shape;1739;p59"/>
            <p:cNvPicPr preferRelativeResize="0"/>
            <p:nvPr/>
          </p:nvPicPr>
          <p:blipFill rotWithShape="1">
            <a:blip r:embed="rId14">
              <a:alphaModFix/>
            </a:blip>
            <a:srcRect l="7817" t="8508" r="8839" b="7882"/>
            <a:stretch/>
          </p:blipFill>
          <p:spPr>
            <a:xfrm>
              <a:off x="7945408" y="5846150"/>
              <a:ext cx="600076" cy="601980"/>
            </a:xfrm>
            <a:prstGeom prst="rect">
              <a:avLst/>
            </a:prstGeom>
            <a:noFill/>
            <a:ln>
              <a:noFill/>
            </a:ln>
          </p:spPr>
        </p:pic>
        <p:grpSp>
          <p:nvGrpSpPr>
            <p:cNvPr id="1740" name="Google Shape;1740;p59"/>
            <p:cNvGrpSpPr/>
            <p:nvPr/>
          </p:nvGrpSpPr>
          <p:grpSpPr>
            <a:xfrm>
              <a:off x="7930682" y="5814711"/>
              <a:ext cx="648000" cy="646386"/>
              <a:chOff x="6819900" y="3434355"/>
              <a:chExt cx="710700" cy="708930"/>
            </a:xfrm>
          </p:grpSpPr>
          <p:sp>
            <p:nvSpPr>
              <p:cNvPr id="1741" name="Google Shape;1741;p59"/>
              <p:cNvSpPr/>
              <p:nvPr/>
            </p:nvSpPr>
            <p:spPr>
              <a:xfrm>
                <a:off x="6819900" y="4017285"/>
                <a:ext cx="126000" cy="126000"/>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742" name="Google Shape;1742;p59"/>
              <p:cNvSpPr/>
              <p:nvPr/>
            </p:nvSpPr>
            <p:spPr>
              <a:xfrm rot="5400000">
                <a:off x="6819900" y="3434355"/>
                <a:ext cx="126000" cy="126000"/>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743" name="Google Shape;1743;p59"/>
              <p:cNvSpPr/>
              <p:nvPr/>
            </p:nvSpPr>
            <p:spPr>
              <a:xfrm rot="-5400000" flipH="1">
                <a:off x="7404600" y="3434355"/>
                <a:ext cx="126000" cy="126000"/>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744" name="Google Shape;1744;p59"/>
              <p:cNvSpPr/>
              <p:nvPr/>
            </p:nvSpPr>
            <p:spPr>
              <a:xfrm rot="-5400000">
                <a:off x="7404600" y="4016981"/>
                <a:ext cx="126000" cy="126000"/>
              </a:xfrm>
              <a:prstGeom prst="corner">
                <a:avLst>
                  <a:gd name="adj1" fmla="val 7090"/>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grpSp>
      <p:sp>
        <p:nvSpPr>
          <p:cNvPr id="1745" name="Google Shape;1745;p59"/>
          <p:cNvSpPr txBox="1"/>
          <p:nvPr/>
        </p:nvSpPr>
        <p:spPr>
          <a:xfrm>
            <a:off x="5384357" y="5539661"/>
            <a:ext cx="80021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物件辨識</a:t>
            </a:r>
            <a:endParaRPr/>
          </a:p>
        </p:txBody>
      </p:sp>
      <p:grpSp>
        <p:nvGrpSpPr>
          <p:cNvPr id="1746" name="Google Shape;1746;p59"/>
          <p:cNvGrpSpPr/>
          <p:nvPr/>
        </p:nvGrpSpPr>
        <p:grpSpPr>
          <a:xfrm>
            <a:off x="2784928" y="4902630"/>
            <a:ext cx="542088" cy="540738"/>
            <a:chOff x="10414159" y="5507934"/>
            <a:chExt cx="648000" cy="646386"/>
          </a:xfrm>
        </p:grpSpPr>
        <p:sp>
          <p:nvSpPr>
            <p:cNvPr id="1747" name="Google Shape;1747;p59"/>
            <p:cNvSpPr/>
            <p:nvPr/>
          </p:nvSpPr>
          <p:spPr>
            <a:xfrm>
              <a:off x="10414159" y="6039436"/>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748" name="Google Shape;1748;p59"/>
            <p:cNvSpPr/>
            <p:nvPr/>
          </p:nvSpPr>
          <p:spPr>
            <a:xfrm rot="5400000">
              <a:off x="10414159"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749" name="Google Shape;1749;p59"/>
            <p:cNvSpPr/>
            <p:nvPr/>
          </p:nvSpPr>
          <p:spPr>
            <a:xfrm rot="-5400000" flipH="1">
              <a:off x="10947275"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750" name="Google Shape;1750;p59"/>
            <p:cNvSpPr/>
            <p:nvPr/>
          </p:nvSpPr>
          <p:spPr>
            <a:xfrm rot="-5400000">
              <a:off x="10947275" y="6039159"/>
              <a:ext cx="114884" cy="114884"/>
            </a:xfrm>
            <a:prstGeom prst="corner">
              <a:avLst>
                <a:gd name="adj1" fmla="val 7090"/>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grpSp>
        <p:nvGrpSpPr>
          <p:cNvPr id="1751" name="Google Shape;1751;p59"/>
          <p:cNvGrpSpPr/>
          <p:nvPr/>
        </p:nvGrpSpPr>
        <p:grpSpPr>
          <a:xfrm>
            <a:off x="2045788" y="4902630"/>
            <a:ext cx="542088" cy="540738"/>
            <a:chOff x="10414159" y="5507934"/>
            <a:chExt cx="648000" cy="646386"/>
          </a:xfrm>
        </p:grpSpPr>
        <p:sp>
          <p:nvSpPr>
            <p:cNvPr id="1752" name="Google Shape;1752;p59"/>
            <p:cNvSpPr/>
            <p:nvPr/>
          </p:nvSpPr>
          <p:spPr>
            <a:xfrm>
              <a:off x="10414159" y="6039436"/>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753" name="Google Shape;1753;p59"/>
            <p:cNvSpPr/>
            <p:nvPr/>
          </p:nvSpPr>
          <p:spPr>
            <a:xfrm rot="5400000">
              <a:off x="10414159"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754" name="Google Shape;1754;p59"/>
            <p:cNvSpPr/>
            <p:nvPr/>
          </p:nvSpPr>
          <p:spPr>
            <a:xfrm rot="-5400000" flipH="1">
              <a:off x="10947275"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755" name="Google Shape;1755;p59"/>
            <p:cNvSpPr/>
            <p:nvPr/>
          </p:nvSpPr>
          <p:spPr>
            <a:xfrm rot="-5400000">
              <a:off x="10947275" y="6039159"/>
              <a:ext cx="114884" cy="114884"/>
            </a:xfrm>
            <a:prstGeom prst="corner">
              <a:avLst>
                <a:gd name="adj1" fmla="val 7090"/>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sp>
        <p:nvSpPr>
          <p:cNvPr id="1756" name="Google Shape;1756;p59"/>
          <p:cNvSpPr/>
          <p:nvPr/>
        </p:nvSpPr>
        <p:spPr>
          <a:xfrm>
            <a:off x="1735676" y="4117702"/>
            <a:ext cx="4893045" cy="1877781"/>
          </a:xfrm>
          <a:prstGeom prst="roundRect">
            <a:avLst>
              <a:gd name="adj" fmla="val 16667"/>
            </a:avLst>
          </a:prstGeom>
          <a:noFill/>
          <a:ln w="47625" cap="flat" cmpd="sng">
            <a:solidFill>
              <a:srgbClr val="FFC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pic>
        <p:nvPicPr>
          <p:cNvPr id="1757" name="Google Shape;1757;p59"/>
          <p:cNvPicPr preferRelativeResize="0"/>
          <p:nvPr/>
        </p:nvPicPr>
        <p:blipFill rotWithShape="1">
          <a:blip r:embed="rId15">
            <a:alphaModFix/>
          </a:blip>
          <a:srcRect/>
          <a:stretch/>
        </p:blipFill>
        <p:spPr>
          <a:xfrm>
            <a:off x="2893735" y="5002646"/>
            <a:ext cx="361637" cy="409278"/>
          </a:xfrm>
          <a:prstGeom prst="rect">
            <a:avLst/>
          </a:prstGeom>
          <a:noFill/>
          <a:ln>
            <a:noFill/>
          </a:ln>
        </p:spPr>
      </p:pic>
      <p:pic>
        <p:nvPicPr>
          <p:cNvPr id="1758" name="Google Shape;1758;p59"/>
          <p:cNvPicPr preferRelativeResize="0"/>
          <p:nvPr/>
        </p:nvPicPr>
        <p:blipFill rotWithShape="1">
          <a:blip r:embed="rId16">
            <a:alphaModFix/>
          </a:blip>
          <a:srcRect/>
          <a:stretch/>
        </p:blipFill>
        <p:spPr>
          <a:xfrm>
            <a:off x="2177314" y="5002646"/>
            <a:ext cx="317473" cy="396841"/>
          </a:xfrm>
          <a:prstGeom prst="rect">
            <a:avLst/>
          </a:prstGeom>
          <a:noFill/>
          <a:ln>
            <a:noFill/>
          </a:ln>
        </p:spPr>
      </p:pic>
      <p:grpSp>
        <p:nvGrpSpPr>
          <p:cNvPr id="1759" name="Google Shape;1759;p59"/>
          <p:cNvGrpSpPr/>
          <p:nvPr/>
        </p:nvGrpSpPr>
        <p:grpSpPr>
          <a:xfrm>
            <a:off x="6315613" y="261142"/>
            <a:ext cx="3552287" cy="683557"/>
            <a:chOff x="6315613" y="261142"/>
            <a:chExt cx="3552287" cy="683557"/>
          </a:xfrm>
        </p:grpSpPr>
        <p:sp>
          <p:nvSpPr>
            <p:cNvPr id="1760" name="Google Shape;1760;p59"/>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61" name="Google Shape;1761;p59"/>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62" name="Google Shape;1762;p59"/>
            <p:cNvSpPr/>
            <p:nvPr/>
          </p:nvSpPr>
          <p:spPr>
            <a:xfrm>
              <a:off x="6624042" y="471562"/>
              <a:ext cx="15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63" name="Google Shape;1763;p59"/>
            <p:cNvSpPr/>
            <p:nvPr/>
          </p:nvSpPr>
          <p:spPr>
            <a:xfrm>
              <a:off x="775491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64" name="Google Shape;1764;p59"/>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65" name="Google Shape;1765;p59"/>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66" name="Google Shape;1766;p59"/>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67" name="Google Shape;1767;p59"/>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68" name="Google Shape;1768;p59"/>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69" name="Google Shape;1769;p59"/>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70" name="Google Shape;1770;p59"/>
            <p:cNvSpPr txBox="1"/>
            <p:nvPr/>
          </p:nvSpPr>
          <p:spPr>
            <a:xfrm>
              <a:off x="729598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05</a:t>
              </a:r>
              <a:endParaRPr sz="1400" b="1">
                <a:solidFill>
                  <a:schemeClr val="lt1"/>
                </a:solidFill>
                <a:latin typeface="Helvetica Neue"/>
                <a:ea typeface="Helvetica Neue"/>
                <a:cs typeface="Helvetica Neue"/>
                <a:sym typeface="Helvetica Neue"/>
              </a:endParaRPr>
            </a:p>
          </p:txBody>
        </p:sp>
        <p:sp>
          <p:nvSpPr>
            <p:cNvPr id="1771" name="Google Shape;1771;p59"/>
            <p:cNvSpPr txBox="1"/>
            <p:nvPr/>
          </p:nvSpPr>
          <p:spPr>
            <a:xfrm>
              <a:off x="7493850"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900"/>
                <a:buFont typeface="Microsoft JhengHei"/>
                <a:buNone/>
              </a:pPr>
              <a:r>
                <a:rPr lang="zh-TW" sz="900" b="1">
                  <a:solidFill>
                    <a:srgbClr val="0070C0"/>
                  </a:solidFill>
                  <a:latin typeface="Microsoft JhengHei"/>
                  <a:ea typeface="Microsoft JhengHei"/>
                  <a:cs typeface="Microsoft JhengHei"/>
                  <a:sym typeface="Microsoft JhengHei"/>
                </a:rPr>
                <a:t>資料流處理</a:t>
              </a:r>
              <a:endParaRPr/>
            </a:p>
          </p:txBody>
        </p:sp>
        <p:sp>
          <p:nvSpPr>
            <p:cNvPr id="1772" name="Google Shape;1772;p59"/>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73" name="Google Shape;1773;p59"/>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774" name="Google Shape;1774;p59"/>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775" name="Google Shape;1775;p59"/>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pic>
        <p:nvPicPr>
          <p:cNvPr id="1780" name="Google Shape;1780;p60"/>
          <p:cNvPicPr preferRelativeResize="0"/>
          <p:nvPr/>
        </p:nvPicPr>
        <p:blipFill rotWithShape="1">
          <a:blip r:embed="rId3">
            <a:alphaModFix/>
          </a:blip>
          <a:srcRect/>
          <a:stretch/>
        </p:blipFill>
        <p:spPr>
          <a:xfrm>
            <a:off x="6205385" y="1020711"/>
            <a:ext cx="1274500" cy="656368"/>
          </a:xfrm>
          <a:prstGeom prst="rect">
            <a:avLst/>
          </a:prstGeom>
          <a:noFill/>
          <a:ln>
            <a:noFill/>
          </a:ln>
        </p:spPr>
      </p:pic>
      <p:pic>
        <p:nvPicPr>
          <p:cNvPr id="1781" name="Google Shape;1781;p60"/>
          <p:cNvPicPr preferRelativeResize="0"/>
          <p:nvPr/>
        </p:nvPicPr>
        <p:blipFill rotWithShape="1">
          <a:blip r:embed="rId4">
            <a:alphaModFix/>
          </a:blip>
          <a:srcRect/>
          <a:stretch/>
        </p:blipFill>
        <p:spPr>
          <a:xfrm>
            <a:off x="6103730" y="2409143"/>
            <a:ext cx="1409700" cy="1409700"/>
          </a:xfrm>
          <a:prstGeom prst="rect">
            <a:avLst/>
          </a:prstGeom>
          <a:noFill/>
          <a:ln>
            <a:noFill/>
          </a:ln>
        </p:spPr>
      </p:pic>
      <p:sp>
        <p:nvSpPr>
          <p:cNvPr id="1782" name="Google Shape;1782;p60"/>
          <p:cNvSpPr/>
          <p:nvPr/>
        </p:nvSpPr>
        <p:spPr>
          <a:xfrm rot="-5400000">
            <a:off x="6575586" y="1963019"/>
            <a:ext cx="505680" cy="279500"/>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sp>
        <p:nvSpPr>
          <p:cNvPr id="1783" name="Google Shape;1783;p60"/>
          <p:cNvSpPr/>
          <p:nvPr/>
        </p:nvSpPr>
        <p:spPr>
          <a:xfrm>
            <a:off x="7017751" y="1982300"/>
            <a:ext cx="1261884"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333F50"/>
              </a:buClr>
              <a:buSzPts val="1400"/>
              <a:buFont typeface="Microsoft JhengHei"/>
              <a:buNone/>
            </a:pPr>
            <a:r>
              <a:rPr lang="zh-TW" sz="1400" b="1">
                <a:solidFill>
                  <a:srgbClr val="333F50"/>
                </a:solidFill>
                <a:latin typeface="Microsoft JhengHei"/>
                <a:ea typeface="Microsoft JhengHei"/>
                <a:cs typeface="Microsoft JhengHei"/>
                <a:sym typeface="Microsoft JhengHei"/>
              </a:rPr>
              <a:t>記錄系統錯誤</a:t>
            </a:r>
            <a:endParaRPr sz="1800">
              <a:solidFill>
                <a:srgbClr val="333F50"/>
              </a:solidFill>
              <a:latin typeface="Microsoft JhengHei"/>
              <a:ea typeface="Microsoft JhengHei"/>
              <a:cs typeface="Microsoft JhengHei"/>
              <a:sym typeface="Microsoft JhengHei"/>
            </a:endParaRPr>
          </a:p>
        </p:txBody>
      </p:sp>
      <p:sp>
        <p:nvSpPr>
          <p:cNvPr id="1784" name="Google Shape;1784;p60"/>
          <p:cNvSpPr/>
          <p:nvPr/>
        </p:nvSpPr>
        <p:spPr>
          <a:xfrm rot="5400000">
            <a:off x="6575586" y="4039001"/>
            <a:ext cx="505680" cy="279500"/>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pic>
        <p:nvPicPr>
          <p:cNvPr id="1785" name="Google Shape;1785;p60" descr="連結到LineNotify"/>
          <p:cNvPicPr preferRelativeResize="0"/>
          <p:nvPr/>
        </p:nvPicPr>
        <p:blipFill rotWithShape="1">
          <a:blip r:embed="rId5">
            <a:alphaModFix/>
          </a:blip>
          <a:srcRect/>
          <a:stretch/>
        </p:blipFill>
        <p:spPr>
          <a:xfrm>
            <a:off x="6283172" y="4618158"/>
            <a:ext cx="1135145" cy="1033463"/>
          </a:xfrm>
          <a:prstGeom prst="rect">
            <a:avLst/>
          </a:prstGeom>
          <a:noFill/>
          <a:ln>
            <a:noFill/>
          </a:ln>
        </p:spPr>
      </p:pic>
      <p:sp>
        <p:nvSpPr>
          <p:cNvPr id="1786" name="Google Shape;1786;p60"/>
          <p:cNvSpPr/>
          <p:nvPr/>
        </p:nvSpPr>
        <p:spPr>
          <a:xfrm>
            <a:off x="7468706" y="4122771"/>
            <a:ext cx="902811"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333F50"/>
              </a:buClr>
              <a:buSzPts val="1400"/>
              <a:buFont typeface="Microsoft JhengHei"/>
              <a:buNone/>
            </a:pPr>
            <a:r>
              <a:rPr lang="zh-TW" sz="1400" b="1">
                <a:solidFill>
                  <a:srgbClr val="333F50"/>
                </a:solidFill>
                <a:latin typeface="Microsoft JhengHei"/>
                <a:ea typeface="Microsoft JhengHei"/>
                <a:cs typeface="Microsoft JhengHei"/>
                <a:sym typeface="Microsoft JhengHei"/>
              </a:rPr>
              <a:t>及時回報</a:t>
            </a:r>
            <a:endParaRPr sz="1400" b="1">
              <a:solidFill>
                <a:srgbClr val="333F50"/>
              </a:solidFill>
              <a:latin typeface="Microsoft JhengHei"/>
              <a:ea typeface="Microsoft JhengHei"/>
              <a:cs typeface="Microsoft JhengHei"/>
              <a:sym typeface="Microsoft JhengHei"/>
            </a:endParaRPr>
          </a:p>
          <a:p>
            <a:pPr marL="0" marR="0" lvl="0" indent="0" algn="ctr" rtl="0">
              <a:spcBef>
                <a:spcPts val="0"/>
              </a:spcBef>
              <a:spcAft>
                <a:spcPts val="0"/>
              </a:spcAft>
              <a:buClr>
                <a:srgbClr val="333F50"/>
              </a:buClr>
              <a:buSzPts val="1400"/>
              <a:buFont typeface="Microsoft JhengHei"/>
              <a:buNone/>
            </a:pPr>
            <a:r>
              <a:rPr lang="zh-TW" sz="1400" b="1">
                <a:solidFill>
                  <a:srgbClr val="333F50"/>
                </a:solidFill>
                <a:latin typeface="Microsoft JhengHei"/>
                <a:ea typeface="Microsoft JhengHei"/>
                <a:cs typeface="Microsoft JhengHei"/>
                <a:sym typeface="Microsoft JhengHei"/>
              </a:rPr>
              <a:t>錯誤訊息</a:t>
            </a:r>
            <a:endParaRPr sz="1800">
              <a:solidFill>
                <a:srgbClr val="333F50"/>
              </a:solidFill>
              <a:latin typeface="Microsoft JhengHei"/>
              <a:ea typeface="Microsoft JhengHei"/>
              <a:cs typeface="Microsoft JhengHei"/>
              <a:sym typeface="Microsoft JhengHei"/>
            </a:endParaRPr>
          </a:p>
        </p:txBody>
      </p:sp>
      <p:sp>
        <p:nvSpPr>
          <p:cNvPr id="1787" name="Google Shape;1787;p60"/>
          <p:cNvSpPr/>
          <p:nvPr/>
        </p:nvSpPr>
        <p:spPr>
          <a:xfrm>
            <a:off x="7667272" y="4728389"/>
            <a:ext cx="505680" cy="279500"/>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grpSp>
        <p:nvGrpSpPr>
          <p:cNvPr id="1788" name="Google Shape;1788;p60"/>
          <p:cNvGrpSpPr/>
          <p:nvPr/>
        </p:nvGrpSpPr>
        <p:grpSpPr>
          <a:xfrm>
            <a:off x="8755836" y="2534885"/>
            <a:ext cx="2006305" cy="3429771"/>
            <a:chOff x="7833019" y="3027947"/>
            <a:chExt cx="2006305" cy="3429771"/>
          </a:xfrm>
        </p:grpSpPr>
        <p:pic>
          <p:nvPicPr>
            <p:cNvPr id="1789" name="Google Shape;1789;p60"/>
            <p:cNvPicPr preferRelativeResize="0"/>
            <p:nvPr/>
          </p:nvPicPr>
          <p:blipFill rotWithShape="1">
            <a:blip r:embed="rId6">
              <a:alphaModFix/>
            </a:blip>
            <a:srcRect t="3888"/>
            <a:stretch/>
          </p:blipFill>
          <p:spPr>
            <a:xfrm>
              <a:off x="7833019" y="3027947"/>
              <a:ext cx="2006305" cy="3429771"/>
            </a:xfrm>
            <a:prstGeom prst="rect">
              <a:avLst/>
            </a:prstGeom>
            <a:noFill/>
            <a:ln>
              <a:noFill/>
            </a:ln>
          </p:spPr>
        </p:pic>
        <p:pic>
          <p:nvPicPr>
            <p:cNvPr id="1790" name="Google Shape;1790;p60" descr="LINE - 维基百科，自由的百科全书"/>
            <p:cNvPicPr preferRelativeResize="0"/>
            <p:nvPr/>
          </p:nvPicPr>
          <p:blipFill rotWithShape="1">
            <a:blip r:embed="rId7">
              <a:alphaModFix/>
            </a:blip>
            <a:srcRect/>
            <a:stretch/>
          </p:blipFill>
          <p:spPr>
            <a:xfrm>
              <a:off x="7833019" y="3027947"/>
              <a:ext cx="523220" cy="523220"/>
            </a:xfrm>
            <a:prstGeom prst="rect">
              <a:avLst/>
            </a:prstGeom>
            <a:noFill/>
            <a:ln>
              <a:noFill/>
            </a:ln>
          </p:spPr>
        </p:pic>
        <p:sp>
          <p:nvSpPr>
            <p:cNvPr id="1791" name="Google Shape;1791;p60"/>
            <p:cNvSpPr/>
            <p:nvPr/>
          </p:nvSpPr>
          <p:spPr>
            <a:xfrm>
              <a:off x="7844335" y="4924652"/>
              <a:ext cx="1627897" cy="1273349"/>
            </a:xfrm>
            <a:prstGeom prst="roundRect">
              <a:avLst>
                <a:gd name="adj" fmla="val 16667"/>
              </a:avLst>
            </a:prstGeom>
            <a:noFill/>
            <a:ln w="38100" cap="flat" cmpd="sng">
              <a:solidFill>
                <a:srgbClr val="FFC000"/>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Helvetica Neue"/>
                <a:buNone/>
              </a:pPr>
              <a:endParaRPr sz="1800">
                <a:solidFill>
                  <a:schemeClr val="lt1"/>
                </a:solidFill>
                <a:latin typeface="Helvetica Neue"/>
                <a:ea typeface="Helvetica Neue"/>
                <a:cs typeface="Helvetica Neue"/>
                <a:sym typeface="Helvetica Neue"/>
              </a:endParaRPr>
            </a:p>
          </p:txBody>
        </p:sp>
      </p:grpSp>
      <p:sp>
        <p:nvSpPr>
          <p:cNvPr id="1792" name="Google Shape;1792;p60"/>
          <p:cNvSpPr/>
          <p:nvPr/>
        </p:nvSpPr>
        <p:spPr>
          <a:xfrm>
            <a:off x="1385035" y="1116026"/>
            <a:ext cx="295465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即時知道錯誤訊息搶修問題</a:t>
            </a:r>
            <a:endParaRPr sz="1800" b="1">
              <a:solidFill>
                <a:srgbClr val="333F50"/>
              </a:solidFill>
              <a:latin typeface="Microsoft JhengHei"/>
              <a:ea typeface="Microsoft JhengHei"/>
              <a:cs typeface="Microsoft JhengHei"/>
              <a:sym typeface="Microsoft JhengHei"/>
            </a:endParaRPr>
          </a:p>
        </p:txBody>
      </p:sp>
      <p:sp>
        <p:nvSpPr>
          <p:cNvPr id="1793" name="Google Shape;1793;p60"/>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系統錯誤回報</a:t>
            </a:r>
            <a:endParaRPr/>
          </a:p>
        </p:txBody>
      </p:sp>
      <p:grpSp>
        <p:nvGrpSpPr>
          <p:cNvPr id="1794" name="Google Shape;1794;p60"/>
          <p:cNvGrpSpPr/>
          <p:nvPr/>
        </p:nvGrpSpPr>
        <p:grpSpPr>
          <a:xfrm>
            <a:off x="2402863" y="1631486"/>
            <a:ext cx="961090" cy="906119"/>
            <a:chOff x="11061254" y="1476404"/>
            <a:chExt cx="961090" cy="906119"/>
          </a:xfrm>
        </p:grpSpPr>
        <p:pic>
          <p:nvPicPr>
            <p:cNvPr id="1795" name="Google Shape;1795;p60"/>
            <p:cNvPicPr preferRelativeResize="0"/>
            <p:nvPr/>
          </p:nvPicPr>
          <p:blipFill rotWithShape="1">
            <a:blip r:embed="rId8">
              <a:alphaModFix/>
            </a:blip>
            <a:srcRect/>
            <a:stretch/>
          </p:blipFill>
          <p:spPr>
            <a:xfrm>
              <a:off x="11061254" y="1476404"/>
              <a:ext cx="792000" cy="792000"/>
            </a:xfrm>
            <a:prstGeom prst="rect">
              <a:avLst/>
            </a:prstGeom>
            <a:noFill/>
            <a:ln>
              <a:noFill/>
            </a:ln>
          </p:spPr>
        </p:pic>
        <p:pic>
          <p:nvPicPr>
            <p:cNvPr id="1796" name="Google Shape;1796;p60"/>
            <p:cNvPicPr preferRelativeResize="0"/>
            <p:nvPr/>
          </p:nvPicPr>
          <p:blipFill rotWithShape="1">
            <a:blip r:embed="rId9">
              <a:alphaModFix/>
            </a:blip>
            <a:srcRect/>
            <a:stretch/>
          </p:blipFill>
          <p:spPr>
            <a:xfrm>
              <a:off x="11734344" y="2094523"/>
              <a:ext cx="288000" cy="288000"/>
            </a:xfrm>
            <a:prstGeom prst="rect">
              <a:avLst/>
            </a:prstGeom>
            <a:noFill/>
            <a:ln>
              <a:noFill/>
            </a:ln>
          </p:spPr>
        </p:pic>
      </p:grpSp>
      <p:sp>
        <p:nvSpPr>
          <p:cNvPr id="1797" name="Google Shape;1797;p60"/>
          <p:cNvSpPr txBox="1"/>
          <p:nvPr/>
        </p:nvSpPr>
        <p:spPr>
          <a:xfrm>
            <a:off x="2114333" y="3460085"/>
            <a:ext cx="158400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身份辨識+口罩辨識</a:t>
            </a:r>
            <a:endParaRPr/>
          </a:p>
        </p:txBody>
      </p:sp>
      <p:grpSp>
        <p:nvGrpSpPr>
          <p:cNvPr id="1798" name="Google Shape;1798;p60"/>
          <p:cNvGrpSpPr/>
          <p:nvPr/>
        </p:nvGrpSpPr>
        <p:grpSpPr>
          <a:xfrm>
            <a:off x="3007249" y="2823054"/>
            <a:ext cx="542088" cy="540738"/>
            <a:chOff x="10414159" y="5507934"/>
            <a:chExt cx="648000" cy="646386"/>
          </a:xfrm>
        </p:grpSpPr>
        <p:sp>
          <p:nvSpPr>
            <p:cNvPr id="1799" name="Google Shape;1799;p60"/>
            <p:cNvSpPr/>
            <p:nvPr/>
          </p:nvSpPr>
          <p:spPr>
            <a:xfrm>
              <a:off x="10414159" y="6039436"/>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00" name="Google Shape;1800;p60"/>
            <p:cNvSpPr/>
            <p:nvPr/>
          </p:nvSpPr>
          <p:spPr>
            <a:xfrm rot="5400000">
              <a:off x="10414159"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01" name="Google Shape;1801;p60"/>
            <p:cNvSpPr/>
            <p:nvPr/>
          </p:nvSpPr>
          <p:spPr>
            <a:xfrm rot="-5400000" flipH="1">
              <a:off x="10947275"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02" name="Google Shape;1802;p60"/>
            <p:cNvSpPr/>
            <p:nvPr/>
          </p:nvSpPr>
          <p:spPr>
            <a:xfrm rot="-5400000">
              <a:off x="10947275" y="6039159"/>
              <a:ext cx="114884" cy="114884"/>
            </a:xfrm>
            <a:prstGeom prst="corner">
              <a:avLst>
                <a:gd name="adj1" fmla="val 7090"/>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grpSp>
        <p:nvGrpSpPr>
          <p:cNvPr id="1803" name="Google Shape;1803;p60"/>
          <p:cNvGrpSpPr/>
          <p:nvPr/>
        </p:nvGrpSpPr>
        <p:grpSpPr>
          <a:xfrm>
            <a:off x="2268109" y="2823054"/>
            <a:ext cx="542088" cy="540738"/>
            <a:chOff x="10414159" y="5507934"/>
            <a:chExt cx="648000" cy="646386"/>
          </a:xfrm>
        </p:grpSpPr>
        <p:sp>
          <p:nvSpPr>
            <p:cNvPr id="1804" name="Google Shape;1804;p60"/>
            <p:cNvSpPr/>
            <p:nvPr/>
          </p:nvSpPr>
          <p:spPr>
            <a:xfrm>
              <a:off x="10414159" y="6039436"/>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05" name="Google Shape;1805;p60"/>
            <p:cNvSpPr/>
            <p:nvPr/>
          </p:nvSpPr>
          <p:spPr>
            <a:xfrm rot="5400000">
              <a:off x="10414159"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06" name="Google Shape;1806;p60"/>
            <p:cNvSpPr/>
            <p:nvPr/>
          </p:nvSpPr>
          <p:spPr>
            <a:xfrm rot="-5400000" flipH="1">
              <a:off x="10947275"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07" name="Google Shape;1807;p60"/>
            <p:cNvSpPr/>
            <p:nvPr/>
          </p:nvSpPr>
          <p:spPr>
            <a:xfrm rot="-5400000">
              <a:off x="10947275" y="6039159"/>
              <a:ext cx="114884" cy="114884"/>
            </a:xfrm>
            <a:prstGeom prst="corner">
              <a:avLst>
                <a:gd name="adj1" fmla="val 7090"/>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pic>
        <p:nvPicPr>
          <p:cNvPr id="1808" name="Google Shape;1808;p60"/>
          <p:cNvPicPr preferRelativeResize="0"/>
          <p:nvPr/>
        </p:nvPicPr>
        <p:blipFill rotWithShape="1">
          <a:blip r:embed="rId10">
            <a:alphaModFix/>
          </a:blip>
          <a:srcRect/>
          <a:stretch/>
        </p:blipFill>
        <p:spPr>
          <a:xfrm>
            <a:off x="3116056" y="2923070"/>
            <a:ext cx="361637" cy="409278"/>
          </a:xfrm>
          <a:prstGeom prst="rect">
            <a:avLst/>
          </a:prstGeom>
          <a:noFill/>
          <a:ln>
            <a:noFill/>
          </a:ln>
        </p:spPr>
      </p:pic>
      <p:pic>
        <p:nvPicPr>
          <p:cNvPr id="1809" name="Google Shape;1809;p60"/>
          <p:cNvPicPr preferRelativeResize="0"/>
          <p:nvPr/>
        </p:nvPicPr>
        <p:blipFill rotWithShape="1">
          <a:blip r:embed="rId11">
            <a:alphaModFix/>
          </a:blip>
          <a:srcRect/>
          <a:stretch/>
        </p:blipFill>
        <p:spPr>
          <a:xfrm>
            <a:off x="2399635" y="2923070"/>
            <a:ext cx="317473" cy="396841"/>
          </a:xfrm>
          <a:prstGeom prst="rect">
            <a:avLst/>
          </a:prstGeom>
          <a:noFill/>
          <a:ln>
            <a:noFill/>
          </a:ln>
        </p:spPr>
      </p:pic>
      <p:pic>
        <p:nvPicPr>
          <p:cNvPr id="1810" name="Google Shape;1810;p60"/>
          <p:cNvPicPr preferRelativeResize="0"/>
          <p:nvPr/>
        </p:nvPicPr>
        <p:blipFill rotWithShape="1">
          <a:blip r:embed="rId12">
            <a:alphaModFix/>
          </a:blip>
          <a:srcRect l="22756" t="25086" r="19670" b="24591"/>
          <a:stretch/>
        </p:blipFill>
        <p:spPr>
          <a:xfrm>
            <a:off x="2471321" y="3911817"/>
            <a:ext cx="829056" cy="724657"/>
          </a:xfrm>
          <a:prstGeom prst="rect">
            <a:avLst/>
          </a:prstGeom>
          <a:noFill/>
          <a:ln>
            <a:noFill/>
          </a:ln>
        </p:spPr>
      </p:pic>
      <p:sp>
        <p:nvSpPr>
          <p:cNvPr id="1811" name="Google Shape;1811;p60"/>
          <p:cNvSpPr txBox="1"/>
          <p:nvPr/>
        </p:nvSpPr>
        <p:spPr>
          <a:xfrm>
            <a:off x="2486074" y="4654211"/>
            <a:ext cx="80021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人流辨識</a:t>
            </a:r>
            <a:endParaRPr/>
          </a:p>
        </p:txBody>
      </p:sp>
      <p:grpSp>
        <p:nvGrpSpPr>
          <p:cNvPr id="1812" name="Google Shape;1812;p60"/>
          <p:cNvGrpSpPr/>
          <p:nvPr/>
        </p:nvGrpSpPr>
        <p:grpSpPr>
          <a:xfrm>
            <a:off x="2565087" y="5256221"/>
            <a:ext cx="648000" cy="646386"/>
            <a:chOff x="7930682" y="5814711"/>
            <a:chExt cx="648000" cy="646386"/>
          </a:xfrm>
        </p:grpSpPr>
        <p:pic>
          <p:nvPicPr>
            <p:cNvPr id="1813" name="Google Shape;1813;p60"/>
            <p:cNvPicPr preferRelativeResize="0"/>
            <p:nvPr/>
          </p:nvPicPr>
          <p:blipFill rotWithShape="1">
            <a:blip r:embed="rId13">
              <a:alphaModFix/>
            </a:blip>
            <a:srcRect l="7817" t="8508" r="8839" b="7882"/>
            <a:stretch/>
          </p:blipFill>
          <p:spPr>
            <a:xfrm>
              <a:off x="7945408" y="5846150"/>
              <a:ext cx="600076" cy="601980"/>
            </a:xfrm>
            <a:prstGeom prst="rect">
              <a:avLst/>
            </a:prstGeom>
            <a:noFill/>
            <a:ln>
              <a:noFill/>
            </a:ln>
          </p:spPr>
        </p:pic>
        <p:grpSp>
          <p:nvGrpSpPr>
            <p:cNvPr id="1814" name="Google Shape;1814;p60"/>
            <p:cNvGrpSpPr/>
            <p:nvPr/>
          </p:nvGrpSpPr>
          <p:grpSpPr>
            <a:xfrm>
              <a:off x="7930682" y="5814711"/>
              <a:ext cx="648000" cy="646386"/>
              <a:chOff x="6819900" y="3434355"/>
              <a:chExt cx="710700" cy="708930"/>
            </a:xfrm>
          </p:grpSpPr>
          <p:sp>
            <p:nvSpPr>
              <p:cNvPr id="1815" name="Google Shape;1815;p60"/>
              <p:cNvSpPr/>
              <p:nvPr/>
            </p:nvSpPr>
            <p:spPr>
              <a:xfrm>
                <a:off x="6819900" y="4017285"/>
                <a:ext cx="126000" cy="126000"/>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16" name="Google Shape;1816;p60"/>
              <p:cNvSpPr/>
              <p:nvPr/>
            </p:nvSpPr>
            <p:spPr>
              <a:xfrm rot="5400000">
                <a:off x="6819900" y="3434355"/>
                <a:ext cx="126000" cy="126000"/>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17" name="Google Shape;1817;p60"/>
              <p:cNvSpPr/>
              <p:nvPr/>
            </p:nvSpPr>
            <p:spPr>
              <a:xfrm rot="-5400000" flipH="1">
                <a:off x="7404600" y="3434355"/>
                <a:ext cx="126000" cy="126000"/>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1818" name="Google Shape;1818;p60"/>
              <p:cNvSpPr/>
              <p:nvPr/>
            </p:nvSpPr>
            <p:spPr>
              <a:xfrm rot="-5400000">
                <a:off x="7404600" y="4016981"/>
                <a:ext cx="126000" cy="126000"/>
              </a:xfrm>
              <a:prstGeom prst="corner">
                <a:avLst>
                  <a:gd name="adj1" fmla="val 7090"/>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grpSp>
      <p:sp>
        <p:nvSpPr>
          <p:cNvPr id="1819" name="Google Shape;1819;p60"/>
          <p:cNvSpPr txBox="1"/>
          <p:nvPr/>
        </p:nvSpPr>
        <p:spPr>
          <a:xfrm>
            <a:off x="2488978" y="5931936"/>
            <a:ext cx="800219"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200" b="1">
                <a:solidFill>
                  <a:srgbClr val="333F50"/>
                </a:solidFill>
                <a:latin typeface="Microsoft JhengHei"/>
                <a:ea typeface="Microsoft JhengHei"/>
                <a:cs typeface="Microsoft JhengHei"/>
                <a:sym typeface="Microsoft JhengHei"/>
              </a:rPr>
              <a:t>物件辨識</a:t>
            </a:r>
            <a:endParaRPr/>
          </a:p>
        </p:txBody>
      </p:sp>
      <p:cxnSp>
        <p:nvCxnSpPr>
          <p:cNvPr id="1820" name="Google Shape;1820;p60"/>
          <p:cNvCxnSpPr/>
          <p:nvPr/>
        </p:nvCxnSpPr>
        <p:spPr>
          <a:xfrm rot="10800000">
            <a:off x="3876040" y="3058105"/>
            <a:ext cx="2006600" cy="0"/>
          </a:xfrm>
          <a:prstGeom prst="straightConnector1">
            <a:avLst/>
          </a:prstGeom>
          <a:noFill/>
          <a:ln w="57150" cap="flat" cmpd="sng">
            <a:solidFill>
              <a:srgbClr val="0070C0"/>
            </a:solidFill>
            <a:prstDash val="solid"/>
            <a:miter lim="800000"/>
            <a:headEnd type="none" w="sm" len="sm"/>
            <a:tailEnd type="triangle" w="med" len="med"/>
          </a:ln>
        </p:spPr>
      </p:cxnSp>
      <p:cxnSp>
        <p:nvCxnSpPr>
          <p:cNvPr id="1821" name="Google Shape;1821;p60"/>
          <p:cNvCxnSpPr/>
          <p:nvPr/>
        </p:nvCxnSpPr>
        <p:spPr>
          <a:xfrm rot="10800000">
            <a:off x="3876040" y="4275171"/>
            <a:ext cx="800100" cy="0"/>
          </a:xfrm>
          <a:prstGeom prst="straightConnector1">
            <a:avLst/>
          </a:prstGeom>
          <a:noFill/>
          <a:ln w="57150" cap="flat" cmpd="sng">
            <a:solidFill>
              <a:srgbClr val="0070C0"/>
            </a:solidFill>
            <a:prstDash val="solid"/>
            <a:miter lim="800000"/>
            <a:headEnd type="none" w="sm" len="sm"/>
            <a:tailEnd type="triangle" w="med" len="med"/>
          </a:ln>
        </p:spPr>
      </p:cxnSp>
      <p:cxnSp>
        <p:nvCxnSpPr>
          <p:cNvPr id="1822" name="Google Shape;1822;p60"/>
          <p:cNvCxnSpPr/>
          <p:nvPr/>
        </p:nvCxnSpPr>
        <p:spPr>
          <a:xfrm rot="10800000">
            <a:off x="3876040" y="5563072"/>
            <a:ext cx="800100" cy="0"/>
          </a:xfrm>
          <a:prstGeom prst="straightConnector1">
            <a:avLst/>
          </a:prstGeom>
          <a:noFill/>
          <a:ln w="57150" cap="flat" cmpd="sng">
            <a:solidFill>
              <a:srgbClr val="0070C0"/>
            </a:solidFill>
            <a:prstDash val="solid"/>
            <a:miter lim="800000"/>
            <a:headEnd type="none" w="sm" len="sm"/>
            <a:tailEnd type="triangle" w="med" len="med"/>
          </a:ln>
        </p:spPr>
      </p:cxnSp>
      <p:cxnSp>
        <p:nvCxnSpPr>
          <p:cNvPr id="1823" name="Google Shape;1823;p60"/>
          <p:cNvCxnSpPr/>
          <p:nvPr/>
        </p:nvCxnSpPr>
        <p:spPr>
          <a:xfrm rot="10800000">
            <a:off x="3876040" y="2052671"/>
            <a:ext cx="800100" cy="0"/>
          </a:xfrm>
          <a:prstGeom prst="straightConnector1">
            <a:avLst/>
          </a:prstGeom>
          <a:noFill/>
          <a:ln w="57150" cap="flat" cmpd="sng">
            <a:solidFill>
              <a:srgbClr val="0070C0"/>
            </a:solidFill>
            <a:prstDash val="solid"/>
            <a:miter lim="800000"/>
            <a:headEnd type="none" w="sm" len="sm"/>
            <a:tailEnd type="triangle" w="med" len="med"/>
          </a:ln>
        </p:spPr>
      </p:cxnSp>
      <p:cxnSp>
        <p:nvCxnSpPr>
          <p:cNvPr id="1824" name="Google Shape;1824;p60"/>
          <p:cNvCxnSpPr/>
          <p:nvPr/>
        </p:nvCxnSpPr>
        <p:spPr>
          <a:xfrm>
            <a:off x="4676140" y="2027271"/>
            <a:ext cx="0" cy="3561201"/>
          </a:xfrm>
          <a:prstGeom prst="straightConnector1">
            <a:avLst/>
          </a:prstGeom>
          <a:noFill/>
          <a:ln w="57150" cap="flat" cmpd="sng">
            <a:solidFill>
              <a:srgbClr val="0070C0"/>
            </a:solidFill>
            <a:prstDash val="solid"/>
            <a:miter lim="800000"/>
            <a:headEnd type="none" w="sm" len="sm"/>
            <a:tailEnd type="none" w="sm" len="sm"/>
          </a:ln>
        </p:spPr>
      </p:cxnSp>
      <p:grpSp>
        <p:nvGrpSpPr>
          <p:cNvPr id="1825" name="Google Shape;1825;p60"/>
          <p:cNvGrpSpPr/>
          <p:nvPr/>
        </p:nvGrpSpPr>
        <p:grpSpPr>
          <a:xfrm>
            <a:off x="6315613" y="261142"/>
            <a:ext cx="3552287" cy="683557"/>
            <a:chOff x="6315613" y="261142"/>
            <a:chExt cx="3552287" cy="683557"/>
          </a:xfrm>
        </p:grpSpPr>
        <p:sp>
          <p:nvSpPr>
            <p:cNvPr id="1826" name="Google Shape;1826;p60"/>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27" name="Google Shape;1827;p60"/>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28" name="Google Shape;1828;p60"/>
            <p:cNvSpPr/>
            <p:nvPr/>
          </p:nvSpPr>
          <p:spPr>
            <a:xfrm>
              <a:off x="6624042" y="471562"/>
              <a:ext cx="1620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29" name="Google Shape;1829;p60"/>
            <p:cNvSpPr/>
            <p:nvPr/>
          </p:nvSpPr>
          <p:spPr>
            <a:xfrm>
              <a:off x="775491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30" name="Google Shape;1830;p60"/>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31" name="Google Shape;1831;p60"/>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32" name="Google Shape;1832;p60"/>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33" name="Google Shape;1833;p60"/>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34" name="Google Shape;1834;p60"/>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35" name="Google Shape;1835;p60"/>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36" name="Google Shape;1836;p60"/>
            <p:cNvSpPr txBox="1"/>
            <p:nvPr/>
          </p:nvSpPr>
          <p:spPr>
            <a:xfrm>
              <a:off x="729598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05</a:t>
              </a:r>
              <a:endParaRPr sz="1400" b="1">
                <a:solidFill>
                  <a:schemeClr val="lt1"/>
                </a:solidFill>
                <a:latin typeface="Helvetica Neue"/>
                <a:ea typeface="Helvetica Neue"/>
                <a:cs typeface="Helvetica Neue"/>
                <a:sym typeface="Helvetica Neue"/>
              </a:endParaRPr>
            </a:p>
          </p:txBody>
        </p:sp>
        <p:sp>
          <p:nvSpPr>
            <p:cNvPr id="1837" name="Google Shape;1837;p60"/>
            <p:cNvSpPr txBox="1"/>
            <p:nvPr/>
          </p:nvSpPr>
          <p:spPr>
            <a:xfrm>
              <a:off x="7493850"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900"/>
                <a:buFont typeface="Microsoft JhengHei"/>
                <a:buNone/>
              </a:pPr>
              <a:r>
                <a:rPr lang="zh-TW" sz="900" b="1">
                  <a:solidFill>
                    <a:srgbClr val="0070C0"/>
                  </a:solidFill>
                  <a:latin typeface="Microsoft JhengHei"/>
                  <a:ea typeface="Microsoft JhengHei"/>
                  <a:cs typeface="Microsoft JhengHei"/>
                  <a:sym typeface="Microsoft JhengHei"/>
                </a:rPr>
                <a:t>資料流處理</a:t>
              </a:r>
              <a:endParaRPr/>
            </a:p>
          </p:txBody>
        </p:sp>
        <p:sp>
          <p:nvSpPr>
            <p:cNvPr id="1838" name="Google Shape;1838;p60"/>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39" name="Google Shape;1839;p60"/>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40" name="Google Shape;1840;p60"/>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841" name="Google Shape;1841;p60"/>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grpSp>
        <p:nvGrpSpPr>
          <p:cNvPr id="1847" name="Google Shape;1847;p61"/>
          <p:cNvGrpSpPr/>
          <p:nvPr/>
        </p:nvGrpSpPr>
        <p:grpSpPr>
          <a:xfrm>
            <a:off x="1510097" y="1457443"/>
            <a:ext cx="1648314" cy="1353803"/>
            <a:chOff x="1510097" y="1457443"/>
            <a:chExt cx="1648314" cy="1353803"/>
          </a:xfrm>
        </p:grpSpPr>
        <p:sp>
          <p:nvSpPr>
            <p:cNvPr id="1848" name="Google Shape;1848;p61"/>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06</a:t>
              </a:r>
              <a:endParaRPr sz="8000" b="1">
                <a:solidFill>
                  <a:srgbClr val="F9D6AF"/>
                </a:solidFill>
                <a:latin typeface="Helvetica Neue"/>
                <a:ea typeface="Helvetica Neue"/>
                <a:cs typeface="Helvetica Neue"/>
                <a:sym typeface="Helvetica Neue"/>
              </a:endParaRPr>
            </a:p>
          </p:txBody>
        </p:sp>
        <p:sp>
          <p:nvSpPr>
            <p:cNvPr id="1849" name="Google Shape;1849;p61"/>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06</a:t>
              </a:r>
              <a:endParaRPr sz="8000" b="1">
                <a:solidFill>
                  <a:schemeClr val="lt1"/>
                </a:solidFill>
                <a:latin typeface="Helvetica Neue"/>
                <a:ea typeface="Helvetica Neue"/>
                <a:cs typeface="Helvetica Neue"/>
                <a:sym typeface="Helvetica Neue"/>
              </a:endParaRPr>
            </a:p>
          </p:txBody>
        </p:sp>
      </p:grpSp>
      <p:sp>
        <p:nvSpPr>
          <p:cNvPr id="1850" name="Google Shape;1850;p61"/>
          <p:cNvSpPr txBox="1"/>
          <p:nvPr/>
        </p:nvSpPr>
        <p:spPr>
          <a:xfrm>
            <a:off x="3224262" y="1924740"/>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ETL</a:t>
            </a:r>
            <a:endParaRPr sz="6600" b="1">
              <a:solidFill>
                <a:srgbClr val="333F50"/>
              </a:solidFill>
              <a:latin typeface="Helvetica Neue"/>
              <a:ea typeface="Helvetica Neue"/>
              <a:cs typeface="Helvetica Neue"/>
              <a:sym typeface="Helvetica Neue"/>
            </a:endParaRPr>
          </a:p>
        </p:txBody>
      </p:sp>
      <p:sp>
        <p:nvSpPr>
          <p:cNvPr id="1851" name="Google Shape;1851;p61"/>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1852" name="Google Shape;1852;p61"/>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王得宇</a:t>
            </a:r>
            <a:endParaRPr/>
          </a:p>
        </p:txBody>
      </p:sp>
      <p:sp>
        <p:nvSpPr>
          <p:cNvPr id="1853" name="Google Shape;1853;p61"/>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Extract-Transform-Load</a:t>
            </a:r>
            <a:endParaRPr sz="2400" b="1">
              <a:solidFill>
                <a:srgbClr val="333F50"/>
              </a:solidFill>
              <a:latin typeface="Helvetica Neue"/>
              <a:ea typeface="Helvetica Neue"/>
              <a:cs typeface="Helvetica Neue"/>
              <a:sym typeface="Helvetica Neue"/>
            </a:endParaRPr>
          </a:p>
        </p:txBody>
      </p:sp>
      <p:sp>
        <p:nvSpPr>
          <p:cNvPr id="1854" name="Google Shape;1854;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pic>
        <p:nvPicPr>
          <p:cNvPr id="1859" name="Google Shape;1859;p62"/>
          <p:cNvPicPr preferRelativeResize="0"/>
          <p:nvPr/>
        </p:nvPicPr>
        <p:blipFill rotWithShape="1">
          <a:blip r:embed="rId3">
            <a:alphaModFix/>
          </a:blip>
          <a:srcRect/>
          <a:stretch/>
        </p:blipFill>
        <p:spPr>
          <a:xfrm>
            <a:off x="1815851" y="1409679"/>
            <a:ext cx="1030133" cy="397866"/>
          </a:xfrm>
          <a:prstGeom prst="rect">
            <a:avLst/>
          </a:prstGeom>
          <a:noFill/>
          <a:ln>
            <a:noFill/>
          </a:ln>
        </p:spPr>
      </p:pic>
      <p:sp>
        <p:nvSpPr>
          <p:cNvPr id="1860" name="Google Shape;1860;p62"/>
          <p:cNvSpPr/>
          <p:nvPr/>
        </p:nvSpPr>
        <p:spPr>
          <a:xfrm>
            <a:off x="691000" y="1850698"/>
            <a:ext cx="383579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600" b="1">
                <a:solidFill>
                  <a:srgbClr val="002060"/>
                </a:solidFill>
                <a:latin typeface="Helvetica Neue"/>
                <a:ea typeface="Helvetica Neue"/>
                <a:cs typeface="Helvetica Neue"/>
                <a:sym typeface="Helvetica Neue"/>
              </a:rPr>
              <a:t>Dunnhumby - The Complete Journey</a:t>
            </a:r>
            <a:endParaRPr/>
          </a:p>
        </p:txBody>
      </p:sp>
      <p:sp>
        <p:nvSpPr>
          <p:cNvPr id="1861" name="Google Shape;1861;p62"/>
          <p:cNvSpPr txBox="1"/>
          <p:nvPr/>
        </p:nvSpPr>
        <p:spPr>
          <a:xfrm>
            <a:off x="691000" y="1409679"/>
            <a:ext cx="11584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002060"/>
                </a:solidFill>
                <a:latin typeface="Microsoft JhengHei"/>
                <a:ea typeface="Microsoft JhengHei"/>
                <a:cs typeface="Microsoft JhengHei"/>
                <a:sym typeface="Microsoft JhengHei"/>
              </a:rPr>
              <a:t>資料來源 :</a:t>
            </a:r>
            <a:endParaRPr sz="1600" b="1">
              <a:solidFill>
                <a:srgbClr val="002060"/>
              </a:solidFill>
              <a:latin typeface="Microsoft JhengHei"/>
              <a:ea typeface="Microsoft JhengHei"/>
              <a:cs typeface="Microsoft JhengHei"/>
              <a:sym typeface="Microsoft JhengHei"/>
            </a:endParaRPr>
          </a:p>
        </p:txBody>
      </p:sp>
      <p:sp>
        <p:nvSpPr>
          <p:cNvPr id="1862" name="Google Shape;1862;p62"/>
          <p:cNvSpPr txBox="1"/>
          <p:nvPr/>
        </p:nvSpPr>
        <p:spPr>
          <a:xfrm>
            <a:off x="691000" y="2266784"/>
            <a:ext cx="23458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002060"/>
                </a:solidFill>
                <a:latin typeface="Helvetica Neue"/>
                <a:ea typeface="Helvetica Neue"/>
                <a:cs typeface="Helvetica Neue"/>
                <a:sym typeface="Helvetica Neue"/>
              </a:rPr>
              <a:t>產品資料筆數: 92400</a:t>
            </a:r>
            <a:endParaRPr sz="1600" b="1">
              <a:solidFill>
                <a:srgbClr val="002060"/>
              </a:solidFill>
              <a:latin typeface="Helvetica Neue"/>
              <a:ea typeface="Helvetica Neue"/>
              <a:cs typeface="Helvetica Neue"/>
              <a:sym typeface="Helvetica Neue"/>
            </a:endParaRPr>
          </a:p>
        </p:txBody>
      </p:sp>
      <p:graphicFrame>
        <p:nvGraphicFramePr>
          <p:cNvPr id="1863" name="Google Shape;1863;p62"/>
          <p:cNvGraphicFramePr/>
          <p:nvPr/>
        </p:nvGraphicFramePr>
        <p:xfrm>
          <a:off x="814101" y="3549283"/>
          <a:ext cx="3000000" cy="3000000"/>
        </p:xfrm>
        <a:graphic>
          <a:graphicData uri="http://schemas.openxmlformats.org/drawingml/2006/table">
            <a:tbl>
              <a:tblPr firstRow="1" bandRow="1">
                <a:noFill/>
                <a:tableStyleId>{D7D76D4D-A393-4A97-87B7-8D03D2C6F1AA}</a:tableStyleId>
              </a:tblPr>
              <a:tblGrid>
                <a:gridCol w="1507425">
                  <a:extLst>
                    <a:ext uri="{9D8B030D-6E8A-4147-A177-3AD203B41FA5}">
                      <a16:colId xmlns:a16="http://schemas.microsoft.com/office/drawing/2014/main" val="20000"/>
                    </a:ext>
                  </a:extLst>
                </a:gridCol>
                <a:gridCol w="1125300">
                  <a:extLst>
                    <a:ext uri="{9D8B030D-6E8A-4147-A177-3AD203B41FA5}">
                      <a16:colId xmlns:a16="http://schemas.microsoft.com/office/drawing/2014/main" val="20001"/>
                    </a:ext>
                  </a:extLst>
                </a:gridCol>
                <a:gridCol w="1593900">
                  <a:extLst>
                    <a:ext uri="{9D8B030D-6E8A-4147-A177-3AD203B41FA5}">
                      <a16:colId xmlns:a16="http://schemas.microsoft.com/office/drawing/2014/main" val="20002"/>
                    </a:ext>
                  </a:extLst>
                </a:gridCol>
                <a:gridCol w="1208025">
                  <a:extLst>
                    <a:ext uri="{9D8B030D-6E8A-4147-A177-3AD203B41FA5}">
                      <a16:colId xmlns:a16="http://schemas.microsoft.com/office/drawing/2014/main" val="20003"/>
                    </a:ext>
                  </a:extLst>
                </a:gridCol>
                <a:gridCol w="2102450">
                  <a:extLst>
                    <a:ext uri="{9D8B030D-6E8A-4147-A177-3AD203B41FA5}">
                      <a16:colId xmlns:a16="http://schemas.microsoft.com/office/drawing/2014/main" val="20004"/>
                    </a:ext>
                  </a:extLst>
                </a:gridCol>
                <a:gridCol w="1941050">
                  <a:extLst>
                    <a:ext uri="{9D8B030D-6E8A-4147-A177-3AD203B41FA5}">
                      <a16:colId xmlns:a16="http://schemas.microsoft.com/office/drawing/2014/main" val="20005"/>
                    </a:ext>
                  </a:extLst>
                </a:gridCol>
                <a:gridCol w="1073800">
                  <a:extLst>
                    <a:ext uri="{9D8B030D-6E8A-4147-A177-3AD203B41FA5}">
                      <a16:colId xmlns:a16="http://schemas.microsoft.com/office/drawing/2014/main" val="20006"/>
                    </a:ext>
                  </a:extLst>
                </a:gridCol>
              </a:tblGrid>
              <a:tr h="527650">
                <a:tc>
                  <a:txBody>
                    <a:bodyPr/>
                    <a:lstStyle/>
                    <a:p>
                      <a:pPr marL="0" marR="0" lvl="0" indent="0" algn="ctr" rtl="0">
                        <a:spcBef>
                          <a:spcPts val="0"/>
                        </a:spcBef>
                        <a:spcAft>
                          <a:spcPts val="0"/>
                        </a:spcAft>
                        <a:buNone/>
                      </a:pPr>
                      <a:r>
                        <a:rPr lang="zh-TW" sz="1400" b="1" u="none" strike="noStrike" cap="none">
                          <a:solidFill>
                            <a:srgbClr val="231F20"/>
                          </a:solidFill>
                          <a:latin typeface="Microsoft JhengHei"/>
                          <a:ea typeface="Microsoft JhengHei"/>
                          <a:cs typeface="Microsoft JhengHei"/>
                          <a:sym typeface="Microsoft JhengHei"/>
                        </a:rPr>
                        <a:t>產品編號</a:t>
                      </a:r>
                      <a:endParaRPr sz="1400" b="1" u="none" strike="noStrike" cap="none">
                        <a:solidFill>
                          <a:srgbClr val="231F20"/>
                        </a:solidFill>
                        <a:latin typeface="Microsoft JhengHei"/>
                        <a:ea typeface="Microsoft JhengHei"/>
                        <a:cs typeface="Microsoft JhengHei"/>
                        <a:sym typeface="Microsoft JhengHei"/>
                      </a:endParaRPr>
                    </a:p>
                  </a:txBody>
                  <a:tcPr marL="91450" marR="91450" marT="45725" marB="45725" anchor="ctr">
                    <a:solidFill>
                      <a:srgbClr val="F9D6AF"/>
                    </a:solidFill>
                  </a:tcPr>
                </a:tc>
                <a:tc>
                  <a:txBody>
                    <a:bodyPr/>
                    <a:lstStyle/>
                    <a:p>
                      <a:pPr marL="0" marR="0" lvl="0" indent="0" algn="ctr" rtl="0">
                        <a:spcBef>
                          <a:spcPts val="0"/>
                        </a:spcBef>
                        <a:spcAft>
                          <a:spcPts val="0"/>
                        </a:spcAft>
                        <a:buNone/>
                      </a:pPr>
                      <a:r>
                        <a:rPr lang="zh-TW" sz="1400" b="1" u="none" strike="noStrike" cap="none">
                          <a:solidFill>
                            <a:srgbClr val="231F20"/>
                          </a:solidFill>
                          <a:latin typeface="Microsoft JhengHei"/>
                          <a:ea typeface="Microsoft JhengHei"/>
                          <a:cs typeface="Microsoft JhengHei"/>
                          <a:sym typeface="Microsoft JhengHei"/>
                        </a:rPr>
                        <a:t>製造商編號</a:t>
                      </a:r>
                      <a:endParaRPr sz="1400" b="1" u="none" strike="noStrike" cap="none">
                        <a:solidFill>
                          <a:srgbClr val="231F20"/>
                        </a:solidFill>
                        <a:latin typeface="Microsoft JhengHei"/>
                        <a:ea typeface="Microsoft JhengHei"/>
                        <a:cs typeface="Microsoft JhengHei"/>
                        <a:sym typeface="Microsoft JhengHei"/>
                      </a:endParaRPr>
                    </a:p>
                  </a:txBody>
                  <a:tcPr marL="91450" marR="91450" marT="45725" marB="45725" anchor="ctr">
                    <a:solidFill>
                      <a:srgbClr val="F9D6AF"/>
                    </a:solidFill>
                  </a:tcPr>
                </a:tc>
                <a:tc>
                  <a:txBody>
                    <a:bodyPr/>
                    <a:lstStyle/>
                    <a:p>
                      <a:pPr marL="0" marR="0" lvl="0" indent="0" algn="ctr" rtl="0">
                        <a:spcBef>
                          <a:spcPts val="0"/>
                        </a:spcBef>
                        <a:spcAft>
                          <a:spcPts val="0"/>
                        </a:spcAft>
                        <a:buNone/>
                      </a:pPr>
                      <a:r>
                        <a:rPr lang="zh-TW" sz="1400" b="1" u="none" strike="noStrike" cap="none">
                          <a:solidFill>
                            <a:srgbClr val="231F20"/>
                          </a:solidFill>
                          <a:latin typeface="Microsoft JhengHei"/>
                          <a:ea typeface="Microsoft JhengHei"/>
                          <a:cs typeface="Microsoft JhengHei"/>
                          <a:sym typeface="Microsoft JhengHei"/>
                        </a:rPr>
                        <a:t>種類</a:t>
                      </a:r>
                      <a:endParaRPr sz="1400" b="1" u="none" strike="noStrike" cap="none">
                        <a:solidFill>
                          <a:srgbClr val="231F20"/>
                        </a:solidFill>
                        <a:latin typeface="Microsoft JhengHei"/>
                        <a:ea typeface="Microsoft JhengHei"/>
                        <a:cs typeface="Microsoft JhengHei"/>
                        <a:sym typeface="Microsoft JhengHei"/>
                      </a:endParaRPr>
                    </a:p>
                  </a:txBody>
                  <a:tcPr marL="91450" marR="91450" marT="45725" marB="45725" anchor="ctr">
                    <a:solidFill>
                      <a:srgbClr val="F9D6AF"/>
                    </a:solidFill>
                  </a:tcPr>
                </a:tc>
                <a:tc>
                  <a:txBody>
                    <a:bodyPr/>
                    <a:lstStyle/>
                    <a:p>
                      <a:pPr marL="0" marR="0" lvl="0" indent="0" algn="ctr" rtl="0">
                        <a:spcBef>
                          <a:spcPts val="0"/>
                        </a:spcBef>
                        <a:spcAft>
                          <a:spcPts val="0"/>
                        </a:spcAft>
                        <a:buNone/>
                      </a:pPr>
                      <a:r>
                        <a:rPr lang="zh-TW" sz="1400" b="1" u="none" strike="noStrike" cap="none">
                          <a:solidFill>
                            <a:srgbClr val="231F20"/>
                          </a:solidFill>
                          <a:latin typeface="Microsoft JhengHei"/>
                          <a:ea typeface="Microsoft JhengHei"/>
                          <a:cs typeface="Microsoft JhengHei"/>
                          <a:sym typeface="Microsoft JhengHei"/>
                        </a:rPr>
                        <a:t>品牌</a:t>
                      </a:r>
                      <a:endParaRPr sz="1400" b="1" u="none" strike="noStrike" cap="none">
                        <a:solidFill>
                          <a:srgbClr val="231F20"/>
                        </a:solidFill>
                        <a:latin typeface="Microsoft JhengHei"/>
                        <a:ea typeface="Microsoft JhengHei"/>
                        <a:cs typeface="Microsoft JhengHei"/>
                        <a:sym typeface="Microsoft JhengHei"/>
                      </a:endParaRPr>
                    </a:p>
                  </a:txBody>
                  <a:tcPr marL="91450" marR="91450" marT="45725" marB="45725" anchor="ctr">
                    <a:solidFill>
                      <a:srgbClr val="F9D6AF"/>
                    </a:solidFill>
                  </a:tcPr>
                </a:tc>
                <a:tc>
                  <a:txBody>
                    <a:bodyPr/>
                    <a:lstStyle/>
                    <a:p>
                      <a:pPr marL="0" marR="0" lvl="0" indent="0" algn="ctr" rtl="0">
                        <a:spcBef>
                          <a:spcPts val="0"/>
                        </a:spcBef>
                        <a:spcAft>
                          <a:spcPts val="0"/>
                        </a:spcAft>
                        <a:buNone/>
                      </a:pPr>
                      <a:r>
                        <a:rPr lang="zh-TW" sz="1400" b="1" u="none" strike="noStrike" cap="none">
                          <a:solidFill>
                            <a:srgbClr val="231F20"/>
                          </a:solidFill>
                          <a:latin typeface="Microsoft JhengHei"/>
                          <a:ea typeface="Microsoft JhengHei"/>
                          <a:cs typeface="Microsoft JhengHei"/>
                          <a:sym typeface="Microsoft JhengHei"/>
                        </a:rPr>
                        <a:t>分類</a:t>
                      </a:r>
                      <a:endParaRPr sz="1400" b="1" u="none" strike="noStrike" cap="none">
                        <a:solidFill>
                          <a:srgbClr val="231F20"/>
                        </a:solidFill>
                        <a:latin typeface="Microsoft JhengHei"/>
                        <a:ea typeface="Microsoft JhengHei"/>
                        <a:cs typeface="Microsoft JhengHei"/>
                        <a:sym typeface="Microsoft JhengHei"/>
                      </a:endParaRPr>
                    </a:p>
                  </a:txBody>
                  <a:tcPr marL="91450" marR="91450" marT="45725" marB="45725" anchor="ctr">
                    <a:solidFill>
                      <a:srgbClr val="F9D6AF"/>
                    </a:solidFill>
                  </a:tcPr>
                </a:tc>
                <a:tc>
                  <a:txBody>
                    <a:bodyPr/>
                    <a:lstStyle/>
                    <a:p>
                      <a:pPr marL="0" marR="0" lvl="0" indent="0" algn="ctr" rtl="0">
                        <a:spcBef>
                          <a:spcPts val="0"/>
                        </a:spcBef>
                        <a:spcAft>
                          <a:spcPts val="0"/>
                        </a:spcAft>
                        <a:buNone/>
                      </a:pPr>
                      <a:r>
                        <a:rPr lang="zh-TW" sz="1400" b="1" u="none" strike="noStrike" cap="none">
                          <a:solidFill>
                            <a:srgbClr val="231F20"/>
                          </a:solidFill>
                          <a:latin typeface="Microsoft JhengHei"/>
                          <a:ea typeface="Microsoft JhengHei"/>
                          <a:cs typeface="Microsoft JhengHei"/>
                          <a:sym typeface="Microsoft JhengHei"/>
                        </a:rPr>
                        <a:t>子分類</a:t>
                      </a:r>
                      <a:endParaRPr sz="1400" b="1" u="none" strike="noStrike" cap="none">
                        <a:solidFill>
                          <a:srgbClr val="231F20"/>
                        </a:solidFill>
                        <a:latin typeface="Microsoft JhengHei"/>
                        <a:ea typeface="Microsoft JhengHei"/>
                        <a:cs typeface="Microsoft JhengHei"/>
                        <a:sym typeface="Microsoft JhengHei"/>
                      </a:endParaRPr>
                    </a:p>
                  </a:txBody>
                  <a:tcPr marL="91450" marR="91450" marT="45725" marB="45725" anchor="ctr">
                    <a:solidFill>
                      <a:srgbClr val="F9D6AF"/>
                    </a:solidFill>
                  </a:tcPr>
                </a:tc>
                <a:tc>
                  <a:txBody>
                    <a:bodyPr/>
                    <a:lstStyle/>
                    <a:p>
                      <a:pPr marL="0" marR="0" lvl="0" indent="0" algn="ctr" rtl="0">
                        <a:spcBef>
                          <a:spcPts val="0"/>
                        </a:spcBef>
                        <a:spcAft>
                          <a:spcPts val="0"/>
                        </a:spcAft>
                        <a:buNone/>
                      </a:pPr>
                      <a:r>
                        <a:rPr lang="zh-TW" sz="1400" b="1" u="none" strike="noStrike" cap="none">
                          <a:solidFill>
                            <a:srgbClr val="231F20"/>
                          </a:solidFill>
                          <a:latin typeface="Microsoft JhengHei"/>
                          <a:ea typeface="Microsoft JhengHei"/>
                          <a:cs typeface="Microsoft JhengHei"/>
                          <a:sym typeface="Microsoft JhengHei"/>
                        </a:rPr>
                        <a:t>尺寸</a:t>
                      </a:r>
                      <a:endParaRPr sz="1400" b="1" u="none" strike="noStrike" cap="none">
                        <a:solidFill>
                          <a:srgbClr val="231F20"/>
                        </a:solidFill>
                        <a:latin typeface="Microsoft JhengHei"/>
                        <a:ea typeface="Microsoft JhengHei"/>
                        <a:cs typeface="Microsoft JhengHei"/>
                        <a:sym typeface="Microsoft JhengHei"/>
                      </a:endParaRPr>
                    </a:p>
                  </a:txBody>
                  <a:tcPr marL="91450" marR="91450" marT="45725" marB="45725" anchor="ctr">
                    <a:solidFill>
                      <a:srgbClr val="F9D6AF"/>
                    </a:solidFill>
                  </a:tcPr>
                </a:tc>
                <a:extLst>
                  <a:ext uri="{0D108BD9-81ED-4DB2-BD59-A6C34878D82A}">
                    <a16:rowId xmlns:a16="http://schemas.microsoft.com/office/drawing/2014/main" val="10000"/>
                  </a:ext>
                </a:extLst>
              </a:tr>
              <a:tr h="427975">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25671</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2</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GROCERY</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National</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FRZN ICE</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ICE - CRUSHED/CUBED</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22 LB</a:t>
                      </a:r>
                      <a:endParaRPr/>
                    </a:p>
                  </a:txBody>
                  <a:tcPr marL="7625" marR="7625" marT="7625" marB="0" anchor="ctr"/>
                </a:tc>
                <a:extLst>
                  <a:ext uri="{0D108BD9-81ED-4DB2-BD59-A6C34878D82A}">
                    <a16:rowId xmlns:a16="http://schemas.microsoft.com/office/drawing/2014/main" val="10001"/>
                  </a:ext>
                </a:extLst>
              </a:tr>
              <a:tr h="427975">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26081</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2</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MISC. TRANS.</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National</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NO COMMODITY DESCRIPTION</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NO SUBCOMMODITY DESCRIPTION</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 </a:t>
                      </a:r>
                      <a:endParaRPr/>
                    </a:p>
                  </a:txBody>
                  <a:tcPr marL="7625" marR="7625" marT="7625" marB="0" anchor="ctr"/>
                </a:tc>
                <a:extLst>
                  <a:ext uri="{0D108BD9-81ED-4DB2-BD59-A6C34878D82A}">
                    <a16:rowId xmlns:a16="http://schemas.microsoft.com/office/drawing/2014/main" val="10002"/>
                  </a:ext>
                </a:extLst>
              </a:tr>
              <a:tr h="427975">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26093</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69</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PASTRY</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Private</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BREAD</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BREAD:ITALIAN/FRENCH</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 </a:t>
                      </a:r>
                      <a:endParaRPr/>
                    </a:p>
                  </a:txBody>
                  <a:tcPr marL="7625" marR="7625" marT="7625" marB="0" anchor="ctr"/>
                </a:tc>
                <a:extLst>
                  <a:ext uri="{0D108BD9-81ED-4DB2-BD59-A6C34878D82A}">
                    <a16:rowId xmlns:a16="http://schemas.microsoft.com/office/drawing/2014/main" val="10003"/>
                  </a:ext>
                </a:extLst>
              </a:tr>
              <a:tr h="427975">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26190</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69</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GROCERY</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Private</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FRUIT - SHELF STABLE</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APPLE SAUCE</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50 OZ</a:t>
                      </a:r>
                      <a:endParaRPr/>
                    </a:p>
                  </a:txBody>
                  <a:tcPr marL="7625" marR="7625" marT="7625" marB="0" anchor="ctr"/>
                </a:tc>
                <a:extLst>
                  <a:ext uri="{0D108BD9-81ED-4DB2-BD59-A6C34878D82A}">
                    <a16:rowId xmlns:a16="http://schemas.microsoft.com/office/drawing/2014/main" val="10004"/>
                  </a:ext>
                </a:extLst>
              </a:tr>
              <a:tr h="427975">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26355</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69</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GROCERY</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Private</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COOKIES/CONES</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SPECIALTY COOKIES</a:t>
                      </a:r>
                      <a:endParaRPr/>
                    </a:p>
                  </a:txBody>
                  <a:tcPr marL="7625" marR="7625" marT="7625" marB="0" anchor="ctr"/>
                </a:tc>
                <a:tc>
                  <a:txBody>
                    <a:bodyPr/>
                    <a:lstStyle/>
                    <a:p>
                      <a:pPr marL="0" marR="0" lvl="0" indent="0" algn="ctr" rtl="0">
                        <a:spcBef>
                          <a:spcPts val="0"/>
                        </a:spcBef>
                        <a:spcAft>
                          <a:spcPts val="0"/>
                        </a:spcAft>
                        <a:buNone/>
                      </a:pPr>
                      <a:r>
                        <a:rPr lang="zh-TW" sz="1200" b="1" i="0" u="none" strike="noStrike" cap="none">
                          <a:solidFill>
                            <a:srgbClr val="203864"/>
                          </a:solidFill>
                          <a:latin typeface="Microsoft JhengHei"/>
                          <a:ea typeface="Microsoft JhengHei"/>
                          <a:cs typeface="Microsoft JhengHei"/>
                          <a:sym typeface="Microsoft JhengHei"/>
                        </a:rPr>
                        <a:t>14 OZ</a:t>
                      </a:r>
                      <a:endParaRPr/>
                    </a:p>
                  </a:txBody>
                  <a:tcPr marL="7625" marR="7625" marT="7625" marB="0" anchor="ctr"/>
                </a:tc>
                <a:extLst>
                  <a:ext uri="{0D108BD9-81ED-4DB2-BD59-A6C34878D82A}">
                    <a16:rowId xmlns:a16="http://schemas.microsoft.com/office/drawing/2014/main" val="10005"/>
                  </a:ext>
                </a:extLst>
              </a:tr>
            </a:tbl>
          </a:graphicData>
        </a:graphic>
      </p:graphicFrame>
      <p:sp>
        <p:nvSpPr>
          <p:cNvPr id="1864" name="Google Shape;1864;p62"/>
          <p:cNvSpPr txBox="1"/>
          <p:nvPr/>
        </p:nvSpPr>
        <p:spPr>
          <a:xfrm>
            <a:off x="5075951" y="1817919"/>
            <a:ext cx="2312261" cy="33855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a:solidFill>
                  <a:srgbClr val="323F4F"/>
                </a:solidFill>
                <a:latin typeface="Microsoft JhengHei"/>
                <a:ea typeface="Microsoft JhengHei"/>
                <a:cs typeface="Microsoft JhengHei"/>
                <a:sym typeface="Microsoft JhengHei"/>
              </a:rPr>
              <a:t>資料同質性分類多</a:t>
            </a:r>
            <a:endParaRPr/>
          </a:p>
        </p:txBody>
      </p:sp>
      <p:sp>
        <p:nvSpPr>
          <p:cNvPr id="1865" name="Google Shape;1865;p62"/>
          <p:cNvSpPr txBox="1"/>
          <p:nvPr/>
        </p:nvSpPr>
        <p:spPr>
          <a:xfrm>
            <a:off x="5075951" y="2259985"/>
            <a:ext cx="2312261" cy="33855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a:solidFill>
                  <a:srgbClr val="323F4F"/>
                </a:solidFill>
                <a:latin typeface="Microsoft JhengHei"/>
                <a:ea typeface="Microsoft JhengHei"/>
                <a:cs typeface="Microsoft JhengHei"/>
                <a:sym typeface="Microsoft JhengHei"/>
              </a:rPr>
              <a:t>有產品編號無對應商品</a:t>
            </a:r>
            <a:endParaRPr/>
          </a:p>
        </p:txBody>
      </p:sp>
      <p:sp>
        <p:nvSpPr>
          <p:cNvPr id="1866" name="Google Shape;1866;p62"/>
          <p:cNvSpPr txBox="1"/>
          <p:nvPr/>
        </p:nvSpPr>
        <p:spPr>
          <a:xfrm>
            <a:off x="5075950" y="2727244"/>
            <a:ext cx="2312261" cy="33855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a:solidFill>
                  <a:srgbClr val="323F4F"/>
                </a:solidFill>
                <a:latin typeface="Microsoft JhengHei"/>
                <a:ea typeface="Microsoft JhengHei"/>
                <a:cs typeface="Microsoft JhengHei"/>
                <a:sym typeface="Microsoft JhengHei"/>
              </a:rPr>
              <a:t>無太多資訊對應商品</a:t>
            </a:r>
            <a:endParaRPr/>
          </a:p>
        </p:txBody>
      </p:sp>
      <p:sp>
        <p:nvSpPr>
          <p:cNvPr id="1867" name="Google Shape;1867;p62"/>
          <p:cNvSpPr txBox="1"/>
          <p:nvPr/>
        </p:nvSpPr>
        <p:spPr>
          <a:xfrm>
            <a:off x="4974441" y="1121473"/>
            <a:ext cx="18004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002060"/>
                </a:solidFill>
                <a:latin typeface="Microsoft JhengHei"/>
                <a:ea typeface="Microsoft JhengHei"/>
                <a:cs typeface="Microsoft JhengHei"/>
                <a:sym typeface="Microsoft JhengHei"/>
              </a:rPr>
              <a:t>檢索資料後發現</a:t>
            </a:r>
            <a:endParaRPr/>
          </a:p>
        </p:txBody>
      </p:sp>
      <p:sp>
        <p:nvSpPr>
          <p:cNvPr id="1868" name="Google Shape;1868;p62"/>
          <p:cNvSpPr/>
          <p:nvPr/>
        </p:nvSpPr>
        <p:spPr>
          <a:xfrm>
            <a:off x="4731160" y="1537484"/>
            <a:ext cx="2947912" cy="1771234"/>
          </a:xfrm>
          <a:prstGeom prst="roundRect">
            <a:avLst>
              <a:gd name="adj" fmla="val 16667"/>
            </a:avLst>
          </a:prstGeom>
          <a:noFill/>
          <a:ln w="38100" cap="flat" cmpd="sng">
            <a:solidFill>
              <a:srgbClr val="FFC00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69" name="Google Shape;1869;p62"/>
          <p:cNvSpPr/>
          <p:nvPr/>
        </p:nvSpPr>
        <p:spPr>
          <a:xfrm>
            <a:off x="514052" y="899994"/>
            <a:ext cx="26100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800" b="1">
                <a:solidFill>
                  <a:srgbClr val="333F50"/>
                </a:solidFill>
                <a:latin typeface="Microsoft JhengHei"/>
                <a:ea typeface="Microsoft JhengHei"/>
                <a:cs typeface="Microsoft JhengHei"/>
                <a:sym typeface="Microsoft JhengHei"/>
              </a:rPr>
              <a:t>運用場景: </a:t>
            </a:r>
            <a:r>
              <a:rPr lang="zh-TW" sz="1800" b="1">
                <a:solidFill>
                  <a:srgbClr val="C00000"/>
                </a:solidFill>
                <a:latin typeface="Microsoft JhengHei"/>
                <a:ea typeface="Microsoft JhengHei"/>
                <a:cs typeface="Microsoft JhengHei"/>
                <a:sym typeface="Microsoft JhengHei"/>
              </a:rPr>
              <a:t>推薦</a:t>
            </a:r>
            <a:r>
              <a:rPr lang="zh-TW" sz="1800" b="1">
                <a:solidFill>
                  <a:srgbClr val="333F50"/>
                </a:solidFill>
                <a:latin typeface="Microsoft JhengHei"/>
                <a:ea typeface="Microsoft JhengHei"/>
                <a:cs typeface="Microsoft JhengHei"/>
                <a:sym typeface="Microsoft JhengHei"/>
              </a:rPr>
              <a:t>顧客產品</a:t>
            </a:r>
            <a:endParaRPr sz="1800" b="1">
              <a:solidFill>
                <a:srgbClr val="333F50"/>
              </a:solidFill>
              <a:latin typeface="Microsoft JhengHei"/>
              <a:ea typeface="Microsoft JhengHei"/>
              <a:cs typeface="Microsoft JhengHei"/>
              <a:sym typeface="Microsoft JhengHei"/>
            </a:endParaRPr>
          </a:p>
        </p:txBody>
      </p:sp>
      <p:pic>
        <p:nvPicPr>
          <p:cNvPr id="1870" name="Google Shape;1870;p62"/>
          <p:cNvPicPr preferRelativeResize="0"/>
          <p:nvPr/>
        </p:nvPicPr>
        <p:blipFill rotWithShape="1">
          <a:blip r:embed="rId4">
            <a:alphaModFix/>
          </a:blip>
          <a:srcRect/>
          <a:stretch/>
        </p:blipFill>
        <p:spPr>
          <a:xfrm rot="810832">
            <a:off x="4755460" y="1150427"/>
            <a:ext cx="288295" cy="288295"/>
          </a:xfrm>
          <a:prstGeom prst="rect">
            <a:avLst/>
          </a:prstGeom>
          <a:noFill/>
          <a:ln>
            <a:noFill/>
          </a:ln>
        </p:spPr>
      </p:pic>
      <p:sp>
        <p:nvSpPr>
          <p:cNvPr id="1871" name="Google Shape;1871;p62"/>
          <p:cNvSpPr/>
          <p:nvPr/>
        </p:nvSpPr>
        <p:spPr>
          <a:xfrm>
            <a:off x="750141" y="6193267"/>
            <a:ext cx="8937035"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800" u="sng">
                <a:solidFill>
                  <a:schemeClr val="hlink"/>
                </a:solidFill>
                <a:latin typeface="Microsoft JhengHei"/>
                <a:ea typeface="Microsoft JhengHei"/>
                <a:cs typeface="Microsoft JhengHei"/>
                <a:sym typeface="Microsoft JhengHei"/>
                <a:hlinkClick r:id="rId5"/>
              </a:rPr>
              <a:t>https://www.kaggle.com/frtgnn/dunnhumby-the-completejourney?select=product.csv</a:t>
            </a:r>
            <a:endParaRPr sz="800">
              <a:solidFill>
                <a:schemeClr val="dk1"/>
              </a:solidFill>
              <a:latin typeface="Microsoft JhengHei"/>
              <a:ea typeface="Microsoft JhengHei"/>
              <a:cs typeface="Microsoft JhengHei"/>
              <a:sym typeface="Microsoft JhengHei"/>
            </a:endParaRPr>
          </a:p>
        </p:txBody>
      </p:sp>
      <p:sp>
        <p:nvSpPr>
          <p:cNvPr id="1872" name="Google Shape;1872;p62"/>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FFC000"/>
                </a:solidFill>
                <a:latin typeface="Helvetica Neue"/>
                <a:ea typeface="Helvetica Neue"/>
                <a:cs typeface="Helvetica Neue"/>
                <a:sym typeface="Helvetica Neue"/>
              </a:rPr>
              <a:t>E</a:t>
            </a:r>
            <a:r>
              <a:rPr lang="zh-TW" sz="2800" b="1">
                <a:solidFill>
                  <a:srgbClr val="333F50"/>
                </a:solidFill>
                <a:latin typeface="Helvetica Neue"/>
                <a:ea typeface="Helvetica Neue"/>
                <a:cs typeface="Helvetica Neue"/>
                <a:sym typeface="Helvetica Neue"/>
              </a:rPr>
              <a:t>TL</a:t>
            </a:r>
            <a:endParaRPr sz="2800" b="1">
              <a:solidFill>
                <a:srgbClr val="333F50"/>
              </a:solidFill>
              <a:latin typeface="Helvetica Neue"/>
              <a:ea typeface="Helvetica Neue"/>
              <a:cs typeface="Helvetica Neue"/>
              <a:sym typeface="Helvetica Neue"/>
            </a:endParaRPr>
          </a:p>
        </p:txBody>
      </p:sp>
      <p:grpSp>
        <p:nvGrpSpPr>
          <p:cNvPr id="1873" name="Google Shape;1873;p62"/>
          <p:cNvGrpSpPr/>
          <p:nvPr/>
        </p:nvGrpSpPr>
        <p:grpSpPr>
          <a:xfrm>
            <a:off x="6315613" y="261142"/>
            <a:ext cx="3552287" cy="683557"/>
            <a:chOff x="6315613" y="261142"/>
            <a:chExt cx="3552287" cy="683557"/>
          </a:xfrm>
        </p:grpSpPr>
        <p:sp>
          <p:nvSpPr>
            <p:cNvPr id="1874" name="Google Shape;1874;p62"/>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75" name="Google Shape;1875;p62"/>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76" name="Google Shape;1876;p62"/>
            <p:cNvSpPr/>
            <p:nvPr/>
          </p:nvSpPr>
          <p:spPr>
            <a:xfrm>
              <a:off x="6624042" y="471562"/>
              <a:ext cx="1620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77" name="Google Shape;1877;p62"/>
            <p:cNvSpPr/>
            <p:nvPr/>
          </p:nvSpPr>
          <p:spPr>
            <a:xfrm>
              <a:off x="8052622"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78" name="Google Shape;1878;p62"/>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79" name="Google Shape;1879;p62"/>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80" name="Google Shape;1880;p62"/>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81" name="Google Shape;1881;p62"/>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82" name="Google Shape;1882;p62"/>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83" name="Google Shape;1883;p62"/>
            <p:cNvSpPr txBox="1"/>
            <p:nvPr/>
          </p:nvSpPr>
          <p:spPr>
            <a:xfrm>
              <a:off x="7593692"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06</a:t>
              </a:r>
              <a:endParaRPr sz="1400" b="1">
                <a:solidFill>
                  <a:schemeClr val="lt1"/>
                </a:solidFill>
                <a:latin typeface="Helvetica Neue"/>
                <a:ea typeface="Helvetica Neue"/>
                <a:cs typeface="Helvetica Neue"/>
                <a:sym typeface="Helvetica Neue"/>
              </a:endParaRPr>
            </a:p>
          </p:txBody>
        </p:sp>
        <p:sp>
          <p:nvSpPr>
            <p:cNvPr id="1884" name="Google Shape;1884;p62"/>
            <p:cNvSpPr txBox="1"/>
            <p:nvPr/>
          </p:nvSpPr>
          <p:spPr>
            <a:xfrm>
              <a:off x="7791559"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ETL</a:t>
              </a:r>
              <a:endParaRPr sz="1200" b="1">
                <a:solidFill>
                  <a:srgbClr val="0070C0"/>
                </a:solidFill>
                <a:latin typeface="Microsoft JhengHei"/>
                <a:ea typeface="Microsoft JhengHei"/>
                <a:cs typeface="Microsoft JhengHei"/>
                <a:sym typeface="Microsoft JhengHei"/>
              </a:endParaRPr>
            </a:p>
          </p:txBody>
        </p:sp>
        <p:sp>
          <p:nvSpPr>
            <p:cNvPr id="1885" name="Google Shape;1885;p62"/>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86" name="Google Shape;1886;p62"/>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87" name="Google Shape;1887;p62"/>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888" name="Google Shape;1888;p62"/>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889" name="Google Shape;1889;p62"/>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7"/>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01</a:t>
            </a:r>
            <a:endParaRPr sz="8000" b="1">
              <a:solidFill>
                <a:srgbClr val="F9D6AF"/>
              </a:solidFill>
              <a:latin typeface="Helvetica Neue"/>
              <a:ea typeface="Helvetica Neue"/>
              <a:cs typeface="Helvetica Neue"/>
              <a:sym typeface="Helvetica Neue"/>
            </a:endParaRPr>
          </a:p>
        </p:txBody>
      </p:sp>
      <p:sp>
        <p:nvSpPr>
          <p:cNvPr id="313" name="Google Shape;313;p17"/>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01</a:t>
            </a:r>
            <a:endParaRPr sz="8000" b="1">
              <a:solidFill>
                <a:schemeClr val="lt1"/>
              </a:solidFill>
              <a:latin typeface="Helvetica Neue"/>
              <a:ea typeface="Helvetica Neue"/>
              <a:cs typeface="Helvetica Neue"/>
              <a:sym typeface="Helvetica Neue"/>
            </a:endParaRPr>
          </a:p>
        </p:txBody>
      </p:sp>
      <p:sp>
        <p:nvSpPr>
          <p:cNvPr id="314" name="Google Shape;314;p17"/>
          <p:cNvSpPr txBox="1"/>
          <p:nvPr/>
        </p:nvSpPr>
        <p:spPr>
          <a:xfrm>
            <a:off x="3202490" y="1820566"/>
            <a:ext cx="4029798" cy="907229"/>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rgbClr val="333F50"/>
              </a:buClr>
              <a:buSzPts val="6600"/>
              <a:buFont typeface="Microsoft JhengHei"/>
              <a:buNone/>
            </a:pPr>
            <a:r>
              <a:rPr lang="zh-TW" sz="6600" b="1">
                <a:solidFill>
                  <a:srgbClr val="333F50"/>
                </a:solidFill>
                <a:latin typeface="Microsoft JhengHei"/>
                <a:ea typeface="Microsoft JhengHei"/>
                <a:cs typeface="Microsoft JhengHei"/>
                <a:sym typeface="Microsoft JhengHei"/>
              </a:rPr>
              <a:t>顧客端</a:t>
            </a:r>
            <a:endParaRPr/>
          </a:p>
        </p:txBody>
      </p:sp>
      <p:sp>
        <p:nvSpPr>
          <p:cNvPr id="315" name="Google Shape;315;p17"/>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316" name="Google Shape;316;p17"/>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崔維剛</a:t>
            </a:r>
            <a:endParaRPr/>
          </a:p>
        </p:txBody>
      </p:sp>
      <p:sp>
        <p:nvSpPr>
          <p:cNvPr id="317" name="Google Shape;317;p17"/>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Customer interface</a:t>
            </a:r>
            <a:endParaRPr/>
          </a:p>
        </p:txBody>
      </p:sp>
      <p:sp>
        <p:nvSpPr>
          <p:cNvPr id="318" name="Google Shape;31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pic>
        <p:nvPicPr>
          <p:cNvPr id="1894" name="Google Shape;1894;p63"/>
          <p:cNvPicPr preferRelativeResize="0"/>
          <p:nvPr/>
        </p:nvPicPr>
        <p:blipFill rotWithShape="1">
          <a:blip r:embed="rId3">
            <a:alphaModFix/>
          </a:blip>
          <a:srcRect/>
          <a:stretch/>
        </p:blipFill>
        <p:spPr>
          <a:xfrm>
            <a:off x="5486349" y="1701328"/>
            <a:ext cx="883666" cy="1173803"/>
          </a:xfrm>
          <a:prstGeom prst="rect">
            <a:avLst/>
          </a:prstGeom>
          <a:noFill/>
          <a:ln>
            <a:noFill/>
          </a:ln>
        </p:spPr>
      </p:pic>
      <p:pic>
        <p:nvPicPr>
          <p:cNvPr id="1895" name="Google Shape;1895;p63"/>
          <p:cNvPicPr preferRelativeResize="0"/>
          <p:nvPr/>
        </p:nvPicPr>
        <p:blipFill rotWithShape="1">
          <a:blip r:embed="rId4">
            <a:alphaModFix/>
          </a:blip>
          <a:srcRect r="34289"/>
          <a:stretch/>
        </p:blipFill>
        <p:spPr>
          <a:xfrm>
            <a:off x="3421278" y="2508073"/>
            <a:ext cx="1835532" cy="544483"/>
          </a:xfrm>
          <a:prstGeom prst="rect">
            <a:avLst/>
          </a:prstGeom>
          <a:noFill/>
          <a:ln>
            <a:noFill/>
          </a:ln>
        </p:spPr>
      </p:pic>
      <p:pic>
        <p:nvPicPr>
          <p:cNvPr id="1896" name="Google Shape;1896;p63"/>
          <p:cNvPicPr preferRelativeResize="0"/>
          <p:nvPr/>
        </p:nvPicPr>
        <p:blipFill rotWithShape="1">
          <a:blip r:embed="rId5">
            <a:alphaModFix/>
          </a:blip>
          <a:srcRect/>
          <a:stretch/>
        </p:blipFill>
        <p:spPr>
          <a:xfrm>
            <a:off x="3191739" y="1611320"/>
            <a:ext cx="2294610" cy="676910"/>
          </a:xfrm>
          <a:prstGeom prst="rect">
            <a:avLst/>
          </a:prstGeom>
          <a:noFill/>
          <a:ln>
            <a:noFill/>
          </a:ln>
        </p:spPr>
      </p:pic>
      <p:sp>
        <p:nvSpPr>
          <p:cNvPr id="1897" name="Google Shape;1897;p63"/>
          <p:cNvSpPr/>
          <p:nvPr/>
        </p:nvSpPr>
        <p:spPr>
          <a:xfrm>
            <a:off x="2973725" y="1437739"/>
            <a:ext cx="3632432" cy="1853968"/>
          </a:xfrm>
          <a:prstGeom prst="roundRect">
            <a:avLst>
              <a:gd name="adj" fmla="val 16667"/>
            </a:avLst>
          </a:prstGeom>
          <a:noFill/>
          <a:ln w="38100" cap="flat" cmpd="sng">
            <a:solidFill>
              <a:srgbClr val="0070C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1898" name="Google Shape;1898;p63"/>
          <p:cNvPicPr preferRelativeResize="0"/>
          <p:nvPr/>
        </p:nvPicPr>
        <p:blipFill rotWithShape="1">
          <a:blip r:embed="rId6">
            <a:alphaModFix/>
          </a:blip>
          <a:srcRect/>
          <a:stretch/>
        </p:blipFill>
        <p:spPr>
          <a:xfrm>
            <a:off x="1009599" y="2050919"/>
            <a:ext cx="1030133" cy="397866"/>
          </a:xfrm>
          <a:prstGeom prst="rect">
            <a:avLst/>
          </a:prstGeom>
          <a:noFill/>
          <a:ln>
            <a:noFill/>
          </a:ln>
        </p:spPr>
      </p:pic>
      <p:sp>
        <p:nvSpPr>
          <p:cNvPr id="1899" name="Google Shape;1899;p63"/>
          <p:cNvSpPr/>
          <p:nvPr/>
        </p:nvSpPr>
        <p:spPr>
          <a:xfrm>
            <a:off x="1029728" y="2444538"/>
            <a:ext cx="110799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800" b="1">
                <a:solidFill>
                  <a:srgbClr val="37BAE8"/>
                </a:solidFill>
                <a:latin typeface="Microsoft JhengHei"/>
                <a:ea typeface="Microsoft JhengHei"/>
                <a:cs typeface="Microsoft JhengHei"/>
                <a:sym typeface="Microsoft JhengHei"/>
              </a:rPr>
              <a:t>產品分類</a:t>
            </a:r>
            <a:endParaRPr sz="1800" b="1">
              <a:solidFill>
                <a:srgbClr val="37BAE8"/>
              </a:solidFill>
              <a:latin typeface="Microsoft JhengHei"/>
              <a:ea typeface="Microsoft JhengHei"/>
              <a:cs typeface="Microsoft JhengHei"/>
              <a:sym typeface="Microsoft JhengHei"/>
            </a:endParaRPr>
          </a:p>
        </p:txBody>
      </p:sp>
      <p:sp>
        <p:nvSpPr>
          <p:cNvPr id="1900" name="Google Shape;1900;p63"/>
          <p:cNvSpPr/>
          <p:nvPr/>
        </p:nvSpPr>
        <p:spPr>
          <a:xfrm>
            <a:off x="3972648" y="940788"/>
            <a:ext cx="1467068"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2000" b="1">
                <a:solidFill>
                  <a:srgbClr val="333F50"/>
                </a:solidFill>
                <a:latin typeface="Microsoft JhengHei"/>
                <a:ea typeface="Microsoft JhengHei"/>
                <a:cs typeface="Microsoft JhengHei"/>
                <a:sym typeface="Microsoft JhengHei"/>
              </a:rPr>
              <a:t>關鍵字搜索</a:t>
            </a:r>
            <a:endParaRPr/>
          </a:p>
        </p:txBody>
      </p:sp>
      <p:pic>
        <p:nvPicPr>
          <p:cNvPr id="1901" name="Google Shape;1901;p63"/>
          <p:cNvPicPr preferRelativeResize="0"/>
          <p:nvPr/>
        </p:nvPicPr>
        <p:blipFill rotWithShape="1">
          <a:blip r:embed="rId7">
            <a:alphaModFix/>
          </a:blip>
          <a:srcRect/>
          <a:stretch/>
        </p:blipFill>
        <p:spPr>
          <a:xfrm>
            <a:off x="9277216" y="2147955"/>
            <a:ext cx="1911991" cy="637330"/>
          </a:xfrm>
          <a:prstGeom prst="rect">
            <a:avLst/>
          </a:prstGeom>
          <a:noFill/>
          <a:ln>
            <a:noFill/>
          </a:ln>
        </p:spPr>
      </p:pic>
      <p:grpSp>
        <p:nvGrpSpPr>
          <p:cNvPr id="1902" name="Google Shape;1902;p63"/>
          <p:cNvGrpSpPr/>
          <p:nvPr/>
        </p:nvGrpSpPr>
        <p:grpSpPr>
          <a:xfrm>
            <a:off x="1383637" y="3604590"/>
            <a:ext cx="2732089" cy="2738191"/>
            <a:chOff x="1383637" y="3612479"/>
            <a:chExt cx="2732089" cy="2738191"/>
          </a:xfrm>
        </p:grpSpPr>
        <p:cxnSp>
          <p:nvCxnSpPr>
            <p:cNvPr id="1903" name="Google Shape;1903;p63"/>
            <p:cNvCxnSpPr>
              <a:stCxn id="1904" idx="3"/>
            </p:cNvCxnSpPr>
            <p:nvPr/>
          </p:nvCxnSpPr>
          <p:spPr>
            <a:xfrm flipH="1">
              <a:off x="2185598" y="4919442"/>
              <a:ext cx="741600" cy="615300"/>
            </a:xfrm>
            <a:prstGeom prst="straightConnector1">
              <a:avLst/>
            </a:prstGeom>
            <a:noFill/>
            <a:ln w="19050" cap="flat" cmpd="sng">
              <a:solidFill>
                <a:srgbClr val="FFC000"/>
              </a:solidFill>
              <a:prstDash val="solid"/>
              <a:miter lim="800000"/>
              <a:headEnd type="none" w="sm" len="sm"/>
              <a:tailEnd type="none" w="sm" len="sm"/>
            </a:ln>
          </p:spPr>
        </p:cxnSp>
        <p:cxnSp>
          <p:nvCxnSpPr>
            <p:cNvPr id="1905" name="Google Shape;1905;p63"/>
            <p:cNvCxnSpPr>
              <a:stCxn id="1904" idx="3"/>
            </p:cNvCxnSpPr>
            <p:nvPr/>
          </p:nvCxnSpPr>
          <p:spPr>
            <a:xfrm flipH="1">
              <a:off x="2843798" y="4919442"/>
              <a:ext cx="83400" cy="615300"/>
            </a:xfrm>
            <a:prstGeom prst="straightConnector1">
              <a:avLst/>
            </a:prstGeom>
            <a:noFill/>
            <a:ln w="19050" cap="flat" cmpd="sng">
              <a:solidFill>
                <a:srgbClr val="FFC000"/>
              </a:solidFill>
              <a:prstDash val="solid"/>
              <a:miter lim="800000"/>
              <a:headEnd type="none" w="sm" len="sm"/>
              <a:tailEnd type="none" w="sm" len="sm"/>
            </a:ln>
          </p:spPr>
        </p:cxnSp>
        <p:cxnSp>
          <p:nvCxnSpPr>
            <p:cNvPr id="1906" name="Google Shape;1906;p63"/>
            <p:cNvCxnSpPr/>
            <p:nvPr/>
          </p:nvCxnSpPr>
          <p:spPr>
            <a:xfrm>
              <a:off x="2960754" y="4897443"/>
              <a:ext cx="490431" cy="637247"/>
            </a:xfrm>
            <a:prstGeom prst="straightConnector1">
              <a:avLst/>
            </a:prstGeom>
            <a:noFill/>
            <a:ln w="19050" cap="flat" cmpd="sng">
              <a:solidFill>
                <a:srgbClr val="FFC000"/>
              </a:solidFill>
              <a:prstDash val="solid"/>
              <a:miter lim="800000"/>
              <a:headEnd type="none" w="sm" len="sm"/>
              <a:tailEnd type="none" w="sm" len="sm"/>
            </a:ln>
          </p:spPr>
        </p:cxnSp>
        <p:sp>
          <p:nvSpPr>
            <p:cNvPr id="1904" name="Google Shape;1904;p63"/>
            <p:cNvSpPr/>
            <p:nvPr/>
          </p:nvSpPr>
          <p:spPr>
            <a:xfrm>
              <a:off x="2506441" y="4526350"/>
              <a:ext cx="1065930" cy="393092"/>
            </a:xfrm>
            <a:prstGeom prst="cube">
              <a:avLst>
                <a:gd name="adj" fmla="val 57090"/>
              </a:avLst>
            </a:prstGeom>
            <a:solidFill>
              <a:srgbClr val="37BA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07" name="Google Shape;1907;p63"/>
            <p:cNvSpPr/>
            <p:nvPr/>
          </p:nvSpPr>
          <p:spPr>
            <a:xfrm>
              <a:off x="2590331" y="4329952"/>
              <a:ext cx="1065930" cy="393092"/>
            </a:xfrm>
            <a:prstGeom prst="cube">
              <a:avLst>
                <a:gd name="adj" fmla="val 57090"/>
              </a:avLst>
            </a:prstGeom>
            <a:solidFill>
              <a:srgbClr val="37BA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08" name="Google Shape;1908;p63"/>
            <p:cNvSpPr txBox="1"/>
            <p:nvPr/>
          </p:nvSpPr>
          <p:spPr>
            <a:xfrm>
              <a:off x="1803465" y="3612479"/>
              <a:ext cx="2312261" cy="33855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a:solidFill>
                    <a:srgbClr val="323F4F"/>
                  </a:solidFill>
                  <a:latin typeface="Microsoft JhengHei"/>
                  <a:ea typeface="Microsoft JhengHei"/>
                  <a:cs typeface="Microsoft JhengHei"/>
                  <a:sym typeface="Microsoft JhengHei"/>
                </a:rPr>
                <a:t>使用多線程加速爬取</a:t>
              </a:r>
              <a:endParaRPr/>
            </a:p>
          </p:txBody>
        </p:sp>
        <p:sp>
          <p:nvSpPr>
            <p:cNvPr id="1909" name="Google Shape;1909;p63"/>
            <p:cNvSpPr/>
            <p:nvPr/>
          </p:nvSpPr>
          <p:spPr>
            <a:xfrm>
              <a:off x="2650922" y="4121311"/>
              <a:ext cx="1065930" cy="393092"/>
            </a:xfrm>
            <a:prstGeom prst="cube">
              <a:avLst>
                <a:gd name="adj" fmla="val 57090"/>
              </a:avLst>
            </a:prstGeom>
            <a:solidFill>
              <a:srgbClr val="37BA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10" name="Google Shape;1910;p63"/>
            <p:cNvSpPr/>
            <p:nvPr/>
          </p:nvSpPr>
          <p:spPr>
            <a:xfrm>
              <a:off x="1853709" y="5446595"/>
              <a:ext cx="542225" cy="453850"/>
            </a:xfrm>
            <a:prstGeom prst="cube">
              <a:avLst>
                <a:gd name="adj" fmla="val 42078"/>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11" name="Google Shape;1911;p63"/>
            <p:cNvSpPr/>
            <p:nvPr/>
          </p:nvSpPr>
          <p:spPr>
            <a:xfrm>
              <a:off x="2530737" y="5422261"/>
              <a:ext cx="542225" cy="453850"/>
            </a:xfrm>
            <a:prstGeom prst="cube">
              <a:avLst>
                <a:gd name="adj" fmla="val 42078"/>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12" name="Google Shape;1912;p63"/>
            <p:cNvSpPr/>
            <p:nvPr/>
          </p:nvSpPr>
          <p:spPr>
            <a:xfrm>
              <a:off x="3180072" y="5422261"/>
              <a:ext cx="542225" cy="453850"/>
            </a:xfrm>
            <a:prstGeom prst="cube">
              <a:avLst>
                <a:gd name="adj" fmla="val 42078"/>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13" name="Google Shape;1913;p63"/>
            <p:cNvSpPr/>
            <p:nvPr/>
          </p:nvSpPr>
          <p:spPr>
            <a:xfrm>
              <a:off x="1383637" y="4973204"/>
              <a:ext cx="1332416"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600" b="1">
                  <a:solidFill>
                    <a:srgbClr val="002060"/>
                  </a:solidFill>
                  <a:latin typeface="Helvetica Neue"/>
                  <a:ea typeface="Helvetica Neue"/>
                  <a:cs typeface="Helvetica Neue"/>
                  <a:sym typeface="Helvetica Neue"/>
                </a:rPr>
                <a:t>分配5條線程</a:t>
              </a:r>
              <a:endParaRPr/>
            </a:p>
          </p:txBody>
        </p:sp>
        <p:sp>
          <p:nvSpPr>
            <p:cNvPr id="1914" name="Google Shape;1914;p63"/>
            <p:cNvSpPr/>
            <p:nvPr/>
          </p:nvSpPr>
          <p:spPr>
            <a:xfrm>
              <a:off x="1920168" y="6012116"/>
              <a:ext cx="182614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600" b="1">
                  <a:solidFill>
                    <a:srgbClr val="002060"/>
                  </a:solidFill>
                  <a:latin typeface="Helvetica Neue"/>
                  <a:ea typeface="Helvetica Neue"/>
                  <a:cs typeface="Helvetica Neue"/>
                  <a:sym typeface="Helvetica Neue"/>
                </a:rPr>
                <a:t>大幅縮短爬取時間</a:t>
              </a:r>
              <a:endParaRPr/>
            </a:p>
          </p:txBody>
        </p:sp>
      </p:grpSp>
      <p:sp>
        <p:nvSpPr>
          <p:cNvPr id="1915" name="Google Shape;1915;p63"/>
          <p:cNvSpPr/>
          <p:nvPr/>
        </p:nvSpPr>
        <p:spPr>
          <a:xfrm>
            <a:off x="7325807" y="1335732"/>
            <a:ext cx="121058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2000" b="1">
                <a:solidFill>
                  <a:srgbClr val="333F50"/>
                </a:solidFill>
                <a:latin typeface="Microsoft JhengHei"/>
                <a:ea typeface="Microsoft JhengHei"/>
                <a:cs typeface="Microsoft JhengHei"/>
                <a:sym typeface="Microsoft JhengHei"/>
              </a:rPr>
              <a:t>原始資料</a:t>
            </a:r>
            <a:endParaRPr/>
          </a:p>
        </p:txBody>
      </p:sp>
      <p:grpSp>
        <p:nvGrpSpPr>
          <p:cNvPr id="1916" name="Google Shape;1916;p63"/>
          <p:cNvGrpSpPr/>
          <p:nvPr/>
        </p:nvGrpSpPr>
        <p:grpSpPr>
          <a:xfrm>
            <a:off x="5977763" y="3604590"/>
            <a:ext cx="3963896" cy="2302484"/>
            <a:chOff x="5977763" y="3612479"/>
            <a:chExt cx="3963896" cy="2302484"/>
          </a:xfrm>
        </p:grpSpPr>
        <p:grpSp>
          <p:nvGrpSpPr>
            <p:cNvPr id="1917" name="Google Shape;1917;p63"/>
            <p:cNvGrpSpPr/>
            <p:nvPr/>
          </p:nvGrpSpPr>
          <p:grpSpPr>
            <a:xfrm>
              <a:off x="6686510" y="3612479"/>
              <a:ext cx="2312261" cy="338554"/>
              <a:chOff x="6241893" y="3838982"/>
              <a:chExt cx="2312261" cy="338554"/>
            </a:xfrm>
          </p:grpSpPr>
          <p:sp>
            <p:nvSpPr>
              <p:cNvPr id="1918" name="Google Shape;1918;p63"/>
              <p:cNvSpPr txBox="1"/>
              <p:nvPr/>
            </p:nvSpPr>
            <p:spPr>
              <a:xfrm>
                <a:off x="6241893" y="3838982"/>
                <a:ext cx="2312261" cy="33855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a:solidFill>
                      <a:srgbClr val="323F4F"/>
                    </a:solidFill>
                    <a:latin typeface="Helvetica Neue"/>
                    <a:ea typeface="Helvetica Neue"/>
                    <a:cs typeface="Helvetica Neue"/>
                    <a:sym typeface="Helvetica Neue"/>
                  </a:rPr>
                  <a:t>       被阻擋IP</a:t>
                </a:r>
                <a:endParaRPr sz="1600" b="1">
                  <a:solidFill>
                    <a:srgbClr val="323F4F"/>
                  </a:solidFill>
                  <a:latin typeface="Helvetica Neue"/>
                  <a:ea typeface="Helvetica Neue"/>
                  <a:cs typeface="Helvetica Neue"/>
                  <a:sym typeface="Helvetica Neue"/>
                </a:endParaRPr>
              </a:p>
            </p:txBody>
          </p:sp>
          <p:pic>
            <p:nvPicPr>
              <p:cNvPr id="1919" name="Google Shape;1919;p63"/>
              <p:cNvPicPr preferRelativeResize="0"/>
              <p:nvPr/>
            </p:nvPicPr>
            <p:blipFill rotWithShape="1">
              <a:blip r:embed="rId4">
                <a:alphaModFix/>
              </a:blip>
              <a:srcRect r="34289"/>
              <a:stretch/>
            </p:blipFill>
            <p:spPr>
              <a:xfrm>
                <a:off x="6303489" y="3926375"/>
                <a:ext cx="790140" cy="234383"/>
              </a:xfrm>
              <a:prstGeom prst="rect">
                <a:avLst/>
              </a:prstGeom>
              <a:noFill/>
              <a:ln>
                <a:noFill/>
              </a:ln>
            </p:spPr>
          </p:pic>
        </p:grpSp>
        <p:sp>
          <p:nvSpPr>
            <p:cNvPr id="1920" name="Google Shape;1920;p63"/>
            <p:cNvSpPr/>
            <p:nvPr/>
          </p:nvSpPr>
          <p:spPr>
            <a:xfrm>
              <a:off x="6261362" y="5330188"/>
              <a:ext cx="3248005"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600" b="1">
                  <a:solidFill>
                    <a:srgbClr val="002060"/>
                  </a:solidFill>
                  <a:latin typeface="Helvetica Neue"/>
                  <a:ea typeface="Helvetica Neue"/>
                  <a:cs typeface="Helvetica Neue"/>
                  <a:sym typeface="Helvetica Neue"/>
                </a:rPr>
                <a:t>透過IP網每次爬取更換IP</a:t>
              </a:r>
              <a:endParaRPr/>
            </a:p>
            <a:p>
              <a:pPr marL="0" marR="0" lvl="0" indent="0" algn="ctr" rtl="0">
                <a:spcBef>
                  <a:spcPts val="0"/>
                </a:spcBef>
                <a:spcAft>
                  <a:spcPts val="0"/>
                </a:spcAft>
                <a:buNone/>
              </a:pPr>
              <a:r>
                <a:rPr lang="zh-TW" sz="1600" b="1">
                  <a:solidFill>
                    <a:srgbClr val="002060"/>
                  </a:solidFill>
                  <a:latin typeface="Helvetica Neue"/>
                  <a:ea typeface="Helvetica Neue"/>
                  <a:cs typeface="Helvetica Neue"/>
                  <a:sym typeface="Helvetica Neue"/>
                </a:rPr>
                <a:t>防止同一組IP大量對網站進行訪問</a:t>
              </a:r>
              <a:endParaRPr/>
            </a:p>
          </p:txBody>
        </p:sp>
        <p:pic>
          <p:nvPicPr>
            <p:cNvPr id="1921" name="Google Shape;1921;p63"/>
            <p:cNvPicPr preferRelativeResize="0"/>
            <p:nvPr/>
          </p:nvPicPr>
          <p:blipFill rotWithShape="1">
            <a:blip r:embed="rId8">
              <a:alphaModFix/>
            </a:blip>
            <a:srcRect/>
            <a:stretch/>
          </p:blipFill>
          <p:spPr>
            <a:xfrm>
              <a:off x="5977764" y="4042025"/>
              <a:ext cx="3963895" cy="1031167"/>
            </a:xfrm>
            <a:prstGeom prst="rect">
              <a:avLst/>
            </a:prstGeom>
            <a:noFill/>
            <a:ln>
              <a:noFill/>
            </a:ln>
          </p:spPr>
        </p:pic>
        <p:sp>
          <p:nvSpPr>
            <p:cNvPr id="1922" name="Google Shape;1922;p63"/>
            <p:cNvSpPr/>
            <p:nvPr/>
          </p:nvSpPr>
          <p:spPr>
            <a:xfrm>
              <a:off x="5977763" y="4038425"/>
              <a:ext cx="1324801" cy="1097197"/>
            </a:xfrm>
            <a:prstGeom prst="roundRect">
              <a:avLst>
                <a:gd name="adj" fmla="val 16667"/>
              </a:avLst>
            </a:prstGeom>
            <a:noFill/>
            <a:ln w="19050" cap="flat" cmpd="sng">
              <a:solidFill>
                <a:srgbClr val="FFC00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pic>
        <p:nvPicPr>
          <p:cNvPr id="1923" name="Google Shape;1923;p63"/>
          <p:cNvPicPr preferRelativeResize="0"/>
          <p:nvPr/>
        </p:nvPicPr>
        <p:blipFill rotWithShape="1">
          <a:blip r:embed="rId9">
            <a:alphaModFix/>
          </a:blip>
          <a:srcRect/>
          <a:stretch/>
        </p:blipFill>
        <p:spPr>
          <a:xfrm>
            <a:off x="9641918" y="2150902"/>
            <a:ext cx="373613" cy="224168"/>
          </a:xfrm>
          <a:prstGeom prst="rect">
            <a:avLst/>
          </a:prstGeom>
          <a:noFill/>
          <a:ln>
            <a:noFill/>
          </a:ln>
        </p:spPr>
      </p:pic>
      <p:sp>
        <p:nvSpPr>
          <p:cNvPr id="1924" name="Google Shape;1924;p63"/>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FFC000"/>
                </a:solidFill>
                <a:latin typeface="Helvetica Neue"/>
                <a:ea typeface="Helvetica Neue"/>
                <a:cs typeface="Helvetica Neue"/>
                <a:sym typeface="Helvetica Neue"/>
              </a:rPr>
              <a:t>E</a:t>
            </a:r>
            <a:r>
              <a:rPr lang="zh-TW" sz="2800" b="1">
                <a:solidFill>
                  <a:srgbClr val="333F50"/>
                </a:solidFill>
                <a:latin typeface="Helvetica Neue"/>
                <a:ea typeface="Helvetica Neue"/>
                <a:cs typeface="Helvetica Neue"/>
                <a:sym typeface="Helvetica Neue"/>
              </a:rPr>
              <a:t>TL - Extract  </a:t>
            </a:r>
            <a:endParaRPr sz="2800" b="1">
              <a:solidFill>
                <a:srgbClr val="333F50"/>
              </a:solidFill>
              <a:latin typeface="Helvetica Neue"/>
              <a:ea typeface="Helvetica Neue"/>
              <a:cs typeface="Helvetica Neue"/>
              <a:sym typeface="Helvetica Neue"/>
            </a:endParaRPr>
          </a:p>
        </p:txBody>
      </p:sp>
      <p:cxnSp>
        <p:nvCxnSpPr>
          <p:cNvPr id="1925" name="Google Shape;1925;p63"/>
          <p:cNvCxnSpPr/>
          <p:nvPr/>
        </p:nvCxnSpPr>
        <p:spPr>
          <a:xfrm>
            <a:off x="2461904" y="2370022"/>
            <a:ext cx="256854" cy="0"/>
          </a:xfrm>
          <a:prstGeom prst="straightConnector1">
            <a:avLst/>
          </a:prstGeom>
          <a:noFill/>
          <a:ln w="47625" cap="flat" cmpd="sng">
            <a:solidFill>
              <a:srgbClr val="0070C0"/>
            </a:solidFill>
            <a:prstDash val="solid"/>
            <a:miter lim="800000"/>
            <a:headEnd type="none" w="sm" len="sm"/>
            <a:tailEnd type="triangle" w="med" len="med"/>
          </a:ln>
        </p:spPr>
      </p:cxnSp>
      <p:cxnSp>
        <p:nvCxnSpPr>
          <p:cNvPr id="1926" name="Google Shape;1926;p63"/>
          <p:cNvCxnSpPr/>
          <p:nvPr/>
        </p:nvCxnSpPr>
        <p:spPr>
          <a:xfrm>
            <a:off x="6906904" y="2408122"/>
            <a:ext cx="256854" cy="0"/>
          </a:xfrm>
          <a:prstGeom prst="straightConnector1">
            <a:avLst/>
          </a:prstGeom>
          <a:noFill/>
          <a:ln w="47625" cap="flat" cmpd="sng">
            <a:solidFill>
              <a:srgbClr val="0070C0"/>
            </a:solidFill>
            <a:prstDash val="solid"/>
            <a:miter lim="800000"/>
            <a:headEnd type="none" w="sm" len="sm"/>
            <a:tailEnd type="triangle" w="med" len="med"/>
          </a:ln>
        </p:spPr>
      </p:cxnSp>
      <p:cxnSp>
        <p:nvCxnSpPr>
          <p:cNvPr id="1927" name="Google Shape;1927;p63"/>
          <p:cNvCxnSpPr/>
          <p:nvPr/>
        </p:nvCxnSpPr>
        <p:spPr>
          <a:xfrm>
            <a:off x="8818117" y="2426995"/>
            <a:ext cx="256854" cy="0"/>
          </a:xfrm>
          <a:prstGeom prst="straightConnector1">
            <a:avLst/>
          </a:prstGeom>
          <a:noFill/>
          <a:ln w="47625" cap="flat" cmpd="sng">
            <a:solidFill>
              <a:srgbClr val="0070C0"/>
            </a:solidFill>
            <a:prstDash val="solid"/>
            <a:miter lim="800000"/>
            <a:headEnd type="none" w="sm" len="sm"/>
            <a:tailEnd type="triangle" w="med" len="med"/>
          </a:ln>
        </p:spPr>
      </p:cxnSp>
      <p:pic>
        <p:nvPicPr>
          <p:cNvPr id="1928" name="Google Shape;1928;p63"/>
          <p:cNvPicPr preferRelativeResize="0"/>
          <p:nvPr/>
        </p:nvPicPr>
        <p:blipFill rotWithShape="1">
          <a:blip r:embed="rId10">
            <a:alphaModFix/>
          </a:blip>
          <a:srcRect/>
          <a:stretch/>
        </p:blipFill>
        <p:spPr>
          <a:xfrm>
            <a:off x="7404070" y="1847166"/>
            <a:ext cx="1047597" cy="1047597"/>
          </a:xfrm>
          <a:prstGeom prst="rect">
            <a:avLst/>
          </a:prstGeom>
          <a:noFill/>
          <a:ln>
            <a:noFill/>
          </a:ln>
        </p:spPr>
      </p:pic>
      <p:grpSp>
        <p:nvGrpSpPr>
          <p:cNvPr id="1929" name="Google Shape;1929;p63"/>
          <p:cNvGrpSpPr/>
          <p:nvPr/>
        </p:nvGrpSpPr>
        <p:grpSpPr>
          <a:xfrm>
            <a:off x="6315613" y="261142"/>
            <a:ext cx="3552287" cy="683557"/>
            <a:chOff x="6315613" y="261142"/>
            <a:chExt cx="3552287" cy="683557"/>
          </a:xfrm>
        </p:grpSpPr>
        <p:sp>
          <p:nvSpPr>
            <p:cNvPr id="1930" name="Google Shape;1930;p63"/>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31" name="Google Shape;1931;p63"/>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32" name="Google Shape;1932;p63"/>
            <p:cNvSpPr/>
            <p:nvPr/>
          </p:nvSpPr>
          <p:spPr>
            <a:xfrm>
              <a:off x="6624042" y="471562"/>
              <a:ext cx="1728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33" name="Google Shape;1933;p63"/>
            <p:cNvSpPr/>
            <p:nvPr/>
          </p:nvSpPr>
          <p:spPr>
            <a:xfrm>
              <a:off x="8052622"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34" name="Google Shape;1934;p63"/>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35" name="Google Shape;1935;p63"/>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36" name="Google Shape;1936;p63"/>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37" name="Google Shape;1937;p63"/>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38" name="Google Shape;1938;p63"/>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39" name="Google Shape;1939;p63"/>
            <p:cNvSpPr txBox="1"/>
            <p:nvPr/>
          </p:nvSpPr>
          <p:spPr>
            <a:xfrm>
              <a:off x="7593692"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06</a:t>
              </a:r>
              <a:endParaRPr sz="1400" b="1">
                <a:solidFill>
                  <a:schemeClr val="lt1"/>
                </a:solidFill>
                <a:latin typeface="Helvetica Neue"/>
                <a:ea typeface="Helvetica Neue"/>
                <a:cs typeface="Helvetica Neue"/>
                <a:sym typeface="Helvetica Neue"/>
              </a:endParaRPr>
            </a:p>
          </p:txBody>
        </p:sp>
        <p:sp>
          <p:nvSpPr>
            <p:cNvPr id="1940" name="Google Shape;1940;p63"/>
            <p:cNvSpPr txBox="1"/>
            <p:nvPr/>
          </p:nvSpPr>
          <p:spPr>
            <a:xfrm>
              <a:off x="7791559"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ETL</a:t>
              </a:r>
              <a:endParaRPr sz="1200" b="1">
                <a:solidFill>
                  <a:srgbClr val="0070C0"/>
                </a:solidFill>
                <a:latin typeface="Microsoft JhengHei"/>
                <a:ea typeface="Microsoft JhengHei"/>
                <a:cs typeface="Microsoft JhengHei"/>
                <a:sym typeface="Microsoft JhengHei"/>
              </a:endParaRPr>
            </a:p>
          </p:txBody>
        </p:sp>
        <p:sp>
          <p:nvSpPr>
            <p:cNvPr id="1941" name="Google Shape;1941;p63"/>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42" name="Google Shape;1942;p63"/>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43" name="Google Shape;1943;p63"/>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44" name="Google Shape;1944;p63"/>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945" name="Google Shape;1945;p63"/>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2"/>
                                        </p:tgtEl>
                                        <p:attrNameLst>
                                          <p:attrName>style.visibility</p:attrName>
                                        </p:attrNameLst>
                                      </p:cBhvr>
                                      <p:to>
                                        <p:strVal val="visible"/>
                                      </p:to>
                                    </p:set>
                                    <p:animEffect transition="in" filter="fade">
                                      <p:cBhvr>
                                        <p:cTn id="7" dur="250"/>
                                        <p:tgtEl>
                                          <p:spTgt spid="19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6"/>
                                        </p:tgtEl>
                                        <p:attrNameLst>
                                          <p:attrName>style.visibility</p:attrName>
                                        </p:attrNameLst>
                                      </p:cBhvr>
                                      <p:to>
                                        <p:strVal val="visible"/>
                                      </p:to>
                                    </p:set>
                                    <p:animEffect transition="in" filter="fade">
                                      <p:cBhvr>
                                        <p:cTn id="12" dur="250"/>
                                        <p:tgtEl>
                                          <p:spTgt spid="1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pic>
        <p:nvPicPr>
          <p:cNvPr id="1950" name="Google Shape;1950;p64"/>
          <p:cNvPicPr preferRelativeResize="0"/>
          <p:nvPr/>
        </p:nvPicPr>
        <p:blipFill rotWithShape="1">
          <a:blip r:embed="rId3">
            <a:alphaModFix/>
          </a:blip>
          <a:srcRect/>
          <a:stretch/>
        </p:blipFill>
        <p:spPr>
          <a:xfrm>
            <a:off x="744311" y="1887725"/>
            <a:ext cx="5505569" cy="879980"/>
          </a:xfrm>
          <a:prstGeom prst="rect">
            <a:avLst/>
          </a:prstGeom>
          <a:noFill/>
          <a:ln>
            <a:noFill/>
          </a:ln>
        </p:spPr>
      </p:pic>
      <p:sp>
        <p:nvSpPr>
          <p:cNvPr id="1951" name="Google Shape;1951;p64"/>
          <p:cNvSpPr/>
          <p:nvPr/>
        </p:nvSpPr>
        <p:spPr>
          <a:xfrm>
            <a:off x="1901403" y="1269494"/>
            <a:ext cx="249299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800" b="1">
                <a:solidFill>
                  <a:srgbClr val="333F50"/>
                </a:solidFill>
                <a:latin typeface="Microsoft JhengHei"/>
                <a:ea typeface="Microsoft JhengHei"/>
                <a:cs typeface="Microsoft JhengHei"/>
                <a:sym typeface="Microsoft JhengHei"/>
              </a:rPr>
              <a:t>將數值型遺漏值做補值</a:t>
            </a:r>
            <a:endParaRPr/>
          </a:p>
        </p:txBody>
      </p:sp>
      <p:sp>
        <p:nvSpPr>
          <p:cNvPr id="1952" name="Google Shape;1952;p64"/>
          <p:cNvSpPr/>
          <p:nvPr/>
        </p:nvSpPr>
        <p:spPr>
          <a:xfrm>
            <a:off x="4294391" y="1825171"/>
            <a:ext cx="237530" cy="942534"/>
          </a:xfrm>
          <a:prstGeom prst="rect">
            <a:avLst/>
          </a:prstGeom>
          <a:noFill/>
          <a:ln w="28575" cap="flat" cmpd="sng">
            <a:solidFill>
              <a:srgbClr val="FFC000"/>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53" name="Google Shape;1953;p64"/>
          <p:cNvSpPr txBox="1"/>
          <p:nvPr/>
        </p:nvSpPr>
        <p:spPr>
          <a:xfrm>
            <a:off x="967036" y="2590734"/>
            <a:ext cx="2380133" cy="307776"/>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400" b="1">
                <a:solidFill>
                  <a:srgbClr val="323F4F"/>
                </a:solidFill>
                <a:latin typeface="Microsoft JhengHei"/>
                <a:ea typeface="Microsoft JhengHei"/>
                <a:cs typeface="Microsoft JhengHei"/>
                <a:sym typeface="Microsoft JhengHei"/>
              </a:rPr>
              <a:t>採用範圍群組做平均數補值</a:t>
            </a:r>
            <a:endParaRPr/>
          </a:p>
        </p:txBody>
      </p:sp>
      <p:sp>
        <p:nvSpPr>
          <p:cNvPr id="1954" name="Google Shape;1954;p64"/>
          <p:cNvSpPr/>
          <p:nvPr/>
        </p:nvSpPr>
        <p:spPr>
          <a:xfrm>
            <a:off x="4272286" y="1327901"/>
            <a:ext cx="1287532"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400" b="1">
                <a:solidFill>
                  <a:srgbClr val="0070C0"/>
                </a:solidFill>
                <a:latin typeface="Helvetica Neue"/>
                <a:ea typeface="Helvetica Neue"/>
                <a:cs typeface="Helvetica Neue"/>
                <a:sym typeface="Helvetica Neue"/>
              </a:rPr>
              <a:t>遺失值 : 2278</a:t>
            </a:r>
            <a:endParaRPr sz="1400" b="1">
              <a:solidFill>
                <a:srgbClr val="0070C0"/>
              </a:solidFill>
              <a:latin typeface="Helvetica Neue"/>
              <a:ea typeface="Helvetica Neue"/>
              <a:cs typeface="Helvetica Neue"/>
              <a:sym typeface="Helvetica Neue"/>
            </a:endParaRPr>
          </a:p>
        </p:txBody>
      </p:sp>
      <p:pic>
        <p:nvPicPr>
          <p:cNvPr id="1955" name="Google Shape;1955;p64"/>
          <p:cNvPicPr preferRelativeResize="0"/>
          <p:nvPr/>
        </p:nvPicPr>
        <p:blipFill rotWithShape="1">
          <a:blip r:embed="rId4">
            <a:alphaModFix/>
          </a:blip>
          <a:srcRect/>
          <a:stretch/>
        </p:blipFill>
        <p:spPr>
          <a:xfrm>
            <a:off x="747207" y="3264127"/>
            <a:ext cx="5502673" cy="942534"/>
          </a:xfrm>
          <a:prstGeom prst="rect">
            <a:avLst/>
          </a:prstGeom>
          <a:noFill/>
          <a:ln>
            <a:noFill/>
          </a:ln>
        </p:spPr>
      </p:pic>
      <p:sp>
        <p:nvSpPr>
          <p:cNvPr id="1956" name="Google Shape;1956;p64"/>
          <p:cNvSpPr/>
          <p:nvPr/>
        </p:nvSpPr>
        <p:spPr>
          <a:xfrm>
            <a:off x="4271490" y="3217136"/>
            <a:ext cx="237530" cy="942534"/>
          </a:xfrm>
          <a:prstGeom prst="rect">
            <a:avLst/>
          </a:prstGeom>
          <a:noFill/>
          <a:ln w="28575" cap="flat" cmpd="sng">
            <a:solidFill>
              <a:srgbClr val="FFC000"/>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57" name="Google Shape;1957;p64"/>
          <p:cNvSpPr/>
          <p:nvPr/>
        </p:nvSpPr>
        <p:spPr>
          <a:xfrm>
            <a:off x="2601646" y="4419945"/>
            <a:ext cx="162897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800" b="1">
                <a:solidFill>
                  <a:srgbClr val="333F50"/>
                </a:solidFill>
                <a:latin typeface="Microsoft JhengHei"/>
                <a:ea typeface="Microsoft JhengHei"/>
                <a:cs typeface="Microsoft JhengHei"/>
                <a:sym typeface="Microsoft JhengHei"/>
              </a:rPr>
              <a:t>清除特殊符號</a:t>
            </a:r>
            <a:endParaRPr/>
          </a:p>
        </p:txBody>
      </p:sp>
      <p:sp>
        <p:nvSpPr>
          <p:cNvPr id="1958" name="Google Shape;1958;p64"/>
          <p:cNvSpPr/>
          <p:nvPr/>
        </p:nvSpPr>
        <p:spPr>
          <a:xfrm>
            <a:off x="8307171" y="3175399"/>
            <a:ext cx="156966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800" b="1">
                <a:solidFill>
                  <a:srgbClr val="333F50"/>
                </a:solidFill>
                <a:latin typeface="Microsoft JhengHei"/>
                <a:ea typeface="Microsoft JhengHei"/>
                <a:cs typeface="Microsoft JhengHei"/>
                <a:sym typeface="Microsoft JhengHei"/>
              </a:rPr>
              <a:t>商品來源統計</a:t>
            </a:r>
            <a:endParaRPr/>
          </a:p>
        </p:txBody>
      </p:sp>
      <p:pic>
        <p:nvPicPr>
          <p:cNvPr id="1959" name="Google Shape;1959;p64"/>
          <p:cNvPicPr preferRelativeResize="0"/>
          <p:nvPr/>
        </p:nvPicPr>
        <p:blipFill rotWithShape="1">
          <a:blip r:embed="rId5">
            <a:alphaModFix/>
          </a:blip>
          <a:srcRect/>
          <a:stretch/>
        </p:blipFill>
        <p:spPr>
          <a:xfrm>
            <a:off x="769705" y="4864427"/>
            <a:ext cx="5373964" cy="1166150"/>
          </a:xfrm>
          <a:prstGeom prst="rect">
            <a:avLst/>
          </a:prstGeom>
          <a:noFill/>
          <a:ln>
            <a:noFill/>
          </a:ln>
        </p:spPr>
      </p:pic>
      <p:sp>
        <p:nvSpPr>
          <p:cNvPr id="1960" name="Google Shape;1960;p64"/>
          <p:cNvSpPr/>
          <p:nvPr/>
        </p:nvSpPr>
        <p:spPr>
          <a:xfrm>
            <a:off x="3008515" y="5240971"/>
            <a:ext cx="338654" cy="128471"/>
          </a:xfrm>
          <a:prstGeom prst="rect">
            <a:avLst/>
          </a:prstGeom>
          <a:noFill/>
          <a:ln w="28575" cap="flat" cmpd="sng">
            <a:solidFill>
              <a:srgbClr val="FFC000"/>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61" name="Google Shape;1961;p64"/>
          <p:cNvSpPr/>
          <p:nvPr/>
        </p:nvSpPr>
        <p:spPr>
          <a:xfrm>
            <a:off x="3086103" y="5874440"/>
            <a:ext cx="272225" cy="156137"/>
          </a:xfrm>
          <a:prstGeom prst="rect">
            <a:avLst/>
          </a:prstGeom>
          <a:noFill/>
          <a:ln w="28575" cap="flat" cmpd="sng">
            <a:solidFill>
              <a:srgbClr val="FFC000"/>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62" name="Google Shape;1962;p64"/>
          <p:cNvSpPr/>
          <p:nvPr/>
        </p:nvSpPr>
        <p:spPr>
          <a:xfrm>
            <a:off x="8388591" y="1364902"/>
            <a:ext cx="13388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800" b="1">
                <a:solidFill>
                  <a:srgbClr val="333F50"/>
                </a:solidFill>
                <a:latin typeface="Microsoft JhengHei"/>
                <a:ea typeface="Microsoft JhengHei"/>
                <a:cs typeface="Microsoft JhengHei"/>
                <a:sym typeface="Microsoft JhengHei"/>
              </a:rPr>
              <a:t>幣值統一化</a:t>
            </a:r>
            <a:endParaRPr/>
          </a:p>
        </p:txBody>
      </p:sp>
      <p:pic>
        <p:nvPicPr>
          <p:cNvPr id="1963" name="Google Shape;1963;p64"/>
          <p:cNvPicPr preferRelativeResize="0"/>
          <p:nvPr/>
        </p:nvPicPr>
        <p:blipFill rotWithShape="1">
          <a:blip r:embed="rId6">
            <a:alphaModFix/>
          </a:blip>
          <a:srcRect b="50976"/>
          <a:stretch/>
        </p:blipFill>
        <p:spPr>
          <a:xfrm>
            <a:off x="6772374" y="1753448"/>
            <a:ext cx="4675277" cy="1120856"/>
          </a:xfrm>
          <a:prstGeom prst="rect">
            <a:avLst/>
          </a:prstGeom>
          <a:noFill/>
          <a:ln>
            <a:noFill/>
          </a:ln>
        </p:spPr>
      </p:pic>
      <p:sp>
        <p:nvSpPr>
          <p:cNvPr id="1964" name="Google Shape;1964;p64"/>
          <p:cNvSpPr/>
          <p:nvPr/>
        </p:nvSpPr>
        <p:spPr>
          <a:xfrm>
            <a:off x="10222748" y="1940550"/>
            <a:ext cx="225769" cy="905509"/>
          </a:xfrm>
          <a:prstGeom prst="rect">
            <a:avLst/>
          </a:prstGeom>
          <a:noFill/>
          <a:ln w="28575" cap="flat" cmpd="sng">
            <a:solidFill>
              <a:srgbClr val="FFC000"/>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65" name="Google Shape;1965;p64"/>
          <p:cNvSpPr txBox="1"/>
          <p:nvPr/>
        </p:nvSpPr>
        <p:spPr>
          <a:xfrm>
            <a:off x="6788658" y="2575031"/>
            <a:ext cx="1217503" cy="307777"/>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400" b="1">
                <a:solidFill>
                  <a:srgbClr val="323F4F"/>
                </a:solidFill>
                <a:latin typeface="Microsoft JhengHei"/>
                <a:ea typeface="Microsoft JhengHei"/>
                <a:cs typeface="Microsoft JhengHei"/>
                <a:sym typeface="Microsoft JhengHei"/>
              </a:rPr>
              <a:t>轉化成美金</a:t>
            </a:r>
            <a:endParaRPr/>
          </a:p>
        </p:txBody>
      </p:sp>
      <p:sp>
        <p:nvSpPr>
          <p:cNvPr id="1966" name="Google Shape;1966;p64"/>
          <p:cNvSpPr/>
          <p:nvPr/>
        </p:nvSpPr>
        <p:spPr>
          <a:xfrm>
            <a:off x="6472525" y="3022876"/>
            <a:ext cx="5127826" cy="3227004"/>
          </a:xfrm>
          <a:prstGeom prst="roundRect">
            <a:avLst>
              <a:gd name="adj" fmla="val 16667"/>
            </a:avLst>
          </a:prstGeom>
          <a:noFill/>
          <a:ln w="38100" cap="flat" cmpd="sng">
            <a:solidFill>
              <a:srgbClr val="0070C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1967" name="Google Shape;1967;p64"/>
          <p:cNvPicPr preferRelativeResize="0"/>
          <p:nvPr/>
        </p:nvPicPr>
        <p:blipFill rotWithShape="1">
          <a:blip r:embed="rId7">
            <a:alphaModFix/>
          </a:blip>
          <a:srcRect/>
          <a:stretch/>
        </p:blipFill>
        <p:spPr>
          <a:xfrm>
            <a:off x="6512341" y="3604429"/>
            <a:ext cx="2338696" cy="1985932"/>
          </a:xfrm>
          <a:prstGeom prst="rect">
            <a:avLst/>
          </a:prstGeom>
          <a:noFill/>
          <a:ln>
            <a:noFill/>
          </a:ln>
        </p:spPr>
      </p:pic>
      <p:pic>
        <p:nvPicPr>
          <p:cNvPr id="1968" name="Google Shape;1968;p64"/>
          <p:cNvPicPr preferRelativeResize="0"/>
          <p:nvPr/>
        </p:nvPicPr>
        <p:blipFill rotWithShape="1">
          <a:blip r:embed="rId8">
            <a:alphaModFix/>
          </a:blip>
          <a:srcRect/>
          <a:stretch/>
        </p:blipFill>
        <p:spPr>
          <a:xfrm>
            <a:off x="9240937" y="3580214"/>
            <a:ext cx="2181358" cy="2010147"/>
          </a:xfrm>
          <a:prstGeom prst="rect">
            <a:avLst/>
          </a:prstGeom>
          <a:noFill/>
          <a:ln>
            <a:noFill/>
          </a:ln>
        </p:spPr>
      </p:pic>
      <p:sp>
        <p:nvSpPr>
          <p:cNvPr id="1969" name="Google Shape;1969;p64"/>
          <p:cNvSpPr txBox="1"/>
          <p:nvPr/>
        </p:nvSpPr>
        <p:spPr>
          <a:xfrm>
            <a:off x="6785635" y="5709757"/>
            <a:ext cx="3518694" cy="307777"/>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400" b="1">
                <a:solidFill>
                  <a:srgbClr val="323F4F"/>
                </a:solidFill>
                <a:latin typeface="Microsoft JhengHei"/>
                <a:ea typeface="Microsoft JhengHei"/>
                <a:cs typeface="Microsoft JhengHei"/>
                <a:sym typeface="Microsoft JhengHei"/>
              </a:rPr>
              <a:t>清除重複值 再用Amazon補類別缺失值</a:t>
            </a:r>
            <a:endParaRPr/>
          </a:p>
        </p:txBody>
      </p:sp>
      <p:sp>
        <p:nvSpPr>
          <p:cNvPr id="1970" name="Google Shape;1970;p64"/>
          <p:cNvSpPr/>
          <p:nvPr/>
        </p:nvSpPr>
        <p:spPr>
          <a:xfrm>
            <a:off x="9543139" y="3666817"/>
            <a:ext cx="1484702"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400" b="1">
                <a:solidFill>
                  <a:srgbClr val="37BAE8"/>
                </a:solidFill>
                <a:latin typeface="Microsoft JhengHei"/>
                <a:ea typeface="Microsoft JhengHei"/>
                <a:cs typeface="Microsoft JhengHei"/>
                <a:sym typeface="Microsoft JhengHei"/>
              </a:rPr>
              <a:t>商品總數:91873</a:t>
            </a:r>
            <a:endParaRPr sz="1400" b="1">
              <a:solidFill>
                <a:srgbClr val="37BAE8"/>
              </a:solidFill>
              <a:latin typeface="Microsoft JhengHei"/>
              <a:ea typeface="Microsoft JhengHei"/>
              <a:cs typeface="Microsoft JhengHei"/>
              <a:sym typeface="Microsoft JhengHei"/>
            </a:endParaRPr>
          </a:p>
        </p:txBody>
      </p:sp>
      <p:sp>
        <p:nvSpPr>
          <p:cNvPr id="1971" name="Google Shape;1971;p64"/>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002060"/>
                </a:solidFill>
                <a:latin typeface="Helvetica Neue"/>
                <a:ea typeface="Helvetica Neue"/>
                <a:cs typeface="Helvetica Neue"/>
                <a:sym typeface="Helvetica Neue"/>
              </a:rPr>
              <a:t>E</a:t>
            </a:r>
            <a:r>
              <a:rPr lang="zh-TW" sz="2800" b="1">
                <a:solidFill>
                  <a:srgbClr val="FFC000"/>
                </a:solidFill>
                <a:latin typeface="Helvetica Neue"/>
                <a:ea typeface="Helvetica Neue"/>
                <a:cs typeface="Helvetica Neue"/>
                <a:sym typeface="Helvetica Neue"/>
              </a:rPr>
              <a:t>T</a:t>
            </a:r>
            <a:r>
              <a:rPr lang="zh-TW" sz="2800" b="1">
                <a:solidFill>
                  <a:srgbClr val="333F50"/>
                </a:solidFill>
                <a:latin typeface="Helvetica Neue"/>
                <a:ea typeface="Helvetica Neue"/>
                <a:cs typeface="Helvetica Neue"/>
                <a:sym typeface="Helvetica Neue"/>
              </a:rPr>
              <a:t>L - Transform   </a:t>
            </a:r>
            <a:endParaRPr sz="2800" b="1">
              <a:solidFill>
                <a:srgbClr val="333F50"/>
              </a:solidFill>
              <a:latin typeface="Helvetica Neue"/>
              <a:ea typeface="Helvetica Neue"/>
              <a:cs typeface="Helvetica Neue"/>
              <a:sym typeface="Helvetica Neue"/>
            </a:endParaRPr>
          </a:p>
        </p:txBody>
      </p:sp>
      <p:cxnSp>
        <p:nvCxnSpPr>
          <p:cNvPr id="1972" name="Google Shape;1972;p64"/>
          <p:cNvCxnSpPr/>
          <p:nvPr/>
        </p:nvCxnSpPr>
        <p:spPr>
          <a:xfrm>
            <a:off x="8901837" y="4579822"/>
            <a:ext cx="256854" cy="0"/>
          </a:xfrm>
          <a:prstGeom prst="straightConnector1">
            <a:avLst/>
          </a:prstGeom>
          <a:noFill/>
          <a:ln w="47625" cap="flat" cmpd="sng">
            <a:solidFill>
              <a:srgbClr val="0070C0"/>
            </a:solidFill>
            <a:prstDash val="solid"/>
            <a:miter lim="800000"/>
            <a:headEnd type="none" w="sm" len="sm"/>
            <a:tailEnd type="triangle" w="med" len="med"/>
          </a:ln>
        </p:spPr>
      </p:cxnSp>
      <p:cxnSp>
        <p:nvCxnSpPr>
          <p:cNvPr id="1973" name="Google Shape;1973;p64"/>
          <p:cNvCxnSpPr/>
          <p:nvPr/>
        </p:nvCxnSpPr>
        <p:spPr>
          <a:xfrm rot="5400000">
            <a:off x="3346606" y="3005421"/>
            <a:ext cx="256854" cy="0"/>
          </a:xfrm>
          <a:prstGeom prst="straightConnector1">
            <a:avLst/>
          </a:prstGeom>
          <a:noFill/>
          <a:ln w="47625" cap="flat" cmpd="sng">
            <a:solidFill>
              <a:srgbClr val="0070C0"/>
            </a:solidFill>
            <a:prstDash val="solid"/>
            <a:miter lim="800000"/>
            <a:headEnd type="none" w="sm" len="sm"/>
            <a:tailEnd type="triangle" w="med" len="med"/>
          </a:ln>
        </p:spPr>
      </p:cxnSp>
      <p:grpSp>
        <p:nvGrpSpPr>
          <p:cNvPr id="1974" name="Google Shape;1974;p64"/>
          <p:cNvGrpSpPr/>
          <p:nvPr/>
        </p:nvGrpSpPr>
        <p:grpSpPr>
          <a:xfrm>
            <a:off x="6315613" y="261142"/>
            <a:ext cx="3552287" cy="683557"/>
            <a:chOff x="6315613" y="261142"/>
            <a:chExt cx="3552287" cy="683557"/>
          </a:xfrm>
        </p:grpSpPr>
        <p:sp>
          <p:nvSpPr>
            <p:cNvPr id="1975" name="Google Shape;1975;p64"/>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76" name="Google Shape;1976;p64"/>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77" name="Google Shape;1977;p64"/>
            <p:cNvSpPr/>
            <p:nvPr/>
          </p:nvSpPr>
          <p:spPr>
            <a:xfrm>
              <a:off x="6624042" y="471562"/>
              <a:ext cx="1800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78" name="Google Shape;1978;p64"/>
            <p:cNvSpPr/>
            <p:nvPr/>
          </p:nvSpPr>
          <p:spPr>
            <a:xfrm>
              <a:off x="8052622"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79" name="Google Shape;1979;p64"/>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80" name="Google Shape;1980;p64"/>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81" name="Google Shape;1981;p64"/>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82" name="Google Shape;1982;p64"/>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83" name="Google Shape;1983;p64"/>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84" name="Google Shape;1984;p64"/>
            <p:cNvSpPr txBox="1"/>
            <p:nvPr/>
          </p:nvSpPr>
          <p:spPr>
            <a:xfrm>
              <a:off x="7593692"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06</a:t>
              </a:r>
              <a:endParaRPr sz="1400" b="1">
                <a:solidFill>
                  <a:schemeClr val="lt1"/>
                </a:solidFill>
                <a:latin typeface="Helvetica Neue"/>
                <a:ea typeface="Helvetica Neue"/>
                <a:cs typeface="Helvetica Neue"/>
                <a:sym typeface="Helvetica Neue"/>
              </a:endParaRPr>
            </a:p>
          </p:txBody>
        </p:sp>
        <p:sp>
          <p:nvSpPr>
            <p:cNvPr id="1985" name="Google Shape;1985;p64"/>
            <p:cNvSpPr txBox="1"/>
            <p:nvPr/>
          </p:nvSpPr>
          <p:spPr>
            <a:xfrm>
              <a:off x="7791559"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ETL</a:t>
              </a:r>
              <a:endParaRPr sz="1200" b="1">
                <a:solidFill>
                  <a:srgbClr val="0070C0"/>
                </a:solidFill>
                <a:latin typeface="Microsoft JhengHei"/>
                <a:ea typeface="Microsoft JhengHei"/>
                <a:cs typeface="Microsoft JhengHei"/>
                <a:sym typeface="Microsoft JhengHei"/>
              </a:endParaRPr>
            </a:p>
          </p:txBody>
        </p:sp>
        <p:sp>
          <p:nvSpPr>
            <p:cNvPr id="1986" name="Google Shape;1986;p64"/>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87" name="Google Shape;1987;p64"/>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88" name="Google Shape;1988;p64"/>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1989" name="Google Shape;1989;p64"/>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1990" name="Google Shape;1990;p64"/>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1995" name="Google Shape;1995;p65"/>
          <p:cNvPicPr preferRelativeResize="0"/>
          <p:nvPr/>
        </p:nvPicPr>
        <p:blipFill rotWithShape="1">
          <a:blip r:embed="rId3">
            <a:alphaModFix/>
          </a:blip>
          <a:srcRect r="5159"/>
          <a:stretch/>
        </p:blipFill>
        <p:spPr>
          <a:xfrm>
            <a:off x="3352594" y="1453811"/>
            <a:ext cx="7403301" cy="1237624"/>
          </a:xfrm>
          <a:prstGeom prst="rect">
            <a:avLst/>
          </a:prstGeom>
          <a:noFill/>
          <a:ln>
            <a:noFill/>
          </a:ln>
        </p:spPr>
      </p:pic>
      <p:pic>
        <p:nvPicPr>
          <p:cNvPr id="1996" name="Google Shape;1996;p65"/>
          <p:cNvPicPr preferRelativeResize="0"/>
          <p:nvPr/>
        </p:nvPicPr>
        <p:blipFill rotWithShape="1">
          <a:blip r:embed="rId4">
            <a:alphaModFix/>
          </a:blip>
          <a:srcRect/>
          <a:stretch/>
        </p:blipFill>
        <p:spPr>
          <a:xfrm>
            <a:off x="1269173" y="1342183"/>
            <a:ext cx="1511863" cy="778610"/>
          </a:xfrm>
          <a:prstGeom prst="rect">
            <a:avLst/>
          </a:prstGeom>
          <a:noFill/>
          <a:ln>
            <a:noFill/>
          </a:ln>
        </p:spPr>
      </p:pic>
      <p:sp>
        <p:nvSpPr>
          <p:cNvPr id="1997" name="Google Shape;1997;p65"/>
          <p:cNvSpPr/>
          <p:nvPr/>
        </p:nvSpPr>
        <p:spPr>
          <a:xfrm>
            <a:off x="1204964" y="2206778"/>
            <a:ext cx="166744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存入商品:91873</a:t>
            </a:r>
            <a:endParaRPr sz="1600" b="1">
              <a:solidFill>
                <a:srgbClr val="333F50"/>
              </a:solidFill>
              <a:latin typeface="Microsoft JhengHei"/>
              <a:ea typeface="Microsoft JhengHei"/>
              <a:cs typeface="Microsoft JhengHei"/>
              <a:sym typeface="Microsoft JhengHei"/>
            </a:endParaRPr>
          </a:p>
        </p:txBody>
      </p:sp>
      <p:sp>
        <p:nvSpPr>
          <p:cNvPr id="1998" name="Google Shape;1998;p65"/>
          <p:cNvSpPr txBox="1"/>
          <p:nvPr/>
        </p:nvSpPr>
        <p:spPr>
          <a:xfrm>
            <a:off x="908611" y="2883398"/>
            <a:ext cx="2312261" cy="33855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a:solidFill>
                  <a:srgbClr val="323F4F"/>
                </a:solidFill>
                <a:latin typeface="Microsoft JhengHei"/>
                <a:ea typeface="Microsoft JhengHei"/>
                <a:cs typeface="Microsoft JhengHei"/>
                <a:sym typeface="Microsoft JhengHei"/>
              </a:rPr>
              <a:t>資料庫建立</a:t>
            </a:r>
            <a:endParaRPr/>
          </a:p>
        </p:txBody>
      </p:sp>
      <p:sp>
        <p:nvSpPr>
          <p:cNvPr id="1999" name="Google Shape;1999;p65"/>
          <p:cNvSpPr/>
          <p:nvPr/>
        </p:nvSpPr>
        <p:spPr>
          <a:xfrm>
            <a:off x="873099" y="3329901"/>
            <a:ext cx="2988173"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600" b="1">
                <a:solidFill>
                  <a:srgbClr val="333F50"/>
                </a:solidFill>
                <a:latin typeface="Helvetica Neue"/>
                <a:ea typeface="Helvetica Neue"/>
                <a:cs typeface="Helvetica Neue"/>
                <a:sym typeface="Helvetica Neue"/>
              </a:rPr>
              <a:t>1. 製作參照圖表了解表格屬性</a:t>
            </a:r>
            <a:endParaRPr/>
          </a:p>
        </p:txBody>
      </p:sp>
      <p:sp>
        <p:nvSpPr>
          <p:cNvPr id="2000" name="Google Shape;2000;p65"/>
          <p:cNvSpPr/>
          <p:nvPr/>
        </p:nvSpPr>
        <p:spPr>
          <a:xfrm>
            <a:off x="873099" y="3689860"/>
            <a:ext cx="2260555"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600" b="1">
                <a:solidFill>
                  <a:srgbClr val="333F50"/>
                </a:solidFill>
                <a:latin typeface="Helvetica Neue"/>
                <a:ea typeface="Helvetica Neue"/>
                <a:cs typeface="Helvetica Neue"/>
                <a:sym typeface="Helvetica Neue"/>
              </a:rPr>
              <a:t>2. 建立各個表格關聯性</a:t>
            </a:r>
            <a:endParaRPr/>
          </a:p>
        </p:txBody>
      </p:sp>
      <p:sp>
        <p:nvSpPr>
          <p:cNvPr id="2001" name="Google Shape;2001;p65"/>
          <p:cNvSpPr/>
          <p:nvPr/>
        </p:nvSpPr>
        <p:spPr>
          <a:xfrm>
            <a:off x="873099" y="4080598"/>
            <a:ext cx="185018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600" b="1">
                <a:solidFill>
                  <a:srgbClr val="333F50"/>
                </a:solidFill>
                <a:latin typeface="Helvetica Neue"/>
                <a:ea typeface="Helvetica Neue"/>
                <a:cs typeface="Helvetica Neue"/>
                <a:sym typeface="Helvetica Neue"/>
              </a:rPr>
              <a:t>3. 正則化表格建立</a:t>
            </a:r>
            <a:endParaRPr/>
          </a:p>
        </p:txBody>
      </p:sp>
      <p:grpSp>
        <p:nvGrpSpPr>
          <p:cNvPr id="2002" name="Google Shape;2002;p65"/>
          <p:cNvGrpSpPr/>
          <p:nvPr/>
        </p:nvGrpSpPr>
        <p:grpSpPr>
          <a:xfrm>
            <a:off x="4184621" y="2873204"/>
            <a:ext cx="6419764" cy="3581434"/>
            <a:chOff x="3687472" y="2873204"/>
            <a:chExt cx="6419764" cy="3581434"/>
          </a:xfrm>
        </p:grpSpPr>
        <p:pic>
          <p:nvPicPr>
            <p:cNvPr id="2003" name="Google Shape;2003;p65"/>
            <p:cNvPicPr preferRelativeResize="0"/>
            <p:nvPr/>
          </p:nvPicPr>
          <p:blipFill rotWithShape="1">
            <a:blip r:embed="rId5">
              <a:alphaModFix/>
            </a:blip>
            <a:srcRect b="6343"/>
            <a:stretch/>
          </p:blipFill>
          <p:spPr>
            <a:xfrm>
              <a:off x="3687472" y="3052752"/>
              <a:ext cx="6419764" cy="3401886"/>
            </a:xfrm>
            <a:prstGeom prst="rect">
              <a:avLst/>
            </a:prstGeom>
            <a:noFill/>
            <a:ln>
              <a:noFill/>
            </a:ln>
          </p:spPr>
        </p:pic>
        <p:sp>
          <p:nvSpPr>
            <p:cNvPr id="2004" name="Google Shape;2004;p65"/>
            <p:cNvSpPr/>
            <p:nvPr/>
          </p:nvSpPr>
          <p:spPr>
            <a:xfrm>
              <a:off x="4317068" y="2873204"/>
              <a:ext cx="543739"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400" b="1">
                  <a:solidFill>
                    <a:srgbClr val="333F50"/>
                  </a:solidFill>
                  <a:latin typeface="Microsoft JhengHei"/>
                  <a:ea typeface="Microsoft JhengHei"/>
                  <a:cs typeface="Microsoft JhengHei"/>
                  <a:sym typeface="Microsoft JhengHei"/>
                </a:rPr>
                <a:t>產品</a:t>
              </a:r>
              <a:endParaRPr/>
            </a:p>
          </p:txBody>
        </p:sp>
        <p:sp>
          <p:nvSpPr>
            <p:cNvPr id="2005" name="Google Shape;2005;p65"/>
            <p:cNvSpPr/>
            <p:nvPr/>
          </p:nvSpPr>
          <p:spPr>
            <a:xfrm>
              <a:off x="6366604" y="2873204"/>
              <a:ext cx="723275"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400" b="1">
                  <a:solidFill>
                    <a:srgbClr val="333F50"/>
                  </a:solidFill>
                  <a:latin typeface="Microsoft JhengHei"/>
                  <a:ea typeface="Microsoft JhengHei"/>
                  <a:cs typeface="Microsoft JhengHei"/>
                  <a:sym typeface="Microsoft JhengHei"/>
                </a:rPr>
                <a:t>購物籃</a:t>
              </a:r>
              <a:endParaRPr/>
            </a:p>
          </p:txBody>
        </p:sp>
        <p:sp>
          <p:nvSpPr>
            <p:cNvPr id="2006" name="Google Shape;2006;p65"/>
            <p:cNvSpPr/>
            <p:nvPr/>
          </p:nvSpPr>
          <p:spPr>
            <a:xfrm>
              <a:off x="8461707" y="2873204"/>
              <a:ext cx="902811"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400" b="1">
                  <a:solidFill>
                    <a:srgbClr val="333F50"/>
                  </a:solidFill>
                  <a:latin typeface="Microsoft JhengHei"/>
                  <a:ea typeface="Microsoft JhengHei"/>
                  <a:cs typeface="Microsoft JhengHei"/>
                  <a:sym typeface="Microsoft JhengHei"/>
                </a:rPr>
                <a:t>會員資料</a:t>
              </a:r>
              <a:endParaRPr/>
            </a:p>
          </p:txBody>
        </p:sp>
        <p:sp>
          <p:nvSpPr>
            <p:cNvPr id="2007" name="Google Shape;2007;p65"/>
            <p:cNvSpPr/>
            <p:nvPr/>
          </p:nvSpPr>
          <p:spPr>
            <a:xfrm>
              <a:off x="8417807" y="4911138"/>
              <a:ext cx="1082348"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400" b="1">
                  <a:solidFill>
                    <a:srgbClr val="333F50"/>
                  </a:solidFill>
                  <a:latin typeface="Microsoft JhengHei"/>
                  <a:ea typeface="Microsoft JhengHei"/>
                  <a:cs typeface="Microsoft JhengHei"/>
                  <a:sym typeface="Microsoft JhengHei"/>
                </a:rPr>
                <a:t>收銀檯現況</a:t>
              </a:r>
              <a:endParaRPr/>
            </a:p>
          </p:txBody>
        </p:sp>
        <p:sp>
          <p:nvSpPr>
            <p:cNvPr id="2008" name="Google Shape;2008;p65"/>
            <p:cNvSpPr/>
            <p:nvPr/>
          </p:nvSpPr>
          <p:spPr>
            <a:xfrm>
              <a:off x="6329738" y="4911138"/>
              <a:ext cx="902811"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1400" b="1">
                  <a:solidFill>
                    <a:srgbClr val="333F50"/>
                  </a:solidFill>
                  <a:latin typeface="Microsoft JhengHei"/>
                  <a:ea typeface="Microsoft JhengHei"/>
                  <a:cs typeface="Microsoft JhengHei"/>
                  <a:sym typeface="Microsoft JhengHei"/>
                </a:rPr>
                <a:t>交易明細</a:t>
              </a:r>
              <a:endParaRPr/>
            </a:p>
          </p:txBody>
        </p:sp>
      </p:grpSp>
      <p:pic>
        <p:nvPicPr>
          <p:cNvPr id="2009" name="Google Shape;2009;p65"/>
          <p:cNvPicPr preferRelativeResize="0"/>
          <p:nvPr/>
        </p:nvPicPr>
        <p:blipFill rotWithShape="1">
          <a:blip r:embed="rId6">
            <a:alphaModFix/>
          </a:blip>
          <a:srcRect/>
          <a:stretch/>
        </p:blipFill>
        <p:spPr>
          <a:xfrm>
            <a:off x="1843415" y="1468478"/>
            <a:ext cx="373613" cy="224168"/>
          </a:xfrm>
          <a:prstGeom prst="rect">
            <a:avLst/>
          </a:prstGeom>
          <a:noFill/>
          <a:ln>
            <a:noFill/>
          </a:ln>
        </p:spPr>
      </p:pic>
      <p:sp>
        <p:nvSpPr>
          <p:cNvPr id="2010" name="Google Shape;2010;p65"/>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002060"/>
                </a:solidFill>
                <a:latin typeface="Helvetica Neue"/>
                <a:ea typeface="Helvetica Neue"/>
                <a:cs typeface="Helvetica Neue"/>
                <a:sym typeface="Helvetica Neue"/>
              </a:rPr>
              <a:t>E</a:t>
            </a:r>
            <a:r>
              <a:rPr lang="zh-TW" sz="2800" b="1">
                <a:solidFill>
                  <a:srgbClr val="333F50"/>
                </a:solidFill>
                <a:latin typeface="Helvetica Neue"/>
                <a:ea typeface="Helvetica Neue"/>
                <a:cs typeface="Helvetica Neue"/>
                <a:sym typeface="Helvetica Neue"/>
              </a:rPr>
              <a:t>T</a:t>
            </a:r>
            <a:r>
              <a:rPr lang="zh-TW" sz="2800" b="1">
                <a:solidFill>
                  <a:srgbClr val="FFC000"/>
                </a:solidFill>
                <a:latin typeface="Helvetica Neue"/>
                <a:ea typeface="Helvetica Neue"/>
                <a:cs typeface="Helvetica Neue"/>
                <a:sym typeface="Helvetica Neue"/>
              </a:rPr>
              <a:t>L</a:t>
            </a:r>
            <a:r>
              <a:rPr lang="zh-TW" sz="2800" b="1">
                <a:solidFill>
                  <a:srgbClr val="333F50"/>
                </a:solidFill>
                <a:latin typeface="Helvetica Neue"/>
                <a:ea typeface="Helvetica Neue"/>
                <a:cs typeface="Helvetica Neue"/>
                <a:sym typeface="Helvetica Neue"/>
              </a:rPr>
              <a:t> - Load   </a:t>
            </a:r>
            <a:endParaRPr sz="2800" b="1">
              <a:solidFill>
                <a:srgbClr val="333F50"/>
              </a:solidFill>
              <a:latin typeface="Helvetica Neue"/>
              <a:ea typeface="Helvetica Neue"/>
              <a:cs typeface="Helvetica Neue"/>
              <a:sym typeface="Helvetica Neue"/>
            </a:endParaRPr>
          </a:p>
        </p:txBody>
      </p:sp>
      <p:grpSp>
        <p:nvGrpSpPr>
          <p:cNvPr id="2011" name="Google Shape;2011;p65"/>
          <p:cNvGrpSpPr/>
          <p:nvPr/>
        </p:nvGrpSpPr>
        <p:grpSpPr>
          <a:xfrm>
            <a:off x="6315613" y="261142"/>
            <a:ext cx="3552287" cy="683557"/>
            <a:chOff x="6315613" y="261142"/>
            <a:chExt cx="3552287" cy="683557"/>
          </a:xfrm>
        </p:grpSpPr>
        <p:sp>
          <p:nvSpPr>
            <p:cNvPr id="2012" name="Google Shape;2012;p65"/>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13" name="Google Shape;2013;p65"/>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14" name="Google Shape;2014;p65"/>
            <p:cNvSpPr/>
            <p:nvPr/>
          </p:nvSpPr>
          <p:spPr>
            <a:xfrm>
              <a:off x="6624042" y="471562"/>
              <a:ext cx="1836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15" name="Google Shape;2015;p65"/>
            <p:cNvSpPr/>
            <p:nvPr/>
          </p:nvSpPr>
          <p:spPr>
            <a:xfrm>
              <a:off x="8052622"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16" name="Google Shape;2016;p65"/>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17" name="Google Shape;2017;p65"/>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18" name="Google Shape;2018;p65"/>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19" name="Google Shape;2019;p65"/>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20" name="Google Shape;2020;p65"/>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21" name="Google Shape;2021;p65"/>
            <p:cNvSpPr txBox="1"/>
            <p:nvPr/>
          </p:nvSpPr>
          <p:spPr>
            <a:xfrm>
              <a:off x="7593692"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06</a:t>
              </a:r>
              <a:endParaRPr sz="1400" b="1">
                <a:solidFill>
                  <a:schemeClr val="lt1"/>
                </a:solidFill>
                <a:latin typeface="Helvetica Neue"/>
                <a:ea typeface="Helvetica Neue"/>
                <a:cs typeface="Helvetica Neue"/>
                <a:sym typeface="Helvetica Neue"/>
              </a:endParaRPr>
            </a:p>
          </p:txBody>
        </p:sp>
        <p:sp>
          <p:nvSpPr>
            <p:cNvPr id="2022" name="Google Shape;2022;p65"/>
            <p:cNvSpPr txBox="1"/>
            <p:nvPr/>
          </p:nvSpPr>
          <p:spPr>
            <a:xfrm>
              <a:off x="7791559"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ETL</a:t>
              </a:r>
              <a:endParaRPr sz="1200" b="1">
                <a:solidFill>
                  <a:srgbClr val="0070C0"/>
                </a:solidFill>
                <a:latin typeface="Microsoft JhengHei"/>
                <a:ea typeface="Microsoft JhengHei"/>
                <a:cs typeface="Microsoft JhengHei"/>
                <a:sym typeface="Microsoft JhengHei"/>
              </a:endParaRPr>
            </a:p>
          </p:txBody>
        </p:sp>
        <p:sp>
          <p:nvSpPr>
            <p:cNvPr id="2023" name="Google Shape;2023;p65"/>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24" name="Google Shape;2024;p65"/>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25" name="Google Shape;2025;p65"/>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26" name="Google Shape;2026;p65"/>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027" name="Google Shape;2027;p65"/>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66"/>
          <p:cNvSpPr txBox="1"/>
          <p:nvPr/>
        </p:nvSpPr>
        <p:spPr>
          <a:xfrm>
            <a:off x="760522" y="952306"/>
            <a:ext cx="517695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F50"/>
              </a:buClr>
              <a:buSzPts val="2000"/>
              <a:buFont typeface="Helvetica Neue"/>
              <a:buNone/>
            </a:pPr>
            <a:r>
              <a:rPr lang="zh-TW" sz="2000" b="1" i="0" u="none" strike="noStrike" cap="none">
                <a:solidFill>
                  <a:srgbClr val="333F50"/>
                </a:solidFill>
                <a:latin typeface="Helvetica Neue"/>
                <a:ea typeface="Helvetica Neue"/>
                <a:cs typeface="Helvetica Neue"/>
                <a:sym typeface="Helvetica Neue"/>
              </a:rPr>
              <a:t>資料筆數：2,595,732</a:t>
            </a:r>
            <a:endParaRPr/>
          </a:p>
          <a:p>
            <a:pPr marL="0" marR="0" lvl="0" indent="0" algn="l" rtl="0">
              <a:lnSpc>
                <a:spcPct val="100000"/>
              </a:lnSpc>
              <a:spcBef>
                <a:spcPts val="0"/>
              </a:spcBef>
              <a:spcAft>
                <a:spcPts val="0"/>
              </a:spcAft>
              <a:buClr>
                <a:srgbClr val="333F50"/>
              </a:buClr>
              <a:buSzPts val="2000"/>
              <a:buFont typeface="Helvetica Neue"/>
              <a:buNone/>
            </a:pPr>
            <a:r>
              <a:rPr lang="zh-TW" sz="2000" b="1" i="0" u="none" strike="noStrike" cap="none">
                <a:solidFill>
                  <a:srgbClr val="333F50"/>
                </a:solidFill>
                <a:latin typeface="Helvetica Neue"/>
                <a:ea typeface="Helvetica Neue"/>
                <a:cs typeface="Helvetica Neue"/>
                <a:sym typeface="Helvetica Neue"/>
              </a:rPr>
              <a:t>日期區間：2年</a:t>
            </a:r>
            <a:endParaRPr/>
          </a:p>
        </p:txBody>
      </p:sp>
      <p:graphicFrame>
        <p:nvGraphicFramePr>
          <p:cNvPr id="2034" name="Google Shape;2034;p66"/>
          <p:cNvGraphicFramePr/>
          <p:nvPr/>
        </p:nvGraphicFramePr>
        <p:xfrm>
          <a:off x="523042" y="2117017"/>
          <a:ext cx="3000000" cy="3000000"/>
        </p:xfrm>
        <a:graphic>
          <a:graphicData uri="http://schemas.openxmlformats.org/drawingml/2006/table">
            <a:tbl>
              <a:tblPr>
                <a:solidFill>
                  <a:srgbClr val="FF6600"/>
                </a:solidFill>
                <a:tableStyleId>{4A2252F1-3939-460B-8380-142E5C7516E7}</a:tableStyleId>
              </a:tblPr>
              <a:tblGrid>
                <a:gridCol w="1015450">
                  <a:extLst>
                    <a:ext uri="{9D8B030D-6E8A-4147-A177-3AD203B41FA5}">
                      <a16:colId xmlns:a16="http://schemas.microsoft.com/office/drawing/2014/main" val="20000"/>
                    </a:ext>
                  </a:extLst>
                </a:gridCol>
                <a:gridCol w="953400">
                  <a:extLst>
                    <a:ext uri="{9D8B030D-6E8A-4147-A177-3AD203B41FA5}">
                      <a16:colId xmlns:a16="http://schemas.microsoft.com/office/drawing/2014/main" val="20001"/>
                    </a:ext>
                  </a:extLst>
                </a:gridCol>
                <a:gridCol w="734375">
                  <a:extLst>
                    <a:ext uri="{9D8B030D-6E8A-4147-A177-3AD203B41FA5}">
                      <a16:colId xmlns:a16="http://schemas.microsoft.com/office/drawing/2014/main" val="20002"/>
                    </a:ext>
                  </a:extLst>
                </a:gridCol>
                <a:gridCol w="1034025">
                  <a:extLst>
                    <a:ext uri="{9D8B030D-6E8A-4147-A177-3AD203B41FA5}">
                      <a16:colId xmlns:a16="http://schemas.microsoft.com/office/drawing/2014/main" val="20003"/>
                    </a:ext>
                  </a:extLst>
                </a:gridCol>
                <a:gridCol w="934325">
                  <a:extLst>
                    <a:ext uri="{9D8B030D-6E8A-4147-A177-3AD203B41FA5}">
                      <a16:colId xmlns:a16="http://schemas.microsoft.com/office/drawing/2014/main" val="20004"/>
                    </a:ext>
                  </a:extLst>
                </a:gridCol>
                <a:gridCol w="1050300">
                  <a:extLst>
                    <a:ext uri="{9D8B030D-6E8A-4147-A177-3AD203B41FA5}">
                      <a16:colId xmlns:a16="http://schemas.microsoft.com/office/drawing/2014/main" val="20005"/>
                    </a:ext>
                  </a:extLst>
                </a:gridCol>
                <a:gridCol w="818325">
                  <a:extLst>
                    <a:ext uri="{9D8B030D-6E8A-4147-A177-3AD203B41FA5}">
                      <a16:colId xmlns:a16="http://schemas.microsoft.com/office/drawing/2014/main" val="20006"/>
                    </a:ext>
                  </a:extLst>
                </a:gridCol>
                <a:gridCol w="934325">
                  <a:extLst>
                    <a:ext uri="{9D8B030D-6E8A-4147-A177-3AD203B41FA5}">
                      <a16:colId xmlns:a16="http://schemas.microsoft.com/office/drawing/2014/main" val="20007"/>
                    </a:ext>
                  </a:extLst>
                </a:gridCol>
                <a:gridCol w="934325">
                  <a:extLst>
                    <a:ext uri="{9D8B030D-6E8A-4147-A177-3AD203B41FA5}">
                      <a16:colId xmlns:a16="http://schemas.microsoft.com/office/drawing/2014/main" val="20008"/>
                    </a:ext>
                  </a:extLst>
                </a:gridCol>
                <a:gridCol w="707450">
                  <a:extLst>
                    <a:ext uri="{9D8B030D-6E8A-4147-A177-3AD203B41FA5}">
                      <a16:colId xmlns:a16="http://schemas.microsoft.com/office/drawing/2014/main" val="20009"/>
                    </a:ext>
                  </a:extLst>
                </a:gridCol>
                <a:gridCol w="952500">
                  <a:extLst>
                    <a:ext uri="{9D8B030D-6E8A-4147-A177-3AD203B41FA5}">
                      <a16:colId xmlns:a16="http://schemas.microsoft.com/office/drawing/2014/main" val="20010"/>
                    </a:ext>
                  </a:extLst>
                </a:gridCol>
                <a:gridCol w="1143000">
                  <a:extLst>
                    <a:ext uri="{9D8B030D-6E8A-4147-A177-3AD203B41FA5}">
                      <a16:colId xmlns:a16="http://schemas.microsoft.com/office/drawing/2014/main" val="20011"/>
                    </a:ext>
                  </a:extLst>
                </a:gridCol>
              </a:tblGrid>
              <a:tr h="550050">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household_key</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BASKET_ID</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DAY</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PRODUCT_ID</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QUANTITY</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SALES_VALUE</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STORE_ID</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RETAIL_DISC</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TRANS_TIME</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WEEK_NO</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COUPON_DISC</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solidFill>
                            <a:srgbClr val="333F50"/>
                          </a:solidFill>
                          <a:latin typeface="Helvetica Neue"/>
                          <a:ea typeface="Helvetica Neue"/>
                          <a:cs typeface="Helvetica Neue"/>
                          <a:sym typeface="Helvetica Neue"/>
                        </a:rPr>
                        <a:t>COUPON_MATCH</a:t>
                      </a:r>
                      <a:endParaRPr sz="1000" b="1"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extLst>
                  <a:ext uri="{0D108BD9-81ED-4DB2-BD59-A6C34878D82A}">
                    <a16:rowId xmlns:a16="http://schemas.microsoft.com/office/drawing/2014/main" val="10000"/>
                  </a:ext>
                </a:extLst>
              </a:tr>
              <a:tr h="329100">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2035</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30217406304</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226</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866871</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5.82</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298</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1342</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33</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29100">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1916</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34258602842</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489</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978265</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2.61</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446</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2230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71</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29100">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709</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33329943095</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431</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8090541</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2.09</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401</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2.09</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1731</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62</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solidFill>
                            <a:srgbClr val="333F50"/>
                          </a:solidFill>
                          <a:latin typeface="Helvetica Neue"/>
                          <a:ea typeface="Helvetica Neue"/>
                          <a:cs typeface="Helvetica Neue"/>
                          <a:sym typeface="Helvetica Neue"/>
                        </a:rPr>
                        <a:t>0</a:t>
                      </a:r>
                      <a:endParaRPr sz="1000" b="0" i="0" u="none" strike="noStrike" cap="none">
                        <a:solidFill>
                          <a:srgbClr val="333F50"/>
                        </a:solidFill>
                        <a:latin typeface="Helvetica Neue"/>
                        <a:ea typeface="Helvetica Neue"/>
                        <a:cs typeface="Helvetica Neue"/>
                        <a:sym typeface="Helvetica Neue"/>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2035" name="Google Shape;2035;p66"/>
          <p:cNvGraphicFramePr/>
          <p:nvPr/>
        </p:nvGraphicFramePr>
        <p:xfrm>
          <a:off x="523042" y="3829652"/>
          <a:ext cx="3000000" cy="3000000"/>
        </p:xfrm>
        <a:graphic>
          <a:graphicData uri="http://schemas.openxmlformats.org/drawingml/2006/table">
            <a:tbl>
              <a:tblPr>
                <a:noFill/>
                <a:tableStyleId>{4A2252F1-3939-460B-8380-142E5C7516E7}</a:tableStyleId>
              </a:tblPr>
              <a:tblGrid>
                <a:gridCol w="964100">
                  <a:extLst>
                    <a:ext uri="{9D8B030D-6E8A-4147-A177-3AD203B41FA5}">
                      <a16:colId xmlns:a16="http://schemas.microsoft.com/office/drawing/2014/main" val="20000"/>
                    </a:ext>
                  </a:extLst>
                </a:gridCol>
                <a:gridCol w="864700">
                  <a:extLst>
                    <a:ext uri="{9D8B030D-6E8A-4147-A177-3AD203B41FA5}">
                      <a16:colId xmlns:a16="http://schemas.microsoft.com/office/drawing/2014/main" val="20001"/>
                    </a:ext>
                  </a:extLst>
                </a:gridCol>
                <a:gridCol w="864700">
                  <a:extLst>
                    <a:ext uri="{9D8B030D-6E8A-4147-A177-3AD203B41FA5}">
                      <a16:colId xmlns:a16="http://schemas.microsoft.com/office/drawing/2014/main" val="20002"/>
                    </a:ext>
                  </a:extLst>
                </a:gridCol>
                <a:gridCol w="864700">
                  <a:extLst>
                    <a:ext uri="{9D8B030D-6E8A-4147-A177-3AD203B41FA5}">
                      <a16:colId xmlns:a16="http://schemas.microsoft.com/office/drawing/2014/main" val="20003"/>
                    </a:ext>
                  </a:extLst>
                </a:gridCol>
                <a:gridCol w="864700">
                  <a:extLst>
                    <a:ext uri="{9D8B030D-6E8A-4147-A177-3AD203B41FA5}">
                      <a16:colId xmlns:a16="http://schemas.microsoft.com/office/drawing/2014/main" val="20004"/>
                    </a:ext>
                  </a:extLst>
                </a:gridCol>
                <a:gridCol w="864700">
                  <a:extLst>
                    <a:ext uri="{9D8B030D-6E8A-4147-A177-3AD203B41FA5}">
                      <a16:colId xmlns:a16="http://schemas.microsoft.com/office/drawing/2014/main" val="20005"/>
                    </a:ext>
                  </a:extLst>
                </a:gridCol>
                <a:gridCol w="864700">
                  <a:extLst>
                    <a:ext uri="{9D8B030D-6E8A-4147-A177-3AD203B41FA5}">
                      <a16:colId xmlns:a16="http://schemas.microsoft.com/office/drawing/2014/main" val="20006"/>
                    </a:ext>
                  </a:extLst>
                </a:gridCol>
                <a:gridCol w="864700">
                  <a:extLst>
                    <a:ext uri="{9D8B030D-6E8A-4147-A177-3AD203B41FA5}">
                      <a16:colId xmlns:a16="http://schemas.microsoft.com/office/drawing/2014/main" val="20007"/>
                    </a:ext>
                  </a:extLst>
                </a:gridCol>
                <a:gridCol w="864700">
                  <a:extLst>
                    <a:ext uri="{9D8B030D-6E8A-4147-A177-3AD203B41FA5}">
                      <a16:colId xmlns:a16="http://schemas.microsoft.com/office/drawing/2014/main" val="20008"/>
                    </a:ext>
                  </a:extLst>
                </a:gridCol>
                <a:gridCol w="864700">
                  <a:extLst>
                    <a:ext uri="{9D8B030D-6E8A-4147-A177-3AD203B41FA5}">
                      <a16:colId xmlns:a16="http://schemas.microsoft.com/office/drawing/2014/main" val="20009"/>
                    </a:ext>
                  </a:extLst>
                </a:gridCol>
                <a:gridCol w="933525">
                  <a:extLst>
                    <a:ext uri="{9D8B030D-6E8A-4147-A177-3AD203B41FA5}">
                      <a16:colId xmlns:a16="http://schemas.microsoft.com/office/drawing/2014/main" val="20010"/>
                    </a:ext>
                  </a:extLst>
                </a:gridCol>
                <a:gridCol w="1531825">
                  <a:extLst>
                    <a:ext uri="{9D8B030D-6E8A-4147-A177-3AD203B41FA5}">
                      <a16:colId xmlns:a16="http://schemas.microsoft.com/office/drawing/2014/main" val="20011"/>
                    </a:ext>
                  </a:extLst>
                </a:gridCol>
              </a:tblGrid>
              <a:tr h="462750">
                <a:tc>
                  <a:txBody>
                    <a:bodyPr/>
                    <a:lstStyle/>
                    <a:p>
                      <a:pPr marL="0" marR="0" lvl="0" indent="0" algn="ctr" rtl="0">
                        <a:spcBef>
                          <a:spcPts val="0"/>
                        </a:spcBef>
                        <a:spcAft>
                          <a:spcPts val="0"/>
                        </a:spcAft>
                        <a:buNone/>
                      </a:pPr>
                      <a:r>
                        <a:rPr lang="zh-TW" sz="1000" b="1" u="none" strike="noStrike" cap="none"/>
                        <a:t>household_key</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t>BASKET_ID</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t>DAY</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t>PRODUCT_ID</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t>QUANTITY</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t>SALES_VALUE</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t>STORE_ID</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t>RETAIL_DISC</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t>TRANS_TIME</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t>WEEK_NO</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t>COUPON_DISC</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000" b="1" u="none" strike="noStrike" cap="none"/>
                        <a:t>COUPON_MATCH_DISC</a:t>
                      </a:r>
                      <a:endParaRPr sz="1000" b="1"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extLst>
                  <a:ext uri="{0D108BD9-81ED-4DB2-BD59-A6C34878D82A}">
                    <a16:rowId xmlns:a16="http://schemas.microsoft.com/office/drawing/2014/main" val="10000"/>
                  </a:ext>
                </a:extLst>
              </a:tr>
              <a:tr h="321800">
                <a:tc>
                  <a:txBody>
                    <a:bodyPr/>
                    <a:lstStyle/>
                    <a:p>
                      <a:pPr marL="0" marR="0" lvl="0" indent="0" algn="ctr" rtl="0">
                        <a:spcBef>
                          <a:spcPts val="0"/>
                        </a:spcBef>
                        <a:spcAft>
                          <a:spcPts val="0"/>
                        </a:spcAft>
                        <a:buNone/>
                      </a:pPr>
                      <a:r>
                        <a:rPr lang="zh-TW" sz="1000" u="none" strike="noStrike" cap="none"/>
                        <a:t>630</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34749153595</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503</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6534178</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89638</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ctr" rtl="0">
                        <a:spcBef>
                          <a:spcPts val="0"/>
                        </a:spcBef>
                        <a:spcAft>
                          <a:spcPts val="0"/>
                        </a:spcAft>
                        <a:buNone/>
                      </a:pPr>
                      <a:r>
                        <a:rPr lang="zh-TW" sz="1000" u="none" strike="noStrike" cap="none"/>
                        <a:t>250</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384</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-13.45</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1927</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73</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0</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0</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21800">
                <a:tc>
                  <a:txBody>
                    <a:bodyPr/>
                    <a:lstStyle/>
                    <a:p>
                      <a:pPr marL="0" marR="0" lvl="0" indent="0" algn="ctr" rtl="0">
                        <a:spcBef>
                          <a:spcPts val="0"/>
                        </a:spcBef>
                        <a:spcAft>
                          <a:spcPts val="0"/>
                        </a:spcAft>
                        <a:buNone/>
                      </a:pPr>
                      <a:r>
                        <a:rPr lang="zh-TW" sz="1000" u="none" strike="noStrike" cap="none"/>
                        <a:t>2407</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29392047893</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181</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6544236</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85055</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ctr" rtl="0">
                        <a:spcBef>
                          <a:spcPts val="0"/>
                        </a:spcBef>
                        <a:spcAft>
                          <a:spcPts val="0"/>
                        </a:spcAft>
                        <a:buNone/>
                      </a:pPr>
                      <a:r>
                        <a:rPr lang="zh-TW" sz="1000" u="none" strike="noStrike" cap="none"/>
                        <a:t>210</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375</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-8.51</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1606</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27</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0</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0</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21800">
                <a:tc>
                  <a:txBody>
                    <a:bodyPr/>
                    <a:lstStyle/>
                    <a:p>
                      <a:pPr marL="0" marR="0" lvl="0" indent="0" algn="ctr" rtl="0">
                        <a:spcBef>
                          <a:spcPts val="0"/>
                        </a:spcBef>
                        <a:spcAft>
                          <a:spcPts val="0"/>
                        </a:spcAft>
                        <a:buNone/>
                      </a:pPr>
                      <a:r>
                        <a:rPr lang="zh-TW" sz="1000" u="none" strike="noStrike" cap="none"/>
                        <a:t>630</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29484790880</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185</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6534178</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61335</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ctr" rtl="0">
                        <a:spcBef>
                          <a:spcPts val="0"/>
                        </a:spcBef>
                        <a:spcAft>
                          <a:spcPts val="0"/>
                        </a:spcAft>
                        <a:buNone/>
                      </a:pPr>
                      <a:r>
                        <a:rPr lang="zh-TW" sz="1000" u="none" strike="noStrike" cap="none"/>
                        <a:t>150.21</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384</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-6.13</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1056</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27</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0</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000" u="none" strike="noStrike" cap="none"/>
                        <a:t>0</a:t>
                      </a:r>
                      <a:endParaRPr sz="1000" b="0" i="0" u="none" strike="noStrike" cap="none">
                        <a:solidFill>
                          <a:srgbClr val="000000"/>
                        </a:solidFill>
                        <a:latin typeface="Arial"/>
                        <a:ea typeface="Arial"/>
                        <a:cs typeface="Arial"/>
                        <a:sym typeface="Arial"/>
                      </a:endParaRPr>
                    </a:p>
                  </a:txBody>
                  <a:tcPr marL="6125" marR="6125" marT="6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036" name="Google Shape;2036;p66"/>
          <p:cNvSpPr txBox="1"/>
          <p:nvPr/>
        </p:nvSpPr>
        <p:spPr>
          <a:xfrm>
            <a:off x="760522" y="1678609"/>
            <a:ext cx="94746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F50"/>
              </a:buClr>
              <a:buSzPts val="1800"/>
              <a:buFont typeface="Helvetica Neue"/>
              <a:buNone/>
            </a:pPr>
            <a:r>
              <a:rPr lang="zh-TW" sz="1800" b="1" i="0" u="none" strike="noStrike" cap="none">
                <a:solidFill>
                  <a:srgbClr val="333F50"/>
                </a:solidFill>
                <a:latin typeface="Helvetica Neue"/>
                <a:ea typeface="Helvetica Neue"/>
                <a:cs typeface="Helvetica Neue"/>
                <a:sym typeface="Helvetica Neue"/>
              </a:rPr>
              <a:t>交易資料清洗後資料筆數剩餘： 2,551,707 </a:t>
            </a:r>
            <a:endParaRPr sz="1800" b="1" i="0" u="none" strike="noStrike" cap="none">
              <a:solidFill>
                <a:srgbClr val="333F50"/>
              </a:solidFill>
              <a:latin typeface="Helvetica Neue"/>
              <a:ea typeface="Helvetica Neue"/>
              <a:cs typeface="Helvetica Neue"/>
              <a:sym typeface="Helvetica Neue"/>
            </a:endParaRPr>
          </a:p>
        </p:txBody>
      </p:sp>
      <p:sp>
        <p:nvSpPr>
          <p:cNvPr id="2037" name="Google Shape;2037;p66"/>
          <p:cNvSpPr txBox="1"/>
          <p:nvPr/>
        </p:nvSpPr>
        <p:spPr>
          <a:xfrm>
            <a:off x="430322" y="5321300"/>
            <a:ext cx="788337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F50"/>
              </a:buClr>
              <a:buSzPts val="1800"/>
              <a:buFont typeface="Helvetica Neue"/>
              <a:buNone/>
            </a:pPr>
            <a:r>
              <a:rPr lang="zh-TW" sz="1800" b="1" i="0" u="none" strike="noStrike" cap="none">
                <a:solidFill>
                  <a:srgbClr val="333F50"/>
                </a:solidFill>
                <a:latin typeface="Helvetica Neue"/>
                <a:ea typeface="Helvetica Neue"/>
                <a:cs typeface="Helvetica Neue"/>
                <a:sym typeface="Helvetica Neue"/>
              </a:rPr>
              <a:t>將客戶未購買的產品排除，以利於後續爬取相關賣場網站使用</a:t>
            </a:r>
            <a:endParaRPr sz="1800" b="1" i="0" u="none" strike="noStrike" cap="none">
              <a:solidFill>
                <a:srgbClr val="333F5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333F50"/>
              </a:buClr>
              <a:buSzPts val="1800"/>
              <a:buFont typeface="Helvetica Neue"/>
              <a:buNone/>
            </a:pPr>
            <a:r>
              <a:rPr lang="zh-TW" sz="1800" b="1" i="0" u="none" strike="noStrike" cap="none">
                <a:solidFill>
                  <a:srgbClr val="333F50"/>
                </a:solidFill>
                <a:latin typeface="Helvetica Neue"/>
                <a:ea typeface="Helvetica Neue"/>
                <a:cs typeface="Helvetica Neue"/>
                <a:sym typeface="Helvetica Neue"/>
              </a:rPr>
              <a:t>資料原始筆數：92,353</a:t>
            </a:r>
            <a:endParaRPr/>
          </a:p>
          <a:p>
            <a:pPr marL="0" marR="0" lvl="0" indent="0" algn="l" rtl="0">
              <a:lnSpc>
                <a:spcPct val="100000"/>
              </a:lnSpc>
              <a:spcBef>
                <a:spcPts val="0"/>
              </a:spcBef>
              <a:spcAft>
                <a:spcPts val="0"/>
              </a:spcAft>
              <a:buClr>
                <a:srgbClr val="333F50"/>
              </a:buClr>
              <a:buSzPts val="1800"/>
              <a:buFont typeface="Helvetica Neue"/>
              <a:buNone/>
            </a:pPr>
            <a:r>
              <a:rPr lang="zh-TW" sz="1800" b="1" i="0" u="none" strike="noStrike" cap="none">
                <a:solidFill>
                  <a:srgbClr val="333F50"/>
                </a:solidFill>
                <a:latin typeface="Helvetica Neue"/>
                <a:ea typeface="Helvetica Neue"/>
                <a:cs typeface="Helvetica Neue"/>
                <a:sym typeface="Helvetica Neue"/>
              </a:rPr>
              <a:t>排除後資料筆數：91,877 </a:t>
            </a:r>
            <a:endParaRPr/>
          </a:p>
        </p:txBody>
      </p:sp>
      <p:sp>
        <p:nvSpPr>
          <p:cNvPr id="2038" name="Google Shape;2038;p66"/>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002060"/>
                </a:solidFill>
                <a:latin typeface="Helvetica Neue"/>
                <a:ea typeface="Helvetica Neue"/>
                <a:cs typeface="Helvetica Neue"/>
                <a:sym typeface="Helvetica Neue"/>
              </a:rPr>
              <a:t>E</a:t>
            </a:r>
            <a:r>
              <a:rPr lang="zh-TW" sz="2800" b="1">
                <a:solidFill>
                  <a:srgbClr val="333F50"/>
                </a:solidFill>
                <a:latin typeface="Helvetica Neue"/>
                <a:ea typeface="Helvetica Neue"/>
                <a:cs typeface="Helvetica Neue"/>
                <a:sym typeface="Helvetica Neue"/>
              </a:rPr>
              <a:t>T</a:t>
            </a:r>
            <a:r>
              <a:rPr lang="zh-TW" sz="2800" b="1">
                <a:solidFill>
                  <a:srgbClr val="FFC000"/>
                </a:solidFill>
                <a:latin typeface="Helvetica Neue"/>
                <a:ea typeface="Helvetica Neue"/>
                <a:cs typeface="Helvetica Neue"/>
                <a:sym typeface="Helvetica Neue"/>
              </a:rPr>
              <a:t>L</a:t>
            </a:r>
            <a:r>
              <a:rPr lang="zh-TW" sz="2800" b="1">
                <a:solidFill>
                  <a:srgbClr val="333F50"/>
                </a:solidFill>
                <a:latin typeface="Helvetica Neue"/>
                <a:ea typeface="Helvetica Neue"/>
                <a:cs typeface="Helvetica Neue"/>
                <a:sym typeface="Helvetica Neue"/>
              </a:rPr>
              <a:t> - Load   </a:t>
            </a:r>
            <a:endParaRPr sz="2800" b="1">
              <a:solidFill>
                <a:srgbClr val="333F50"/>
              </a:solidFill>
              <a:latin typeface="Helvetica Neue"/>
              <a:ea typeface="Helvetica Neue"/>
              <a:cs typeface="Helvetica Neue"/>
              <a:sym typeface="Helvetica Neue"/>
            </a:endParaRPr>
          </a:p>
        </p:txBody>
      </p:sp>
      <p:grpSp>
        <p:nvGrpSpPr>
          <p:cNvPr id="2039" name="Google Shape;2039;p66"/>
          <p:cNvGrpSpPr/>
          <p:nvPr/>
        </p:nvGrpSpPr>
        <p:grpSpPr>
          <a:xfrm>
            <a:off x="6315613" y="261142"/>
            <a:ext cx="3552287" cy="683557"/>
            <a:chOff x="6315613" y="261142"/>
            <a:chExt cx="3552287" cy="683557"/>
          </a:xfrm>
        </p:grpSpPr>
        <p:sp>
          <p:nvSpPr>
            <p:cNvPr id="2040" name="Google Shape;2040;p66"/>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41" name="Google Shape;2041;p66"/>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42" name="Google Shape;2042;p66"/>
            <p:cNvSpPr/>
            <p:nvPr/>
          </p:nvSpPr>
          <p:spPr>
            <a:xfrm>
              <a:off x="6624042" y="471562"/>
              <a:ext cx="1908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43" name="Google Shape;2043;p66"/>
            <p:cNvSpPr/>
            <p:nvPr/>
          </p:nvSpPr>
          <p:spPr>
            <a:xfrm>
              <a:off x="8052622"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44" name="Google Shape;2044;p66"/>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45" name="Google Shape;2045;p66"/>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46" name="Google Shape;2046;p66"/>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47" name="Google Shape;2047;p66"/>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48" name="Google Shape;2048;p66"/>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49" name="Google Shape;2049;p66"/>
            <p:cNvSpPr txBox="1"/>
            <p:nvPr/>
          </p:nvSpPr>
          <p:spPr>
            <a:xfrm>
              <a:off x="7593692"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06</a:t>
              </a:r>
              <a:endParaRPr sz="1400" b="1">
                <a:solidFill>
                  <a:schemeClr val="lt1"/>
                </a:solidFill>
                <a:latin typeface="Helvetica Neue"/>
                <a:ea typeface="Helvetica Neue"/>
                <a:cs typeface="Helvetica Neue"/>
                <a:sym typeface="Helvetica Neue"/>
              </a:endParaRPr>
            </a:p>
          </p:txBody>
        </p:sp>
        <p:sp>
          <p:nvSpPr>
            <p:cNvPr id="2050" name="Google Shape;2050;p66"/>
            <p:cNvSpPr txBox="1"/>
            <p:nvPr/>
          </p:nvSpPr>
          <p:spPr>
            <a:xfrm>
              <a:off x="7791559"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ETL</a:t>
              </a:r>
              <a:endParaRPr sz="1200" b="1">
                <a:solidFill>
                  <a:srgbClr val="0070C0"/>
                </a:solidFill>
                <a:latin typeface="Microsoft JhengHei"/>
                <a:ea typeface="Microsoft JhengHei"/>
                <a:cs typeface="Microsoft JhengHei"/>
                <a:sym typeface="Microsoft JhengHei"/>
              </a:endParaRPr>
            </a:p>
          </p:txBody>
        </p:sp>
        <p:sp>
          <p:nvSpPr>
            <p:cNvPr id="2051" name="Google Shape;2051;p66"/>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52" name="Google Shape;2052;p66"/>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53" name="Google Shape;2053;p66"/>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54" name="Google Shape;2054;p66"/>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055" name="Google Shape;2055;p66"/>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grpSp>
        <p:nvGrpSpPr>
          <p:cNvPr id="2061" name="Google Shape;2061;p67"/>
          <p:cNvGrpSpPr/>
          <p:nvPr/>
        </p:nvGrpSpPr>
        <p:grpSpPr>
          <a:xfrm>
            <a:off x="1510097" y="1457443"/>
            <a:ext cx="1648314" cy="1353803"/>
            <a:chOff x="1510097" y="1457443"/>
            <a:chExt cx="1648314" cy="1353803"/>
          </a:xfrm>
        </p:grpSpPr>
        <p:sp>
          <p:nvSpPr>
            <p:cNvPr id="2062" name="Google Shape;2062;p67"/>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07</a:t>
              </a:r>
              <a:endParaRPr sz="8000" b="1">
                <a:solidFill>
                  <a:srgbClr val="F9D6AF"/>
                </a:solidFill>
                <a:latin typeface="Helvetica Neue"/>
                <a:ea typeface="Helvetica Neue"/>
                <a:cs typeface="Helvetica Neue"/>
                <a:sym typeface="Helvetica Neue"/>
              </a:endParaRPr>
            </a:p>
          </p:txBody>
        </p:sp>
        <p:sp>
          <p:nvSpPr>
            <p:cNvPr id="2063" name="Google Shape;2063;p67"/>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07</a:t>
              </a:r>
              <a:endParaRPr sz="8000" b="1">
                <a:solidFill>
                  <a:schemeClr val="lt1"/>
                </a:solidFill>
                <a:latin typeface="Helvetica Neue"/>
                <a:ea typeface="Helvetica Neue"/>
                <a:cs typeface="Helvetica Neue"/>
                <a:sym typeface="Helvetica Neue"/>
              </a:endParaRPr>
            </a:p>
          </p:txBody>
        </p:sp>
      </p:grpSp>
      <p:sp>
        <p:nvSpPr>
          <p:cNvPr id="2064" name="Google Shape;2064;p67"/>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資料視覺化</a:t>
            </a:r>
            <a:endParaRPr/>
          </a:p>
        </p:txBody>
      </p:sp>
      <p:sp>
        <p:nvSpPr>
          <p:cNvPr id="2065" name="Google Shape;2065;p67"/>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2066" name="Google Shape;2066;p67"/>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Data Visualization</a:t>
            </a:r>
            <a:endParaRPr sz="2400" b="1">
              <a:solidFill>
                <a:srgbClr val="333F50"/>
              </a:solidFill>
              <a:latin typeface="Helvetica Neue"/>
              <a:ea typeface="Helvetica Neue"/>
              <a:cs typeface="Helvetica Neue"/>
              <a:sym typeface="Helvetica Neue"/>
            </a:endParaRPr>
          </a:p>
        </p:txBody>
      </p:sp>
      <p:sp>
        <p:nvSpPr>
          <p:cNvPr id="2067" name="Google Shape;2067;p67"/>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許維哲</a:t>
            </a:r>
            <a:endParaRPr/>
          </a:p>
        </p:txBody>
      </p:sp>
      <p:sp>
        <p:nvSpPr>
          <p:cNvPr id="2068" name="Google Shape;2068;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68"/>
          <p:cNvSpPr txBox="1">
            <a:spLocks noGrp="1"/>
          </p:cNvSpPr>
          <p:nvPr>
            <p:ph type="title" idx="4294967295"/>
          </p:nvPr>
        </p:nvSpPr>
        <p:spPr>
          <a:xfrm>
            <a:off x="536889" y="665394"/>
            <a:ext cx="7340601" cy="7432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33F50"/>
              </a:buClr>
              <a:buSzPts val="2400"/>
              <a:buFont typeface="Helvetica Neue"/>
              <a:buNone/>
            </a:pPr>
            <a:r>
              <a:rPr lang="zh-TW" sz="2400">
                <a:solidFill>
                  <a:srgbClr val="333F50"/>
                </a:solidFill>
                <a:latin typeface="Helvetica Neue"/>
                <a:ea typeface="Helvetica Neue"/>
                <a:cs typeface="Helvetica Neue"/>
                <a:sym typeface="Helvetica Neue"/>
              </a:rPr>
              <a:t>Kibana + Elasticsear + Logstash</a:t>
            </a:r>
            <a:endParaRPr sz="2400">
              <a:solidFill>
                <a:srgbClr val="333F50"/>
              </a:solidFill>
              <a:latin typeface="Helvetica Neue"/>
              <a:ea typeface="Helvetica Neue"/>
              <a:cs typeface="Helvetica Neue"/>
              <a:sym typeface="Helvetica Neue"/>
            </a:endParaRPr>
          </a:p>
        </p:txBody>
      </p:sp>
      <p:pic>
        <p:nvPicPr>
          <p:cNvPr id="2075" name="Google Shape;2075;p68"/>
          <p:cNvPicPr preferRelativeResize="0"/>
          <p:nvPr/>
        </p:nvPicPr>
        <p:blipFill rotWithShape="1">
          <a:blip r:embed="rId3">
            <a:alphaModFix/>
          </a:blip>
          <a:srcRect/>
          <a:stretch/>
        </p:blipFill>
        <p:spPr>
          <a:xfrm>
            <a:off x="3632534" y="1476108"/>
            <a:ext cx="963349" cy="949771"/>
          </a:xfrm>
          <a:prstGeom prst="rect">
            <a:avLst/>
          </a:prstGeom>
          <a:noFill/>
          <a:ln>
            <a:noFill/>
          </a:ln>
        </p:spPr>
      </p:pic>
      <p:pic>
        <p:nvPicPr>
          <p:cNvPr id="2076" name="Google Shape;2076;p68"/>
          <p:cNvPicPr preferRelativeResize="0"/>
          <p:nvPr/>
        </p:nvPicPr>
        <p:blipFill rotWithShape="1">
          <a:blip r:embed="rId4">
            <a:alphaModFix/>
          </a:blip>
          <a:srcRect b="22875"/>
          <a:stretch/>
        </p:blipFill>
        <p:spPr>
          <a:xfrm>
            <a:off x="6257934" y="2568163"/>
            <a:ext cx="1152156" cy="876051"/>
          </a:xfrm>
          <a:prstGeom prst="rect">
            <a:avLst/>
          </a:prstGeom>
          <a:noFill/>
          <a:ln>
            <a:noFill/>
          </a:ln>
        </p:spPr>
      </p:pic>
      <p:sp>
        <p:nvSpPr>
          <p:cNvPr id="2077" name="Google Shape;2077;p68"/>
          <p:cNvSpPr/>
          <p:nvPr/>
        </p:nvSpPr>
        <p:spPr>
          <a:xfrm>
            <a:off x="5203942" y="2860819"/>
            <a:ext cx="666966" cy="4413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2078" name="Google Shape;2078;p68"/>
          <p:cNvPicPr preferRelativeResize="0"/>
          <p:nvPr/>
        </p:nvPicPr>
        <p:blipFill rotWithShape="1">
          <a:blip r:embed="rId5">
            <a:alphaModFix/>
          </a:blip>
          <a:srcRect/>
          <a:stretch/>
        </p:blipFill>
        <p:spPr>
          <a:xfrm>
            <a:off x="5652490" y="3686883"/>
            <a:ext cx="3040688" cy="1964617"/>
          </a:xfrm>
          <a:prstGeom prst="rect">
            <a:avLst/>
          </a:prstGeom>
          <a:noFill/>
          <a:ln>
            <a:noFill/>
          </a:ln>
        </p:spPr>
      </p:pic>
      <p:sp>
        <p:nvSpPr>
          <p:cNvPr id="2079" name="Google Shape;2079;p68"/>
          <p:cNvSpPr/>
          <p:nvPr/>
        </p:nvSpPr>
        <p:spPr>
          <a:xfrm>
            <a:off x="8000439" y="2860819"/>
            <a:ext cx="666966" cy="4413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2080" name="Google Shape;2080;p68"/>
          <p:cNvPicPr preferRelativeResize="0"/>
          <p:nvPr/>
        </p:nvPicPr>
        <p:blipFill rotWithShape="1">
          <a:blip r:embed="rId6">
            <a:alphaModFix/>
          </a:blip>
          <a:srcRect r="75253"/>
          <a:stretch/>
        </p:blipFill>
        <p:spPr>
          <a:xfrm>
            <a:off x="9166029" y="2372936"/>
            <a:ext cx="1355990" cy="1205767"/>
          </a:xfrm>
          <a:prstGeom prst="rect">
            <a:avLst/>
          </a:prstGeom>
          <a:noFill/>
          <a:ln>
            <a:noFill/>
          </a:ln>
        </p:spPr>
      </p:pic>
      <p:sp>
        <p:nvSpPr>
          <p:cNvPr id="2081" name="Google Shape;2081;p68"/>
          <p:cNvSpPr/>
          <p:nvPr/>
        </p:nvSpPr>
        <p:spPr>
          <a:xfrm rot="5400000">
            <a:off x="9577647" y="3809140"/>
            <a:ext cx="532752" cy="547473"/>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2082" name="Google Shape;2082;p68"/>
          <p:cNvPicPr preferRelativeResize="0"/>
          <p:nvPr/>
        </p:nvPicPr>
        <p:blipFill rotWithShape="1">
          <a:blip r:embed="rId7">
            <a:alphaModFix/>
          </a:blip>
          <a:srcRect b="20121"/>
          <a:stretch/>
        </p:blipFill>
        <p:spPr>
          <a:xfrm>
            <a:off x="9039047" y="4665615"/>
            <a:ext cx="1686643" cy="1114719"/>
          </a:xfrm>
          <a:prstGeom prst="rect">
            <a:avLst/>
          </a:prstGeom>
          <a:noFill/>
          <a:ln>
            <a:noFill/>
          </a:ln>
        </p:spPr>
      </p:pic>
      <p:sp>
        <p:nvSpPr>
          <p:cNvPr id="2083" name="Google Shape;2083;p68"/>
          <p:cNvSpPr/>
          <p:nvPr/>
        </p:nvSpPr>
        <p:spPr>
          <a:xfrm>
            <a:off x="5677889" y="5072952"/>
            <a:ext cx="3040687" cy="540448"/>
          </a:xfrm>
          <a:prstGeom prst="rect">
            <a:avLst/>
          </a:prstGeom>
          <a:no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84" name="Google Shape;2084;p68"/>
          <p:cNvPicPr preferRelativeResize="0"/>
          <p:nvPr/>
        </p:nvPicPr>
        <p:blipFill rotWithShape="1">
          <a:blip r:embed="rId8">
            <a:alphaModFix/>
          </a:blip>
          <a:srcRect/>
          <a:stretch/>
        </p:blipFill>
        <p:spPr>
          <a:xfrm>
            <a:off x="1165738" y="2628525"/>
            <a:ext cx="947159" cy="933806"/>
          </a:xfrm>
          <a:prstGeom prst="rect">
            <a:avLst/>
          </a:prstGeom>
          <a:noFill/>
          <a:ln>
            <a:noFill/>
          </a:ln>
        </p:spPr>
      </p:pic>
      <p:sp>
        <p:nvSpPr>
          <p:cNvPr id="2085" name="Google Shape;2085;p68"/>
          <p:cNvSpPr/>
          <p:nvPr/>
        </p:nvSpPr>
        <p:spPr>
          <a:xfrm>
            <a:off x="2415288" y="2886319"/>
            <a:ext cx="572641" cy="4158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86" name="Google Shape;2086;p68"/>
          <p:cNvPicPr preferRelativeResize="0"/>
          <p:nvPr/>
        </p:nvPicPr>
        <p:blipFill rotWithShape="1">
          <a:blip r:embed="rId9">
            <a:alphaModFix/>
          </a:blip>
          <a:srcRect/>
          <a:stretch/>
        </p:blipFill>
        <p:spPr>
          <a:xfrm>
            <a:off x="3687677" y="2795052"/>
            <a:ext cx="700432" cy="785704"/>
          </a:xfrm>
          <a:prstGeom prst="rect">
            <a:avLst/>
          </a:prstGeom>
          <a:noFill/>
          <a:ln>
            <a:noFill/>
          </a:ln>
        </p:spPr>
      </p:pic>
      <p:pic>
        <p:nvPicPr>
          <p:cNvPr id="2087" name="Google Shape;2087;p68"/>
          <p:cNvPicPr preferRelativeResize="0"/>
          <p:nvPr/>
        </p:nvPicPr>
        <p:blipFill rotWithShape="1">
          <a:blip r:embed="rId10">
            <a:alphaModFix/>
          </a:blip>
          <a:srcRect/>
          <a:stretch/>
        </p:blipFill>
        <p:spPr>
          <a:xfrm>
            <a:off x="3488210" y="4155327"/>
            <a:ext cx="1239270" cy="638225"/>
          </a:xfrm>
          <a:prstGeom prst="rect">
            <a:avLst/>
          </a:prstGeom>
          <a:noFill/>
          <a:ln>
            <a:noFill/>
          </a:ln>
        </p:spPr>
      </p:pic>
      <p:sp>
        <p:nvSpPr>
          <p:cNvPr id="2088" name="Google Shape;2088;p68"/>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視覺化流程</a:t>
            </a:r>
            <a:endParaRPr/>
          </a:p>
        </p:txBody>
      </p:sp>
      <p:sp>
        <p:nvSpPr>
          <p:cNvPr id="2089" name="Google Shape;2089;p68"/>
          <p:cNvSpPr/>
          <p:nvPr/>
        </p:nvSpPr>
        <p:spPr>
          <a:xfrm>
            <a:off x="3218601" y="1308100"/>
            <a:ext cx="1690367" cy="4076699"/>
          </a:xfrm>
          <a:prstGeom prst="roundRect">
            <a:avLst>
              <a:gd name="adj" fmla="val 16667"/>
            </a:avLst>
          </a:prstGeom>
          <a:noFill/>
          <a:ln w="38100" cap="flat" cmpd="sng">
            <a:solidFill>
              <a:srgbClr val="0070C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2090" name="Google Shape;2090;p68"/>
          <p:cNvGrpSpPr/>
          <p:nvPr/>
        </p:nvGrpSpPr>
        <p:grpSpPr>
          <a:xfrm>
            <a:off x="6315613" y="261142"/>
            <a:ext cx="3552287" cy="704823"/>
            <a:chOff x="6315613" y="261142"/>
            <a:chExt cx="3552287" cy="704823"/>
          </a:xfrm>
        </p:grpSpPr>
        <p:sp>
          <p:nvSpPr>
            <p:cNvPr id="2091" name="Google Shape;2091;p68"/>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92" name="Google Shape;2092;p68"/>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93" name="Google Shape;2093;p68"/>
            <p:cNvSpPr/>
            <p:nvPr/>
          </p:nvSpPr>
          <p:spPr>
            <a:xfrm>
              <a:off x="6624042" y="471562"/>
              <a:ext cx="223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94" name="Google Shape;2094;p68"/>
            <p:cNvSpPr/>
            <p:nvPr/>
          </p:nvSpPr>
          <p:spPr>
            <a:xfrm>
              <a:off x="8329066"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95" name="Google Shape;2095;p68"/>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96" name="Google Shape;2096;p68"/>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97" name="Google Shape;2097;p68"/>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98" name="Google Shape;2098;p68"/>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099" name="Google Shape;2099;p68"/>
            <p:cNvSpPr txBox="1"/>
            <p:nvPr/>
          </p:nvSpPr>
          <p:spPr>
            <a:xfrm>
              <a:off x="7870136"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07</a:t>
              </a:r>
              <a:endParaRPr sz="1400" b="1">
                <a:solidFill>
                  <a:schemeClr val="lt1"/>
                </a:solidFill>
                <a:latin typeface="Helvetica Neue"/>
                <a:ea typeface="Helvetica Neue"/>
                <a:cs typeface="Helvetica Neue"/>
                <a:sym typeface="Helvetica Neue"/>
              </a:endParaRPr>
            </a:p>
          </p:txBody>
        </p:sp>
        <p:sp>
          <p:nvSpPr>
            <p:cNvPr id="2100" name="Google Shape;2100;p68"/>
            <p:cNvSpPr txBox="1"/>
            <p:nvPr/>
          </p:nvSpPr>
          <p:spPr>
            <a:xfrm>
              <a:off x="8089269" y="648744"/>
              <a:ext cx="829423" cy="317221"/>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ctr" rtl="0">
                <a:lnSpc>
                  <a:spcPct val="90000"/>
                </a:lnSpc>
                <a:spcBef>
                  <a:spcPts val="0"/>
                </a:spcBef>
                <a:spcAft>
                  <a:spcPts val="0"/>
                </a:spcAft>
                <a:buClr>
                  <a:srgbClr val="0070C0"/>
                </a:buClr>
                <a:buSzPct val="100000"/>
                <a:buFont typeface="Microsoft JhengHei"/>
                <a:buNone/>
              </a:pPr>
              <a:r>
                <a:rPr lang="zh-TW" sz="1200" b="1">
                  <a:solidFill>
                    <a:srgbClr val="0070C0"/>
                  </a:solidFill>
                  <a:latin typeface="Microsoft JhengHei"/>
                  <a:ea typeface="Microsoft JhengHei"/>
                  <a:cs typeface="Microsoft JhengHei"/>
                  <a:sym typeface="Microsoft JhengHei"/>
                </a:rPr>
                <a:t>視覺化流程</a:t>
              </a:r>
              <a:endParaRPr/>
            </a:p>
          </p:txBody>
        </p:sp>
        <p:sp>
          <p:nvSpPr>
            <p:cNvPr id="2101" name="Google Shape;2101;p68"/>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02" name="Google Shape;2102;p68"/>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03" name="Google Shape;2103;p68"/>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04" name="Google Shape;2104;p68"/>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05" name="Google Shape;2105;p68"/>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106" name="Google Shape;2106;p68"/>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grpSp>
        <p:nvGrpSpPr>
          <p:cNvPr id="2112" name="Google Shape;2112;p69"/>
          <p:cNvGrpSpPr/>
          <p:nvPr/>
        </p:nvGrpSpPr>
        <p:grpSpPr>
          <a:xfrm>
            <a:off x="1510097" y="1457443"/>
            <a:ext cx="1648314" cy="1353803"/>
            <a:chOff x="1510097" y="1457443"/>
            <a:chExt cx="1648314" cy="1353803"/>
          </a:xfrm>
        </p:grpSpPr>
        <p:sp>
          <p:nvSpPr>
            <p:cNvPr id="2113" name="Google Shape;2113;p69"/>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08</a:t>
              </a:r>
              <a:endParaRPr sz="8000" b="1">
                <a:solidFill>
                  <a:srgbClr val="F9D6AF"/>
                </a:solidFill>
                <a:latin typeface="Helvetica Neue"/>
                <a:ea typeface="Helvetica Neue"/>
                <a:cs typeface="Helvetica Neue"/>
                <a:sym typeface="Helvetica Neue"/>
              </a:endParaRPr>
            </a:p>
          </p:txBody>
        </p:sp>
        <p:sp>
          <p:nvSpPr>
            <p:cNvPr id="2114" name="Google Shape;2114;p69"/>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08</a:t>
              </a:r>
              <a:endParaRPr sz="8000" b="1">
                <a:solidFill>
                  <a:schemeClr val="lt1"/>
                </a:solidFill>
                <a:latin typeface="Helvetica Neue"/>
                <a:ea typeface="Helvetica Neue"/>
                <a:cs typeface="Helvetica Neue"/>
                <a:sym typeface="Helvetica Neue"/>
              </a:endParaRPr>
            </a:p>
          </p:txBody>
        </p:sp>
      </p:grpSp>
      <p:sp>
        <p:nvSpPr>
          <p:cNvPr id="2115" name="Google Shape;2115;p69"/>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資料分析</a:t>
            </a:r>
            <a:endParaRPr/>
          </a:p>
        </p:txBody>
      </p:sp>
      <p:sp>
        <p:nvSpPr>
          <p:cNvPr id="2116" name="Google Shape;2116;p69"/>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2117" name="Google Shape;2117;p69"/>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Data Analysis</a:t>
            </a:r>
            <a:endParaRPr sz="2400" b="1">
              <a:solidFill>
                <a:srgbClr val="333F50"/>
              </a:solidFill>
              <a:latin typeface="Helvetica Neue"/>
              <a:ea typeface="Helvetica Neue"/>
              <a:cs typeface="Helvetica Neue"/>
              <a:sym typeface="Helvetica Neue"/>
            </a:endParaRPr>
          </a:p>
        </p:txBody>
      </p:sp>
      <p:sp>
        <p:nvSpPr>
          <p:cNvPr id="2118" name="Google Shape;211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56</a:t>
            </a:fld>
            <a:endParaRPr/>
          </a:p>
        </p:txBody>
      </p:sp>
      <p:sp>
        <p:nvSpPr>
          <p:cNvPr id="2119" name="Google Shape;2119;p69"/>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許維哲</a:t>
            </a:r>
            <a:endParaRPr/>
          </a:p>
        </p:txBody>
      </p:sp>
      <p:sp>
        <p:nvSpPr>
          <p:cNvPr id="2120" name="Google Shape;2120;p69"/>
          <p:cNvSpPr txBox="1"/>
          <p:nvPr/>
        </p:nvSpPr>
        <p:spPr>
          <a:xfrm>
            <a:off x="3333973" y="3003294"/>
            <a:ext cx="2448106" cy="369332"/>
          </a:xfrm>
          <a:prstGeom prst="rect">
            <a:avLst/>
          </a:prstGeom>
          <a:solidFill>
            <a:srgbClr val="333F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chemeClr val="lt1"/>
                </a:solidFill>
                <a:latin typeface="Helvetica Neue"/>
                <a:ea typeface="Helvetica Neue"/>
                <a:cs typeface="Helvetica Neue"/>
                <a:sym typeface="Helvetica Neue"/>
              </a:rPr>
              <a:t>RFM + K-means 分析</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70"/>
          <p:cNvSpPr/>
          <p:nvPr/>
        </p:nvSpPr>
        <p:spPr>
          <a:xfrm>
            <a:off x="1062717" y="1937138"/>
            <a:ext cx="1919428" cy="3727975"/>
          </a:xfrm>
          <a:prstGeom prst="roundRect">
            <a:avLst>
              <a:gd name="adj" fmla="val 16667"/>
            </a:avLst>
          </a:prstGeom>
          <a:solidFill>
            <a:srgbClr val="63D0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127" name="Google Shape;2127;p70"/>
          <p:cNvSpPr txBox="1"/>
          <p:nvPr/>
        </p:nvSpPr>
        <p:spPr>
          <a:xfrm>
            <a:off x="1269688" y="3257200"/>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800" b="1">
                <a:solidFill>
                  <a:srgbClr val="333F50"/>
                </a:solidFill>
                <a:latin typeface="Helvetica Neue"/>
                <a:ea typeface="Helvetica Neue"/>
                <a:cs typeface="Helvetica Neue"/>
                <a:sym typeface="Helvetica Neue"/>
              </a:rPr>
              <a:t>Recency</a:t>
            </a:r>
            <a:endParaRPr sz="1800" b="1">
              <a:solidFill>
                <a:srgbClr val="333F50"/>
              </a:solidFill>
              <a:latin typeface="Helvetica Neue"/>
              <a:ea typeface="Helvetica Neue"/>
              <a:cs typeface="Helvetica Neue"/>
              <a:sym typeface="Helvetica Neue"/>
            </a:endParaRPr>
          </a:p>
        </p:txBody>
      </p:sp>
      <p:sp>
        <p:nvSpPr>
          <p:cNvPr id="2128" name="Google Shape;2128;p70"/>
          <p:cNvSpPr txBox="1"/>
          <p:nvPr/>
        </p:nvSpPr>
        <p:spPr>
          <a:xfrm>
            <a:off x="1298155" y="3594000"/>
            <a:ext cx="1454100" cy="450900"/>
          </a:xfrm>
          <a:prstGeom prst="rect">
            <a:avLst/>
          </a:prstGeom>
          <a:noFill/>
          <a:ln>
            <a:noFill/>
          </a:ln>
        </p:spPr>
        <p:txBody>
          <a:bodyPr spcFirstLastPara="1" wrap="square" lIns="91425" tIns="91425" rIns="91425" bIns="91425" anchor="t" anchorCtr="0">
            <a:normAutofit lnSpcReduction="10000"/>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Microsoft JhengHei"/>
                <a:ea typeface="Microsoft JhengHei"/>
                <a:cs typeface="Microsoft JhengHei"/>
                <a:sym typeface="Microsoft JhengHei"/>
              </a:rPr>
              <a:t>近期消費日</a:t>
            </a:r>
            <a:endParaRPr/>
          </a:p>
        </p:txBody>
      </p:sp>
      <p:sp>
        <p:nvSpPr>
          <p:cNvPr id="2129" name="Google Shape;2129;p70"/>
          <p:cNvSpPr/>
          <p:nvPr/>
        </p:nvSpPr>
        <p:spPr>
          <a:xfrm>
            <a:off x="1062716" y="4115000"/>
            <a:ext cx="1919427" cy="1550113"/>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2000" b="1" i="0" u="none" strike="noStrike" cap="none">
                <a:solidFill>
                  <a:srgbClr val="333F50"/>
                </a:solidFill>
                <a:latin typeface="Microsoft JhengHei"/>
                <a:ea typeface="Microsoft JhengHei"/>
                <a:cs typeface="Microsoft JhengHei"/>
                <a:sym typeface="Microsoft JhengHei"/>
              </a:rPr>
              <a:t>顧客活躍度</a:t>
            </a:r>
            <a:endParaRPr sz="2000" b="1" i="0" u="none" strike="noStrike" cap="none">
              <a:solidFill>
                <a:srgbClr val="333F5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2090CE"/>
                </a:solidFill>
                <a:latin typeface="Microsoft JhengHei"/>
                <a:ea typeface="Microsoft JhengHei"/>
                <a:cs typeface="Microsoft JhengHei"/>
                <a:sym typeface="Microsoft JhengHei"/>
              </a:rPr>
              <a:t>距離最後一次消費時間</a:t>
            </a:r>
            <a:endParaRPr sz="1800" b="1" i="0" u="none" strike="noStrike" cap="none">
              <a:solidFill>
                <a:srgbClr val="2090CE"/>
              </a:solidFill>
              <a:latin typeface="Microsoft JhengHei"/>
              <a:ea typeface="Microsoft JhengHei"/>
              <a:cs typeface="Microsoft JhengHei"/>
              <a:sym typeface="Microsoft JhengHei"/>
            </a:endParaRPr>
          </a:p>
        </p:txBody>
      </p:sp>
      <p:sp>
        <p:nvSpPr>
          <p:cNvPr id="2130" name="Google Shape;2130;p70"/>
          <p:cNvSpPr txBox="1"/>
          <p:nvPr/>
        </p:nvSpPr>
        <p:spPr>
          <a:xfrm>
            <a:off x="1169500" y="1050047"/>
            <a:ext cx="8520600" cy="81679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chemeClr val="accent1"/>
              </a:buClr>
              <a:buSzPts val="1800"/>
              <a:buFont typeface="Noto Sans Symbols"/>
              <a:buNone/>
            </a:pPr>
            <a:r>
              <a:rPr lang="zh-TW" sz="2000" b="1">
                <a:solidFill>
                  <a:srgbClr val="333F50"/>
                </a:solidFill>
                <a:latin typeface="Helvetica Neue"/>
                <a:ea typeface="Helvetica Neue"/>
                <a:cs typeface="Helvetica Neue"/>
                <a:sym typeface="Helvetica Neue"/>
              </a:rPr>
              <a:t>根據歷史交易資料，取得3項重要指標，進而分析顧客價值。</a:t>
            </a:r>
            <a:endParaRPr/>
          </a:p>
        </p:txBody>
      </p:sp>
      <p:sp>
        <p:nvSpPr>
          <p:cNvPr id="2131" name="Google Shape;2131;p70"/>
          <p:cNvSpPr/>
          <p:nvPr/>
        </p:nvSpPr>
        <p:spPr>
          <a:xfrm>
            <a:off x="7845949" y="3232775"/>
            <a:ext cx="572641" cy="415800"/>
          </a:xfrm>
          <a:prstGeom prst="rightArrow">
            <a:avLst>
              <a:gd name="adj1" fmla="val 50000"/>
              <a:gd name="adj2" fmla="val 67694"/>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132" name="Google Shape;2132;p70"/>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RFM分析</a:t>
            </a:r>
            <a:endParaRPr/>
          </a:p>
        </p:txBody>
      </p:sp>
      <p:pic>
        <p:nvPicPr>
          <p:cNvPr id="2133" name="Google Shape;2133;p70"/>
          <p:cNvPicPr preferRelativeResize="0"/>
          <p:nvPr/>
        </p:nvPicPr>
        <p:blipFill rotWithShape="1">
          <a:blip r:embed="rId3">
            <a:alphaModFix/>
          </a:blip>
          <a:srcRect/>
          <a:stretch/>
        </p:blipFill>
        <p:spPr>
          <a:xfrm>
            <a:off x="1432184" y="1808278"/>
            <a:ext cx="1167048" cy="1167048"/>
          </a:xfrm>
          <a:prstGeom prst="rect">
            <a:avLst/>
          </a:prstGeom>
          <a:noFill/>
          <a:ln>
            <a:noFill/>
          </a:ln>
        </p:spPr>
      </p:pic>
      <p:sp>
        <p:nvSpPr>
          <p:cNvPr id="2134" name="Google Shape;2134;p70"/>
          <p:cNvSpPr/>
          <p:nvPr/>
        </p:nvSpPr>
        <p:spPr>
          <a:xfrm>
            <a:off x="3386338" y="1937138"/>
            <a:ext cx="1919428" cy="3727975"/>
          </a:xfrm>
          <a:prstGeom prst="roundRect">
            <a:avLst>
              <a:gd name="adj" fmla="val 16667"/>
            </a:avLst>
          </a:prstGeom>
          <a:solidFill>
            <a:srgbClr val="F9D6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135" name="Google Shape;2135;p70"/>
          <p:cNvSpPr txBox="1"/>
          <p:nvPr/>
        </p:nvSpPr>
        <p:spPr>
          <a:xfrm>
            <a:off x="3593309" y="3257200"/>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800" b="1">
                <a:solidFill>
                  <a:srgbClr val="333F50"/>
                </a:solidFill>
                <a:latin typeface="Helvetica Neue"/>
                <a:ea typeface="Helvetica Neue"/>
                <a:cs typeface="Helvetica Neue"/>
                <a:sym typeface="Helvetica Neue"/>
              </a:rPr>
              <a:t>Frequency</a:t>
            </a:r>
            <a:endParaRPr/>
          </a:p>
        </p:txBody>
      </p:sp>
      <p:sp>
        <p:nvSpPr>
          <p:cNvPr id="2136" name="Google Shape;2136;p70"/>
          <p:cNvSpPr txBox="1"/>
          <p:nvPr/>
        </p:nvSpPr>
        <p:spPr>
          <a:xfrm>
            <a:off x="3621776" y="3594000"/>
            <a:ext cx="1454100" cy="450900"/>
          </a:xfrm>
          <a:prstGeom prst="rect">
            <a:avLst/>
          </a:prstGeom>
          <a:noFill/>
          <a:ln>
            <a:noFill/>
          </a:ln>
        </p:spPr>
        <p:txBody>
          <a:bodyPr spcFirstLastPara="1" wrap="square" lIns="91425" tIns="91425" rIns="91425" bIns="91425" anchor="t" anchorCtr="0">
            <a:normAutofit lnSpcReduction="10000"/>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Microsoft JhengHei"/>
                <a:ea typeface="Microsoft JhengHei"/>
                <a:cs typeface="Microsoft JhengHei"/>
                <a:sym typeface="Microsoft JhengHei"/>
              </a:rPr>
              <a:t>消費頻率</a:t>
            </a:r>
            <a:endParaRPr/>
          </a:p>
        </p:txBody>
      </p:sp>
      <p:sp>
        <p:nvSpPr>
          <p:cNvPr id="2137" name="Google Shape;2137;p70"/>
          <p:cNvSpPr/>
          <p:nvPr/>
        </p:nvSpPr>
        <p:spPr>
          <a:xfrm>
            <a:off x="3386337" y="4115000"/>
            <a:ext cx="1919427" cy="1550113"/>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2000" b="1" i="0" u="none" strike="noStrike" cap="none">
                <a:solidFill>
                  <a:srgbClr val="333F50"/>
                </a:solidFill>
                <a:latin typeface="Microsoft JhengHei"/>
                <a:ea typeface="Microsoft JhengHei"/>
                <a:cs typeface="Microsoft JhengHei"/>
                <a:sym typeface="Microsoft JhengHei"/>
              </a:rPr>
              <a:t>顧客忠誠度</a:t>
            </a:r>
            <a:endParaRPr sz="2000" b="1" i="0" u="none" strike="noStrike" cap="none">
              <a:solidFill>
                <a:srgbClr val="333F5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2090CE"/>
                </a:solidFill>
                <a:latin typeface="Microsoft JhengHei"/>
                <a:ea typeface="Microsoft JhengHei"/>
                <a:cs typeface="Microsoft JhengHei"/>
                <a:sym typeface="Microsoft JhengHei"/>
              </a:rPr>
              <a:t>在一段期間內回來消費幾次</a:t>
            </a:r>
            <a:endParaRPr sz="1800" b="1" i="0" u="none" strike="noStrike" cap="none">
              <a:solidFill>
                <a:srgbClr val="2090CE"/>
              </a:solidFill>
              <a:latin typeface="Microsoft JhengHei"/>
              <a:ea typeface="Microsoft JhengHei"/>
              <a:cs typeface="Microsoft JhengHei"/>
              <a:sym typeface="Microsoft JhengHei"/>
            </a:endParaRPr>
          </a:p>
        </p:txBody>
      </p:sp>
      <p:sp>
        <p:nvSpPr>
          <p:cNvPr id="2138" name="Google Shape;2138;p70"/>
          <p:cNvSpPr/>
          <p:nvPr/>
        </p:nvSpPr>
        <p:spPr>
          <a:xfrm>
            <a:off x="5660171" y="1937138"/>
            <a:ext cx="1919428" cy="3727975"/>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139" name="Google Shape;2139;p70"/>
          <p:cNvSpPr txBox="1"/>
          <p:nvPr/>
        </p:nvSpPr>
        <p:spPr>
          <a:xfrm>
            <a:off x="5867142" y="3257200"/>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800" b="1">
                <a:solidFill>
                  <a:srgbClr val="333F50"/>
                </a:solidFill>
                <a:latin typeface="Helvetica Neue"/>
                <a:ea typeface="Helvetica Neue"/>
                <a:cs typeface="Helvetica Neue"/>
                <a:sym typeface="Helvetica Neue"/>
              </a:rPr>
              <a:t>Monetary</a:t>
            </a:r>
            <a:endParaRPr/>
          </a:p>
        </p:txBody>
      </p:sp>
      <p:sp>
        <p:nvSpPr>
          <p:cNvPr id="2140" name="Google Shape;2140;p70"/>
          <p:cNvSpPr txBox="1"/>
          <p:nvPr/>
        </p:nvSpPr>
        <p:spPr>
          <a:xfrm>
            <a:off x="5895609" y="3594000"/>
            <a:ext cx="1454100" cy="450900"/>
          </a:xfrm>
          <a:prstGeom prst="rect">
            <a:avLst/>
          </a:prstGeom>
          <a:noFill/>
          <a:ln>
            <a:noFill/>
          </a:ln>
        </p:spPr>
        <p:txBody>
          <a:bodyPr spcFirstLastPara="1" wrap="square" lIns="91425" tIns="91425" rIns="91425" bIns="91425" anchor="t" anchorCtr="0">
            <a:normAutofit lnSpcReduction="10000"/>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Microsoft JhengHei"/>
                <a:ea typeface="Microsoft JhengHei"/>
                <a:cs typeface="Microsoft JhengHei"/>
                <a:sym typeface="Microsoft JhengHei"/>
              </a:rPr>
              <a:t>消費金額</a:t>
            </a:r>
            <a:endParaRPr/>
          </a:p>
        </p:txBody>
      </p:sp>
      <p:sp>
        <p:nvSpPr>
          <p:cNvPr id="2141" name="Google Shape;2141;p70"/>
          <p:cNvSpPr/>
          <p:nvPr/>
        </p:nvSpPr>
        <p:spPr>
          <a:xfrm>
            <a:off x="5660170" y="4115000"/>
            <a:ext cx="1919427" cy="1550113"/>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2000" b="1" i="0" u="none" strike="noStrike" cap="none">
                <a:solidFill>
                  <a:srgbClr val="333F50"/>
                </a:solidFill>
                <a:latin typeface="Microsoft JhengHei"/>
                <a:ea typeface="Microsoft JhengHei"/>
                <a:cs typeface="Microsoft JhengHei"/>
                <a:sym typeface="Microsoft JhengHei"/>
              </a:rPr>
              <a:t>顧客</a:t>
            </a:r>
            <a:r>
              <a:rPr lang="zh-TW" sz="2000" b="1">
                <a:solidFill>
                  <a:srgbClr val="333F50"/>
                </a:solidFill>
                <a:latin typeface="Microsoft JhengHei"/>
                <a:ea typeface="Microsoft JhengHei"/>
                <a:cs typeface="Microsoft JhengHei"/>
                <a:sym typeface="Microsoft JhengHei"/>
              </a:rPr>
              <a:t>消費力</a:t>
            </a:r>
            <a:endParaRPr sz="2000" b="1" i="0" u="none" strike="noStrike" cap="none">
              <a:solidFill>
                <a:srgbClr val="333F5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2090CE"/>
                </a:solidFill>
                <a:latin typeface="Microsoft JhengHei"/>
                <a:ea typeface="Microsoft JhengHei"/>
                <a:cs typeface="Microsoft JhengHei"/>
                <a:sym typeface="Microsoft JhengHei"/>
              </a:rPr>
              <a:t>一段期間內共消費多少金額</a:t>
            </a:r>
            <a:endParaRPr/>
          </a:p>
        </p:txBody>
      </p:sp>
      <p:pic>
        <p:nvPicPr>
          <p:cNvPr id="2142" name="Google Shape;2142;p70"/>
          <p:cNvPicPr preferRelativeResize="0"/>
          <p:nvPr/>
        </p:nvPicPr>
        <p:blipFill rotWithShape="1">
          <a:blip r:embed="rId4">
            <a:alphaModFix/>
          </a:blip>
          <a:srcRect/>
          <a:stretch/>
        </p:blipFill>
        <p:spPr>
          <a:xfrm>
            <a:off x="6062481" y="1757479"/>
            <a:ext cx="1167048" cy="1167048"/>
          </a:xfrm>
          <a:prstGeom prst="rect">
            <a:avLst/>
          </a:prstGeom>
          <a:noFill/>
          <a:ln>
            <a:noFill/>
          </a:ln>
        </p:spPr>
      </p:pic>
      <p:pic>
        <p:nvPicPr>
          <p:cNvPr id="2143" name="Google Shape;2143;p70"/>
          <p:cNvPicPr preferRelativeResize="0"/>
          <p:nvPr/>
        </p:nvPicPr>
        <p:blipFill rotWithShape="1">
          <a:blip r:embed="rId5">
            <a:alphaModFix/>
          </a:blip>
          <a:srcRect/>
          <a:stretch/>
        </p:blipFill>
        <p:spPr>
          <a:xfrm>
            <a:off x="3654260" y="1707776"/>
            <a:ext cx="1216750" cy="1216750"/>
          </a:xfrm>
          <a:prstGeom prst="rect">
            <a:avLst/>
          </a:prstGeom>
          <a:noFill/>
          <a:ln>
            <a:noFill/>
          </a:ln>
        </p:spPr>
      </p:pic>
      <p:pic>
        <p:nvPicPr>
          <p:cNvPr id="2144" name="Google Shape;2144;p70"/>
          <p:cNvPicPr preferRelativeResize="0"/>
          <p:nvPr/>
        </p:nvPicPr>
        <p:blipFill rotWithShape="1">
          <a:blip r:embed="rId6">
            <a:alphaModFix/>
          </a:blip>
          <a:srcRect/>
          <a:stretch/>
        </p:blipFill>
        <p:spPr>
          <a:xfrm>
            <a:off x="8646839" y="2112862"/>
            <a:ext cx="3271937" cy="3271937"/>
          </a:xfrm>
          <a:prstGeom prst="rect">
            <a:avLst/>
          </a:prstGeom>
          <a:noFill/>
          <a:ln>
            <a:noFill/>
          </a:ln>
        </p:spPr>
      </p:pic>
      <p:grpSp>
        <p:nvGrpSpPr>
          <p:cNvPr id="2145" name="Google Shape;2145;p70"/>
          <p:cNvGrpSpPr/>
          <p:nvPr/>
        </p:nvGrpSpPr>
        <p:grpSpPr>
          <a:xfrm>
            <a:off x="6315613" y="261142"/>
            <a:ext cx="3552287" cy="683557"/>
            <a:chOff x="6315613" y="261142"/>
            <a:chExt cx="3552287" cy="683557"/>
          </a:xfrm>
        </p:grpSpPr>
        <p:sp>
          <p:nvSpPr>
            <p:cNvPr id="2146" name="Google Shape;2146;p70"/>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47" name="Google Shape;2147;p70"/>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48" name="Google Shape;2148;p70"/>
            <p:cNvSpPr/>
            <p:nvPr/>
          </p:nvSpPr>
          <p:spPr>
            <a:xfrm>
              <a:off x="6624042" y="471562"/>
              <a:ext cx="223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49" name="Google Shape;2149;p70"/>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50" name="Google Shape;2150;p70"/>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51" name="Google Shape;2151;p70"/>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52" name="Google Shape;2152;p70"/>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53" name="Google Shape;2153;p70"/>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154" name="Google Shape;2154;p70"/>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155" name="Google Shape;2155;p70"/>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56" name="Google Shape;2156;p70"/>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57" name="Google Shape;2157;p70"/>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58" name="Google Shape;2158;p70"/>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59" name="Google Shape;2159;p70"/>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60" name="Google Shape;2160;p70"/>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161" name="Google Shape;2161;p70"/>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grpSp>
        <p:nvGrpSpPr>
          <p:cNvPr id="2167" name="Google Shape;2167;p71"/>
          <p:cNvGrpSpPr/>
          <p:nvPr/>
        </p:nvGrpSpPr>
        <p:grpSpPr>
          <a:xfrm>
            <a:off x="6598875" y="1993474"/>
            <a:ext cx="5294484" cy="3396249"/>
            <a:chOff x="3229319" y="1620579"/>
            <a:chExt cx="6291251" cy="3467412"/>
          </a:xfrm>
        </p:grpSpPr>
        <p:pic>
          <p:nvPicPr>
            <p:cNvPr id="2168" name="Google Shape;2168;p71"/>
            <p:cNvPicPr preferRelativeResize="0"/>
            <p:nvPr/>
          </p:nvPicPr>
          <p:blipFill rotWithShape="1">
            <a:blip r:embed="rId3">
              <a:alphaModFix/>
            </a:blip>
            <a:srcRect/>
            <a:stretch/>
          </p:blipFill>
          <p:spPr>
            <a:xfrm>
              <a:off x="3229319" y="1620579"/>
              <a:ext cx="5965339" cy="3286049"/>
            </a:xfrm>
            <a:prstGeom prst="rect">
              <a:avLst/>
            </a:prstGeom>
            <a:noFill/>
            <a:ln>
              <a:noFill/>
            </a:ln>
          </p:spPr>
        </p:pic>
        <p:sp>
          <p:nvSpPr>
            <p:cNvPr id="2169" name="Google Shape;2169;p71"/>
            <p:cNvSpPr txBox="1"/>
            <p:nvPr/>
          </p:nvSpPr>
          <p:spPr>
            <a:xfrm>
              <a:off x="7498870" y="4688184"/>
              <a:ext cx="2021700" cy="39980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zh-TW" sz="1000" b="1" i="0" u="none" strike="noStrike" cap="none">
                  <a:solidFill>
                    <a:srgbClr val="333F50"/>
                  </a:solidFill>
                  <a:latin typeface="Microsoft JhengHei"/>
                  <a:ea typeface="Microsoft JhengHei"/>
                  <a:cs typeface="Microsoft JhengHei"/>
                  <a:sym typeface="Microsoft JhengHei"/>
                </a:rPr>
                <a:t>經理人月刊 第 187 期</a:t>
              </a:r>
              <a:endParaRPr sz="1000" b="1" i="0" u="none" strike="noStrike" cap="none">
                <a:solidFill>
                  <a:srgbClr val="333F50"/>
                </a:solidFill>
                <a:latin typeface="Microsoft JhengHei"/>
                <a:ea typeface="Microsoft JhengHei"/>
                <a:cs typeface="Microsoft JhengHei"/>
                <a:sym typeface="Microsoft JhengHei"/>
              </a:endParaRPr>
            </a:p>
          </p:txBody>
        </p:sp>
      </p:grpSp>
      <p:graphicFrame>
        <p:nvGraphicFramePr>
          <p:cNvPr id="2170" name="Google Shape;2170;p71"/>
          <p:cNvGraphicFramePr/>
          <p:nvPr/>
        </p:nvGraphicFramePr>
        <p:xfrm>
          <a:off x="471317" y="1409859"/>
          <a:ext cx="3000000" cy="3000000"/>
        </p:xfrm>
        <a:graphic>
          <a:graphicData uri="http://schemas.openxmlformats.org/drawingml/2006/table">
            <a:tbl>
              <a:tblPr>
                <a:noFill/>
                <a:tableStyleId>{D7D76D4D-A393-4A97-87B7-8D03D2C6F1AA}</a:tableStyleId>
              </a:tblPr>
              <a:tblGrid>
                <a:gridCol w="1765000">
                  <a:extLst>
                    <a:ext uri="{9D8B030D-6E8A-4147-A177-3AD203B41FA5}">
                      <a16:colId xmlns:a16="http://schemas.microsoft.com/office/drawing/2014/main" val="20000"/>
                    </a:ext>
                  </a:extLst>
                </a:gridCol>
                <a:gridCol w="1396625">
                  <a:extLst>
                    <a:ext uri="{9D8B030D-6E8A-4147-A177-3AD203B41FA5}">
                      <a16:colId xmlns:a16="http://schemas.microsoft.com/office/drawing/2014/main" val="20001"/>
                    </a:ext>
                  </a:extLst>
                </a:gridCol>
                <a:gridCol w="1396625">
                  <a:extLst>
                    <a:ext uri="{9D8B030D-6E8A-4147-A177-3AD203B41FA5}">
                      <a16:colId xmlns:a16="http://schemas.microsoft.com/office/drawing/2014/main" val="20002"/>
                    </a:ext>
                  </a:extLst>
                </a:gridCol>
                <a:gridCol w="1396625">
                  <a:extLst>
                    <a:ext uri="{9D8B030D-6E8A-4147-A177-3AD203B41FA5}">
                      <a16:colId xmlns:a16="http://schemas.microsoft.com/office/drawing/2014/main" val="20003"/>
                    </a:ext>
                  </a:extLst>
                </a:gridCol>
              </a:tblGrid>
              <a:tr h="43135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顧客類別</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Recency</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Frequency</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Monetary</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0"/>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重要價值顧客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1"/>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重要挽留顧客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2"/>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重要保持顧客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3"/>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重要發展顧客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4"/>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一般價值顧客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5"/>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一般挽留顧客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6"/>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一般發展顧客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7"/>
                  </a:ext>
                </a:extLst>
              </a:tr>
              <a:tr h="443900">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一般保持顧客</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高</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Neue"/>
                          <a:ea typeface="Helvetica Neue"/>
                          <a:cs typeface="Helvetica Neue"/>
                          <a:sym typeface="Helvetica Neue"/>
                        </a:rPr>
                        <a:t>低</a:t>
                      </a:r>
                      <a:endParaRPr sz="1600" b="1" u="none" strike="noStrike" cap="none">
                        <a:solidFill>
                          <a:srgbClr val="333F50"/>
                        </a:solidFill>
                        <a:latin typeface="Helvetica Neue"/>
                        <a:ea typeface="Helvetica Neue"/>
                        <a:cs typeface="Helvetica Neue"/>
                        <a:sym typeface="Helvetica Neue"/>
                      </a:endParaRPr>
                    </a:p>
                  </a:txBody>
                  <a:tcPr marL="102425" marR="102425" marT="102425" marB="102425">
                    <a:solidFill>
                      <a:srgbClr val="B6D7A8"/>
                    </a:solidFill>
                  </a:tcPr>
                </a:tc>
                <a:extLst>
                  <a:ext uri="{0D108BD9-81ED-4DB2-BD59-A6C34878D82A}">
                    <a16:rowId xmlns:a16="http://schemas.microsoft.com/office/drawing/2014/main" val="10008"/>
                  </a:ext>
                </a:extLst>
              </a:tr>
            </a:tbl>
          </a:graphicData>
        </a:graphic>
      </p:graphicFrame>
      <p:sp>
        <p:nvSpPr>
          <p:cNvPr id="2171" name="Google Shape;2171;p71"/>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RFM分析</a:t>
            </a:r>
            <a:endParaRPr/>
          </a:p>
        </p:txBody>
      </p:sp>
      <p:grpSp>
        <p:nvGrpSpPr>
          <p:cNvPr id="2172" name="Google Shape;2172;p71"/>
          <p:cNvGrpSpPr/>
          <p:nvPr/>
        </p:nvGrpSpPr>
        <p:grpSpPr>
          <a:xfrm>
            <a:off x="6315613" y="261142"/>
            <a:ext cx="3552287" cy="683557"/>
            <a:chOff x="6315613" y="261142"/>
            <a:chExt cx="3552287" cy="683557"/>
          </a:xfrm>
        </p:grpSpPr>
        <p:sp>
          <p:nvSpPr>
            <p:cNvPr id="2173" name="Google Shape;2173;p71"/>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74" name="Google Shape;2174;p71"/>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75" name="Google Shape;2175;p71"/>
            <p:cNvSpPr/>
            <p:nvPr/>
          </p:nvSpPr>
          <p:spPr>
            <a:xfrm>
              <a:off x="6624042" y="471562"/>
              <a:ext cx="2376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76" name="Google Shape;2176;p71"/>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77" name="Google Shape;2177;p71"/>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78" name="Google Shape;2178;p71"/>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79" name="Google Shape;2179;p71"/>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80" name="Google Shape;2180;p71"/>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181" name="Google Shape;2181;p71"/>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182" name="Google Shape;2182;p71"/>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83" name="Google Shape;2183;p71"/>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84" name="Google Shape;2184;p71"/>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85" name="Google Shape;2185;p71"/>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86" name="Google Shape;2186;p71"/>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187" name="Google Shape;2187;p71"/>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188" name="Google Shape;2188;p71"/>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pic>
        <p:nvPicPr>
          <p:cNvPr id="2194" name="Google Shape;2194;p72"/>
          <p:cNvPicPr preferRelativeResize="0"/>
          <p:nvPr/>
        </p:nvPicPr>
        <p:blipFill rotWithShape="1">
          <a:blip r:embed="rId3">
            <a:alphaModFix/>
          </a:blip>
          <a:srcRect/>
          <a:stretch/>
        </p:blipFill>
        <p:spPr>
          <a:xfrm>
            <a:off x="1027196" y="2306401"/>
            <a:ext cx="4807967" cy="2162044"/>
          </a:xfrm>
          <a:prstGeom prst="rect">
            <a:avLst/>
          </a:prstGeom>
          <a:noFill/>
          <a:ln>
            <a:noFill/>
          </a:ln>
        </p:spPr>
      </p:pic>
      <p:pic>
        <p:nvPicPr>
          <p:cNvPr id="2195" name="Google Shape;2195;p72"/>
          <p:cNvPicPr preferRelativeResize="0"/>
          <p:nvPr/>
        </p:nvPicPr>
        <p:blipFill rotWithShape="1">
          <a:blip r:embed="rId4">
            <a:alphaModFix/>
          </a:blip>
          <a:srcRect r="13621"/>
          <a:stretch/>
        </p:blipFill>
        <p:spPr>
          <a:xfrm>
            <a:off x="3300976" y="739814"/>
            <a:ext cx="3000550" cy="1570296"/>
          </a:xfrm>
          <a:prstGeom prst="rect">
            <a:avLst/>
          </a:prstGeom>
          <a:noFill/>
          <a:ln>
            <a:noFill/>
          </a:ln>
        </p:spPr>
      </p:pic>
      <p:pic>
        <p:nvPicPr>
          <p:cNvPr id="2196" name="Google Shape;2196;p72"/>
          <p:cNvPicPr preferRelativeResize="0"/>
          <p:nvPr/>
        </p:nvPicPr>
        <p:blipFill rotWithShape="1">
          <a:blip r:embed="rId5">
            <a:alphaModFix/>
          </a:blip>
          <a:srcRect/>
          <a:stretch/>
        </p:blipFill>
        <p:spPr>
          <a:xfrm>
            <a:off x="5834742" y="2310110"/>
            <a:ext cx="4807546" cy="2161651"/>
          </a:xfrm>
          <a:prstGeom prst="rect">
            <a:avLst/>
          </a:prstGeom>
          <a:noFill/>
          <a:ln>
            <a:noFill/>
          </a:ln>
        </p:spPr>
      </p:pic>
      <p:pic>
        <p:nvPicPr>
          <p:cNvPr id="2197" name="Google Shape;2197;p72"/>
          <p:cNvPicPr preferRelativeResize="0"/>
          <p:nvPr/>
        </p:nvPicPr>
        <p:blipFill rotWithShape="1">
          <a:blip r:embed="rId6">
            <a:alphaModFix/>
          </a:blip>
          <a:srcRect/>
          <a:stretch/>
        </p:blipFill>
        <p:spPr>
          <a:xfrm>
            <a:off x="1027198" y="4446076"/>
            <a:ext cx="4807548" cy="2161651"/>
          </a:xfrm>
          <a:prstGeom prst="rect">
            <a:avLst/>
          </a:prstGeom>
          <a:noFill/>
          <a:ln>
            <a:noFill/>
          </a:ln>
        </p:spPr>
      </p:pic>
      <p:pic>
        <p:nvPicPr>
          <p:cNvPr id="2198" name="Google Shape;2198;p72"/>
          <p:cNvPicPr preferRelativeResize="0"/>
          <p:nvPr/>
        </p:nvPicPr>
        <p:blipFill rotWithShape="1">
          <a:blip r:embed="rId7">
            <a:alphaModFix/>
          </a:blip>
          <a:srcRect/>
          <a:stretch/>
        </p:blipFill>
        <p:spPr>
          <a:xfrm>
            <a:off x="5834742" y="4446076"/>
            <a:ext cx="4807544" cy="2161651"/>
          </a:xfrm>
          <a:prstGeom prst="rect">
            <a:avLst/>
          </a:prstGeom>
          <a:noFill/>
          <a:ln>
            <a:noFill/>
          </a:ln>
        </p:spPr>
      </p:pic>
      <p:sp>
        <p:nvSpPr>
          <p:cNvPr id="2199" name="Google Shape;2199;p72"/>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RFM分析</a:t>
            </a:r>
            <a:endParaRPr/>
          </a:p>
        </p:txBody>
      </p:sp>
      <p:grpSp>
        <p:nvGrpSpPr>
          <p:cNvPr id="2200" name="Google Shape;2200;p72"/>
          <p:cNvGrpSpPr/>
          <p:nvPr/>
        </p:nvGrpSpPr>
        <p:grpSpPr>
          <a:xfrm>
            <a:off x="6315613" y="261142"/>
            <a:ext cx="3552287" cy="683557"/>
            <a:chOff x="6315613" y="261142"/>
            <a:chExt cx="3552287" cy="683557"/>
          </a:xfrm>
        </p:grpSpPr>
        <p:sp>
          <p:nvSpPr>
            <p:cNvPr id="2201" name="Google Shape;2201;p72"/>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02" name="Google Shape;2202;p72"/>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03" name="Google Shape;2203;p72"/>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04" name="Google Shape;2204;p72"/>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05" name="Google Shape;2205;p72"/>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06" name="Google Shape;2206;p72"/>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07" name="Google Shape;2207;p72"/>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08" name="Google Shape;2208;p72"/>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209" name="Google Shape;2209;p72"/>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210" name="Google Shape;2210;p72"/>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11" name="Google Shape;2211;p72"/>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12" name="Google Shape;2212;p72"/>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13" name="Google Shape;2213;p72"/>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14" name="Google Shape;2214;p72"/>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15" name="Google Shape;2215;p72"/>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216" name="Google Shape;2216;p72"/>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18"/>
          <p:cNvPicPr preferRelativeResize="0"/>
          <p:nvPr/>
        </p:nvPicPr>
        <p:blipFill rotWithShape="1">
          <a:blip r:embed="rId3">
            <a:alphaModFix/>
          </a:blip>
          <a:srcRect/>
          <a:stretch/>
        </p:blipFill>
        <p:spPr>
          <a:xfrm>
            <a:off x="7006793" y="1354677"/>
            <a:ext cx="2700000" cy="4802401"/>
          </a:xfrm>
          <a:prstGeom prst="rect">
            <a:avLst/>
          </a:prstGeom>
          <a:noFill/>
          <a:ln w="25400" cap="flat" cmpd="sng">
            <a:solidFill>
              <a:srgbClr val="0070C0"/>
            </a:solidFill>
            <a:prstDash val="solid"/>
            <a:round/>
            <a:headEnd type="none" w="sm" len="sm"/>
            <a:tailEnd type="none" w="sm" len="sm"/>
          </a:ln>
        </p:spPr>
      </p:pic>
      <p:pic>
        <p:nvPicPr>
          <p:cNvPr id="325" name="Google Shape;325;p18"/>
          <p:cNvPicPr preferRelativeResize="0"/>
          <p:nvPr/>
        </p:nvPicPr>
        <p:blipFill rotWithShape="1">
          <a:blip r:embed="rId4">
            <a:alphaModFix/>
          </a:blip>
          <a:srcRect/>
          <a:stretch/>
        </p:blipFill>
        <p:spPr>
          <a:xfrm>
            <a:off x="5317721" y="3851728"/>
            <a:ext cx="1440000" cy="720000"/>
          </a:xfrm>
          <a:prstGeom prst="rect">
            <a:avLst/>
          </a:prstGeom>
          <a:noFill/>
          <a:ln>
            <a:noFill/>
          </a:ln>
        </p:spPr>
      </p:pic>
      <p:pic>
        <p:nvPicPr>
          <p:cNvPr id="326" name="Google Shape;326;p18"/>
          <p:cNvPicPr preferRelativeResize="0"/>
          <p:nvPr/>
        </p:nvPicPr>
        <p:blipFill rotWithShape="1">
          <a:blip r:embed="rId5">
            <a:alphaModFix/>
          </a:blip>
          <a:srcRect/>
          <a:stretch/>
        </p:blipFill>
        <p:spPr>
          <a:xfrm>
            <a:off x="2368650" y="1354677"/>
            <a:ext cx="2700000" cy="4802401"/>
          </a:xfrm>
          <a:prstGeom prst="rect">
            <a:avLst/>
          </a:prstGeom>
          <a:noFill/>
          <a:ln w="25400" cap="flat" cmpd="sng">
            <a:solidFill>
              <a:srgbClr val="0070C0"/>
            </a:solidFill>
            <a:prstDash val="solid"/>
            <a:round/>
            <a:headEnd type="none" w="sm" len="sm"/>
            <a:tailEnd type="none" w="sm" len="sm"/>
          </a:ln>
        </p:spPr>
      </p:pic>
      <p:cxnSp>
        <p:nvCxnSpPr>
          <p:cNvPr id="327" name="Google Shape;327;p18"/>
          <p:cNvCxnSpPr/>
          <p:nvPr/>
        </p:nvCxnSpPr>
        <p:spPr>
          <a:xfrm rot="10800000" flipH="1">
            <a:off x="1855644" y="3168650"/>
            <a:ext cx="868509" cy="782159"/>
          </a:xfrm>
          <a:prstGeom prst="straightConnector1">
            <a:avLst/>
          </a:prstGeom>
          <a:noFill/>
          <a:ln w="25400" cap="flat" cmpd="sng">
            <a:solidFill>
              <a:srgbClr val="F9D6AF"/>
            </a:solidFill>
            <a:prstDash val="solid"/>
            <a:miter lim="800000"/>
            <a:headEnd type="none" w="sm" len="sm"/>
            <a:tailEnd type="none" w="sm" len="sm"/>
          </a:ln>
        </p:spPr>
      </p:cxnSp>
      <p:cxnSp>
        <p:nvCxnSpPr>
          <p:cNvPr id="328" name="Google Shape;328;p18"/>
          <p:cNvCxnSpPr/>
          <p:nvPr/>
        </p:nvCxnSpPr>
        <p:spPr>
          <a:xfrm rot="10800000">
            <a:off x="4439692" y="3158276"/>
            <a:ext cx="303758" cy="861489"/>
          </a:xfrm>
          <a:prstGeom prst="straightConnector1">
            <a:avLst/>
          </a:prstGeom>
          <a:noFill/>
          <a:ln w="25400" cap="flat" cmpd="sng">
            <a:solidFill>
              <a:srgbClr val="F9D6AF"/>
            </a:solidFill>
            <a:prstDash val="solid"/>
            <a:miter lim="800000"/>
            <a:headEnd type="none" w="sm" len="sm"/>
            <a:tailEnd type="none" w="sm" len="sm"/>
          </a:ln>
        </p:spPr>
      </p:cxnSp>
      <p:sp>
        <p:nvSpPr>
          <p:cNvPr id="329" name="Google Shape;329;p18"/>
          <p:cNvSpPr/>
          <p:nvPr/>
        </p:nvSpPr>
        <p:spPr>
          <a:xfrm>
            <a:off x="1682778" y="3950809"/>
            <a:ext cx="3128585" cy="1102859"/>
          </a:xfrm>
          <a:prstGeom prst="roundRect">
            <a:avLst>
              <a:gd name="adj" fmla="val 16667"/>
            </a:avLst>
          </a:prstGeom>
          <a:blipFill rotWithShape="1">
            <a:blip r:embed="rId6">
              <a:alphaModFix/>
            </a:blip>
            <a:stretch>
              <a:fillRect/>
            </a:stretch>
          </a:blipFill>
          <a:ln w="25400" cap="flat" cmpd="sng">
            <a:solidFill>
              <a:srgbClr val="F9D6A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30" name="Google Shape;330;p18"/>
          <p:cNvSpPr/>
          <p:nvPr/>
        </p:nvSpPr>
        <p:spPr>
          <a:xfrm>
            <a:off x="1815003" y="4047131"/>
            <a:ext cx="2581147" cy="427709"/>
          </a:xfrm>
          <a:prstGeom prst="rect">
            <a:avLst/>
          </a:prstGeom>
          <a:noFill/>
          <a:ln w="25400" cap="flat" cmpd="sng">
            <a:solidFill>
              <a:srgbClr val="92D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31" name="Google Shape;331;p18"/>
          <p:cNvSpPr/>
          <p:nvPr/>
        </p:nvSpPr>
        <p:spPr>
          <a:xfrm>
            <a:off x="1812102" y="4485086"/>
            <a:ext cx="2774912" cy="427709"/>
          </a:xfrm>
          <a:prstGeom prst="rect">
            <a:avLst/>
          </a:prstGeom>
          <a:noFill/>
          <a:ln w="25400" cap="flat" cmpd="sng">
            <a:solidFill>
              <a:srgbClr val="92D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332" name="Google Shape;332;p18"/>
          <p:cNvPicPr preferRelativeResize="0"/>
          <p:nvPr/>
        </p:nvPicPr>
        <p:blipFill rotWithShape="1">
          <a:blip r:embed="rId7">
            <a:alphaModFix/>
          </a:blip>
          <a:srcRect/>
          <a:stretch/>
        </p:blipFill>
        <p:spPr>
          <a:xfrm>
            <a:off x="5699023" y="2929100"/>
            <a:ext cx="792000" cy="792000"/>
          </a:xfrm>
          <a:prstGeom prst="rect">
            <a:avLst/>
          </a:prstGeom>
          <a:noFill/>
          <a:ln>
            <a:noFill/>
          </a:ln>
        </p:spPr>
      </p:pic>
      <p:sp>
        <p:nvSpPr>
          <p:cNvPr id="333" name="Google Shape;333;p18"/>
          <p:cNvSpPr txBox="1"/>
          <p:nvPr/>
        </p:nvSpPr>
        <p:spPr>
          <a:xfrm>
            <a:off x="471318" y="324642"/>
            <a:ext cx="162095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Microsoft JhengHei"/>
                <a:ea typeface="Microsoft JhengHei"/>
                <a:cs typeface="Microsoft JhengHei"/>
                <a:sym typeface="Microsoft JhengHei"/>
              </a:rPr>
              <a:t>會員註冊</a:t>
            </a:r>
            <a:endParaRPr/>
          </a:p>
        </p:txBody>
      </p:sp>
      <p:sp>
        <p:nvSpPr>
          <p:cNvPr id="334" name="Google Shape;334;p18"/>
          <p:cNvSpPr txBox="1"/>
          <p:nvPr/>
        </p:nvSpPr>
        <p:spPr>
          <a:xfrm>
            <a:off x="2104070" y="932334"/>
            <a:ext cx="1219200" cy="46250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1600"/>
              <a:buFont typeface="Microsoft JhengHei"/>
              <a:buNone/>
            </a:pPr>
            <a:r>
              <a:rPr lang="zh-TW" sz="1600">
                <a:solidFill>
                  <a:schemeClr val="lt1"/>
                </a:solidFill>
                <a:latin typeface="Microsoft JhengHei"/>
                <a:ea typeface="Microsoft JhengHei"/>
                <a:cs typeface="Microsoft JhengHei"/>
                <a:sym typeface="Microsoft JhengHei"/>
              </a:rPr>
              <a:t>顧客端</a:t>
            </a:r>
            <a:endParaRPr/>
          </a:p>
        </p:txBody>
      </p:sp>
      <p:sp>
        <p:nvSpPr>
          <p:cNvPr id="335" name="Google Shape;335;p18"/>
          <p:cNvSpPr txBox="1"/>
          <p:nvPr/>
        </p:nvSpPr>
        <p:spPr>
          <a:xfrm>
            <a:off x="3043808" y="932334"/>
            <a:ext cx="1619286" cy="48919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1600"/>
              <a:buFont typeface="Microsoft JhengHei"/>
              <a:buNone/>
            </a:pPr>
            <a:r>
              <a:rPr lang="zh-TW" sz="1600">
                <a:solidFill>
                  <a:srgbClr val="333F50"/>
                </a:solidFill>
                <a:latin typeface="Microsoft JhengHei"/>
                <a:ea typeface="Microsoft JhengHei"/>
                <a:cs typeface="Microsoft JhengHei"/>
                <a:sym typeface="Microsoft JhengHei"/>
              </a:rPr>
              <a:t>顧客辨識</a:t>
            </a:r>
            <a:endParaRPr/>
          </a:p>
        </p:txBody>
      </p:sp>
      <p:sp>
        <p:nvSpPr>
          <p:cNvPr id="336" name="Google Shape;336;p18"/>
          <p:cNvSpPr txBox="1"/>
          <p:nvPr/>
        </p:nvSpPr>
        <p:spPr>
          <a:xfrm>
            <a:off x="4109836" y="932334"/>
            <a:ext cx="1619286" cy="48919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1600"/>
              <a:buFont typeface="Microsoft JhengHei"/>
              <a:buNone/>
            </a:pPr>
            <a:r>
              <a:rPr lang="zh-TW" sz="1600">
                <a:solidFill>
                  <a:srgbClr val="333F50"/>
                </a:solidFill>
                <a:latin typeface="Microsoft JhengHei"/>
                <a:ea typeface="Microsoft JhengHei"/>
                <a:cs typeface="Microsoft JhengHei"/>
                <a:sym typeface="Microsoft JhengHei"/>
              </a:rPr>
              <a:t>商品辨識</a:t>
            </a:r>
            <a:endParaRPr/>
          </a:p>
        </p:txBody>
      </p:sp>
      <p:sp>
        <p:nvSpPr>
          <p:cNvPr id="337" name="Google Shape;337;p18"/>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38" name="Google Shape;338;p18"/>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39" name="Google Shape;339;p18"/>
          <p:cNvSpPr/>
          <p:nvPr/>
        </p:nvSpPr>
        <p:spPr>
          <a:xfrm>
            <a:off x="6659342" y="473427"/>
            <a:ext cx="147273" cy="45719"/>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0" name="Google Shape;340;p18"/>
          <p:cNvSpPr/>
          <p:nvPr/>
        </p:nvSpPr>
        <p:spPr>
          <a:xfrm>
            <a:off x="650142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1" name="Google Shape;341;p18"/>
          <p:cNvSpPr/>
          <p:nvPr/>
        </p:nvSpPr>
        <p:spPr>
          <a:xfrm>
            <a:off x="696357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2" name="Google Shape;342;p18"/>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3" name="Google Shape;343;p18"/>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4" name="Google Shape;344;p18"/>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5" name="Google Shape;345;p18"/>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6" name="Google Shape;346;p18"/>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7" name="Google Shape;347;p18"/>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8" name="Google Shape;348;p18"/>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49" name="Google Shape;349;p18"/>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50" name="Google Shape;350;p18"/>
          <p:cNvSpPr txBox="1"/>
          <p:nvPr/>
        </p:nvSpPr>
        <p:spPr>
          <a:xfrm>
            <a:off x="605011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01</a:t>
            </a:r>
            <a:endParaRPr sz="1400" b="1">
              <a:solidFill>
                <a:schemeClr val="lt1"/>
              </a:solidFill>
              <a:latin typeface="Helvetica Neue"/>
              <a:ea typeface="Helvetica Neue"/>
              <a:cs typeface="Helvetica Neue"/>
              <a:sym typeface="Helvetica Neue"/>
            </a:endParaRPr>
          </a:p>
        </p:txBody>
      </p:sp>
      <p:sp>
        <p:nvSpPr>
          <p:cNvPr id="351" name="Google Shape;351;p18"/>
          <p:cNvSpPr txBox="1"/>
          <p:nvPr/>
        </p:nvSpPr>
        <p:spPr>
          <a:xfrm>
            <a:off x="6290512" y="616846"/>
            <a:ext cx="747171" cy="2642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顧客端</a:t>
            </a:r>
            <a:endParaRPr/>
          </a:p>
        </p:txBody>
      </p:sp>
      <p:sp>
        <p:nvSpPr>
          <p:cNvPr id="352" name="Google Shape;352;p18"/>
          <p:cNvSpPr txBox="1">
            <a:spLocks noGrp="1"/>
          </p:cNvSpPr>
          <p:nvPr>
            <p:ph type="sldNum" idx="12"/>
          </p:nvPr>
        </p:nvSpPr>
        <p:spPr>
          <a:xfrm>
            <a:off x="9427534"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73"/>
          <p:cNvSpPr/>
          <p:nvPr/>
        </p:nvSpPr>
        <p:spPr>
          <a:xfrm>
            <a:off x="2088028" y="4500551"/>
            <a:ext cx="1164686" cy="1198585"/>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223" name="Google Shape;2223;p73"/>
          <p:cNvSpPr/>
          <p:nvPr/>
        </p:nvSpPr>
        <p:spPr>
          <a:xfrm>
            <a:off x="2088028" y="3043931"/>
            <a:ext cx="1164686" cy="1198585"/>
          </a:xfrm>
          <a:prstGeom prst="roundRect">
            <a:avLst>
              <a:gd name="adj" fmla="val 16667"/>
            </a:avLst>
          </a:prstGeom>
          <a:solidFill>
            <a:srgbClr val="F9D6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224" name="Google Shape;2224;p73"/>
          <p:cNvSpPr/>
          <p:nvPr/>
        </p:nvSpPr>
        <p:spPr>
          <a:xfrm>
            <a:off x="2088028" y="1686194"/>
            <a:ext cx="1164686" cy="1198585"/>
          </a:xfrm>
          <a:prstGeom prst="roundRect">
            <a:avLst>
              <a:gd name="adj" fmla="val 16667"/>
            </a:avLst>
          </a:prstGeom>
          <a:solidFill>
            <a:srgbClr val="63D0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225" name="Google Shape;2225;p73"/>
          <p:cNvSpPr/>
          <p:nvPr/>
        </p:nvSpPr>
        <p:spPr>
          <a:xfrm>
            <a:off x="3785949" y="3244742"/>
            <a:ext cx="725400" cy="741300"/>
          </a:xfrm>
          <a:prstGeom prst="mathPlus">
            <a:avLst>
              <a:gd name="adj1" fmla="val 2352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26" name="Google Shape;2226;p73"/>
          <p:cNvPicPr preferRelativeResize="0"/>
          <p:nvPr/>
        </p:nvPicPr>
        <p:blipFill rotWithShape="1">
          <a:blip r:embed="rId3">
            <a:alphaModFix/>
          </a:blip>
          <a:srcRect/>
          <a:stretch/>
        </p:blipFill>
        <p:spPr>
          <a:xfrm>
            <a:off x="5268987" y="3871942"/>
            <a:ext cx="1620048" cy="1620042"/>
          </a:xfrm>
          <a:prstGeom prst="rect">
            <a:avLst/>
          </a:prstGeom>
          <a:noFill/>
          <a:ln>
            <a:noFill/>
          </a:ln>
        </p:spPr>
      </p:pic>
      <p:sp>
        <p:nvSpPr>
          <p:cNvPr id="2227" name="Google Shape;2227;p73"/>
          <p:cNvSpPr/>
          <p:nvPr/>
        </p:nvSpPr>
        <p:spPr>
          <a:xfrm>
            <a:off x="7398936" y="3258038"/>
            <a:ext cx="770400" cy="4416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28" name="Google Shape;2228;p73"/>
          <p:cNvPicPr preferRelativeResize="0"/>
          <p:nvPr/>
        </p:nvPicPr>
        <p:blipFill rotWithShape="1">
          <a:blip r:embed="rId4">
            <a:alphaModFix/>
          </a:blip>
          <a:srcRect/>
          <a:stretch/>
        </p:blipFill>
        <p:spPr>
          <a:xfrm>
            <a:off x="8490633" y="2715613"/>
            <a:ext cx="1829616" cy="1911752"/>
          </a:xfrm>
          <a:prstGeom prst="rect">
            <a:avLst/>
          </a:prstGeom>
          <a:noFill/>
          <a:ln>
            <a:noFill/>
          </a:ln>
        </p:spPr>
      </p:pic>
      <p:sp>
        <p:nvSpPr>
          <p:cNvPr id="2229" name="Google Shape;2229;p73"/>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K-means 分群</a:t>
            </a:r>
            <a:endParaRPr/>
          </a:p>
        </p:txBody>
      </p:sp>
      <p:sp>
        <p:nvSpPr>
          <p:cNvPr id="2230" name="Google Shape;2230;p73"/>
          <p:cNvSpPr txBox="1"/>
          <p:nvPr/>
        </p:nvSpPr>
        <p:spPr>
          <a:xfrm>
            <a:off x="1964844" y="2162913"/>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Helvetica Neue"/>
                <a:ea typeface="Helvetica Neue"/>
                <a:cs typeface="Helvetica Neue"/>
                <a:sym typeface="Helvetica Neue"/>
              </a:rPr>
              <a:t>Recency</a:t>
            </a:r>
            <a:endParaRPr sz="1600" b="1">
              <a:solidFill>
                <a:srgbClr val="333F50"/>
              </a:solidFill>
              <a:latin typeface="Helvetica Neue"/>
              <a:ea typeface="Helvetica Neue"/>
              <a:cs typeface="Helvetica Neue"/>
              <a:sym typeface="Helvetica Neue"/>
            </a:endParaRPr>
          </a:p>
        </p:txBody>
      </p:sp>
      <p:sp>
        <p:nvSpPr>
          <p:cNvPr id="2231" name="Google Shape;2231;p73"/>
          <p:cNvSpPr txBox="1"/>
          <p:nvPr/>
        </p:nvSpPr>
        <p:spPr>
          <a:xfrm>
            <a:off x="1967911" y="2499713"/>
            <a:ext cx="1454100" cy="450900"/>
          </a:xfrm>
          <a:prstGeom prst="rect">
            <a:avLst/>
          </a:prstGeom>
          <a:noFill/>
          <a:ln>
            <a:noFill/>
          </a:ln>
        </p:spPr>
        <p:txBody>
          <a:bodyPr spcFirstLastPara="1" wrap="square" lIns="91425" tIns="91425" rIns="91425" bIns="91425" anchor="t" anchorCtr="0">
            <a:norm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400" b="1">
                <a:solidFill>
                  <a:srgbClr val="333F50"/>
                </a:solidFill>
                <a:latin typeface="Microsoft JhengHei"/>
                <a:ea typeface="Microsoft JhengHei"/>
                <a:cs typeface="Microsoft JhengHei"/>
                <a:sym typeface="Microsoft JhengHei"/>
              </a:rPr>
              <a:t>近期消費日</a:t>
            </a:r>
            <a:endParaRPr/>
          </a:p>
        </p:txBody>
      </p:sp>
      <p:pic>
        <p:nvPicPr>
          <p:cNvPr id="2232" name="Google Shape;2232;p73"/>
          <p:cNvPicPr preferRelativeResize="0"/>
          <p:nvPr/>
        </p:nvPicPr>
        <p:blipFill rotWithShape="1">
          <a:blip r:embed="rId5">
            <a:alphaModFix/>
          </a:blip>
          <a:srcRect/>
          <a:stretch/>
        </p:blipFill>
        <p:spPr>
          <a:xfrm>
            <a:off x="2334370" y="1496275"/>
            <a:ext cx="672002" cy="672002"/>
          </a:xfrm>
          <a:prstGeom prst="rect">
            <a:avLst/>
          </a:prstGeom>
          <a:noFill/>
          <a:ln>
            <a:noFill/>
          </a:ln>
        </p:spPr>
      </p:pic>
      <p:sp>
        <p:nvSpPr>
          <p:cNvPr id="2233" name="Google Shape;2233;p73"/>
          <p:cNvSpPr txBox="1"/>
          <p:nvPr/>
        </p:nvSpPr>
        <p:spPr>
          <a:xfrm>
            <a:off x="1939444" y="3535142"/>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Helvetica Neue"/>
                <a:ea typeface="Helvetica Neue"/>
                <a:cs typeface="Helvetica Neue"/>
                <a:sym typeface="Helvetica Neue"/>
              </a:rPr>
              <a:t>Frequency</a:t>
            </a:r>
            <a:endParaRPr/>
          </a:p>
        </p:txBody>
      </p:sp>
      <p:sp>
        <p:nvSpPr>
          <p:cNvPr id="2234" name="Google Shape;2234;p73"/>
          <p:cNvSpPr txBox="1"/>
          <p:nvPr/>
        </p:nvSpPr>
        <p:spPr>
          <a:xfrm>
            <a:off x="1967911" y="3871942"/>
            <a:ext cx="1454100" cy="450900"/>
          </a:xfrm>
          <a:prstGeom prst="rect">
            <a:avLst/>
          </a:prstGeom>
          <a:noFill/>
          <a:ln>
            <a:noFill/>
          </a:ln>
        </p:spPr>
        <p:txBody>
          <a:bodyPr spcFirstLastPara="1" wrap="square" lIns="91425" tIns="91425" rIns="91425" bIns="91425" anchor="t" anchorCtr="0">
            <a:norm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400" b="1">
                <a:solidFill>
                  <a:srgbClr val="333F50"/>
                </a:solidFill>
                <a:latin typeface="Microsoft JhengHei"/>
                <a:ea typeface="Microsoft JhengHei"/>
                <a:cs typeface="Microsoft JhengHei"/>
                <a:sym typeface="Microsoft JhengHei"/>
              </a:rPr>
              <a:t>消費頻率</a:t>
            </a:r>
            <a:endParaRPr/>
          </a:p>
        </p:txBody>
      </p:sp>
      <p:sp>
        <p:nvSpPr>
          <p:cNvPr id="2235" name="Google Shape;2235;p73"/>
          <p:cNvSpPr txBox="1"/>
          <p:nvPr/>
        </p:nvSpPr>
        <p:spPr>
          <a:xfrm>
            <a:off x="1939444" y="4974845"/>
            <a:ext cx="1454100" cy="450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600" b="1">
                <a:solidFill>
                  <a:srgbClr val="333F50"/>
                </a:solidFill>
                <a:latin typeface="Helvetica Neue"/>
                <a:ea typeface="Helvetica Neue"/>
                <a:cs typeface="Helvetica Neue"/>
                <a:sym typeface="Helvetica Neue"/>
              </a:rPr>
              <a:t>Monetary</a:t>
            </a:r>
            <a:endParaRPr/>
          </a:p>
        </p:txBody>
      </p:sp>
      <p:sp>
        <p:nvSpPr>
          <p:cNvPr id="2236" name="Google Shape;2236;p73"/>
          <p:cNvSpPr txBox="1"/>
          <p:nvPr/>
        </p:nvSpPr>
        <p:spPr>
          <a:xfrm>
            <a:off x="1967911" y="5286245"/>
            <a:ext cx="1454100" cy="450900"/>
          </a:xfrm>
          <a:prstGeom prst="rect">
            <a:avLst/>
          </a:prstGeom>
          <a:noFill/>
          <a:ln>
            <a:noFill/>
          </a:ln>
        </p:spPr>
        <p:txBody>
          <a:bodyPr spcFirstLastPara="1" wrap="square" lIns="91425" tIns="91425" rIns="91425" bIns="91425" anchor="t" anchorCtr="0">
            <a:normAutofit/>
          </a:bodyPr>
          <a:lstStyle/>
          <a:p>
            <a:pPr marL="0" marR="0" lvl="0" indent="0" algn="ctr" rtl="0">
              <a:lnSpc>
                <a:spcPct val="115000"/>
              </a:lnSpc>
              <a:spcBef>
                <a:spcPts val="0"/>
              </a:spcBef>
              <a:spcAft>
                <a:spcPts val="0"/>
              </a:spcAft>
              <a:buClr>
                <a:schemeClr val="accent1"/>
              </a:buClr>
              <a:buSzPts val="1800"/>
              <a:buFont typeface="Noto Sans Symbols"/>
              <a:buNone/>
            </a:pPr>
            <a:r>
              <a:rPr lang="zh-TW" sz="1400" b="1">
                <a:solidFill>
                  <a:srgbClr val="333F50"/>
                </a:solidFill>
                <a:latin typeface="Microsoft JhengHei"/>
                <a:ea typeface="Microsoft JhengHei"/>
                <a:cs typeface="Microsoft JhengHei"/>
                <a:sym typeface="Microsoft JhengHei"/>
              </a:rPr>
              <a:t>消費金額</a:t>
            </a:r>
            <a:endParaRPr/>
          </a:p>
        </p:txBody>
      </p:sp>
      <p:pic>
        <p:nvPicPr>
          <p:cNvPr id="2237" name="Google Shape;2237;p73"/>
          <p:cNvPicPr preferRelativeResize="0"/>
          <p:nvPr/>
        </p:nvPicPr>
        <p:blipFill rotWithShape="1">
          <a:blip r:embed="rId6">
            <a:alphaModFix/>
          </a:blip>
          <a:srcRect/>
          <a:stretch/>
        </p:blipFill>
        <p:spPr>
          <a:xfrm>
            <a:off x="2401272" y="4420734"/>
            <a:ext cx="605100" cy="605100"/>
          </a:xfrm>
          <a:prstGeom prst="rect">
            <a:avLst/>
          </a:prstGeom>
          <a:noFill/>
          <a:ln>
            <a:noFill/>
          </a:ln>
        </p:spPr>
      </p:pic>
      <p:pic>
        <p:nvPicPr>
          <p:cNvPr id="2238" name="Google Shape;2238;p73"/>
          <p:cNvPicPr preferRelativeResize="0"/>
          <p:nvPr/>
        </p:nvPicPr>
        <p:blipFill rotWithShape="1">
          <a:blip r:embed="rId7">
            <a:alphaModFix/>
          </a:blip>
          <a:srcRect/>
          <a:stretch/>
        </p:blipFill>
        <p:spPr>
          <a:xfrm>
            <a:off x="2281817" y="2911213"/>
            <a:ext cx="678164" cy="678164"/>
          </a:xfrm>
          <a:prstGeom prst="rect">
            <a:avLst/>
          </a:prstGeom>
          <a:noFill/>
          <a:ln>
            <a:noFill/>
          </a:ln>
        </p:spPr>
      </p:pic>
      <p:pic>
        <p:nvPicPr>
          <p:cNvPr id="2239" name="Google Shape;2239;p73"/>
          <p:cNvPicPr preferRelativeResize="0"/>
          <p:nvPr/>
        </p:nvPicPr>
        <p:blipFill rotWithShape="1">
          <a:blip r:embed="rId8">
            <a:alphaModFix/>
          </a:blip>
          <a:srcRect/>
          <a:stretch/>
        </p:blipFill>
        <p:spPr>
          <a:xfrm>
            <a:off x="5112648" y="1373130"/>
            <a:ext cx="1932725" cy="1932725"/>
          </a:xfrm>
          <a:prstGeom prst="rect">
            <a:avLst/>
          </a:prstGeom>
          <a:noFill/>
          <a:ln>
            <a:noFill/>
          </a:ln>
        </p:spPr>
      </p:pic>
      <p:sp>
        <p:nvSpPr>
          <p:cNvPr id="2240" name="Google Shape;2240;p73"/>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60</a:t>
            </a:fld>
            <a:endParaRPr/>
          </a:p>
        </p:txBody>
      </p:sp>
      <p:grpSp>
        <p:nvGrpSpPr>
          <p:cNvPr id="2241" name="Google Shape;2241;p73"/>
          <p:cNvGrpSpPr/>
          <p:nvPr/>
        </p:nvGrpSpPr>
        <p:grpSpPr>
          <a:xfrm>
            <a:off x="6315613" y="261142"/>
            <a:ext cx="3552287" cy="683557"/>
            <a:chOff x="6315613" y="261142"/>
            <a:chExt cx="3552287" cy="683557"/>
          </a:xfrm>
        </p:grpSpPr>
        <p:sp>
          <p:nvSpPr>
            <p:cNvPr id="2242" name="Google Shape;2242;p73"/>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43" name="Google Shape;2243;p73"/>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44" name="Google Shape;2244;p73"/>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45" name="Google Shape;2245;p73"/>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46" name="Google Shape;2246;p73"/>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47" name="Google Shape;2247;p73"/>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48" name="Google Shape;2248;p73"/>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49" name="Google Shape;2249;p73"/>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250" name="Google Shape;2250;p73"/>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251" name="Google Shape;2251;p73"/>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52" name="Google Shape;2252;p73"/>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53" name="Google Shape;2253;p73"/>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54" name="Google Shape;2254;p73"/>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55" name="Google Shape;2255;p73"/>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56" name="Google Shape;2256;p73"/>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pic>
        <p:nvPicPr>
          <p:cNvPr id="2262" name="Google Shape;2262;p74"/>
          <p:cNvPicPr preferRelativeResize="0"/>
          <p:nvPr/>
        </p:nvPicPr>
        <p:blipFill rotWithShape="1">
          <a:blip r:embed="rId3">
            <a:alphaModFix/>
          </a:blip>
          <a:srcRect/>
          <a:stretch/>
        </p:blipFill>
        <p:spPr>
          <a:xfrm>
            <a:off x="7234056" y="3928900"/>
            <a:ext cx="3836067" cy="2179800"/>
          </a:xfrm>
          <a:prstGeom prst="rect">
            <a:avLst/>
          </a:prstGeom>
          <a:noFill/>
          <a:ln>
            <a:noFill/>
          </a:ln>
        </p:spPr>
      </p:pic>
      <p:pic>
        <p:nvPicPr>
          <p:cNvPr id="2263" name="Google Shape;2263;p74"/>
          <p:cNvPicPr preferRelativeResize="0"/>
          <p:nvPr/>
        </p:nvPicPr>
        <p:blipFill rotWithShape="1">
          <a:blip r:embed="rId4">
            <a:alphaModFix/>
          </a:blip>
          <a:srcRect/>
          <a:stretch/>
        </p:blipFill>
        <p:spPr>
          <a:xfrm>
            <a:off x="1026785" y="4672144"/>
            <a:ext cx="2992291" cy="1436555"/>
          </a:xfrm>
          <a:prstGeom prst="rect">
            <a:avLst/>
          </a:prstGeom>
          <a:noFill/>
          <a:ln>
            <a:noFill/>
          </a:ln>
        </p:spPr>
      </p:pic>
      <p:pic>
        <p:nvPicPr>
          <p:cNvPr id="2264" name="Google Shape;2264;p74"/>
          <p:cNvPicPr preferRelativeResize="0"/>
          <p:nvPr/>
        </p:nvPicPr>
        <p:blipFill rotWithShape="1">
          <a:blip r:embed="rId5">
            <a:alphaModFix/>
          </a:blip>
          <a:srcRect/>
          <a:stretch/>
        </p:blipFill>
        <p:spPr>
          <a:xfrm>
            <a:off x="4040520" y="4672145"/>
            <a:ext cx="2992291" cy="1436554"/>
          </a:xfrm>
          <a:prstGeom prst="rect">
            <a:avLst/>
          </a:prstGeom>
          <a:noFill/>
          <a:ln>
            <a:noFill/>
          </a:ln>
        </p:spPr>
      </p:pic>
      <p:pic>
        <p:nvPicPr>
          <p:cNvPr id="2265" name="Google Shape;2265;p74"/>
          <p:cNvPicPr preferRelativeResize="0"/>
          <p:nvPr/>
        </p:nvPicPr>
        <p:blipFill rotWithShape="1">
          <a:blip r:embed="rId6">
            <a:alphaModFix/>
          </a:blip>
          <a:srcRect/>
          <a:stretch/>
        </p:blipFill>
        <p:spPr>
          <a:xfrm>
            <a:off x="1026785" y="1445057"/>
            <a:ext cx="2988000" cy="1594800"/>
          </a:xfrm>
          <a:prstGeom prst="rect">
            <a:avLst/>
          </a:prstGeom>
          <a:noFill/>
          <a:ln>
            <a:noFill/>
          </a:ln>
        </p:spPr>
      </p:pic>
      <p:pic>
        <p:nvPicPr>
          <p:cNvPr id="2266" name="Google Shape;2266;p74"/>
          <p:cNvPicPr preferRelativeResize="0"/>
          <p:nvPr/>
        </p:nvPicPr>
        <p:blipFill rotWithShape="1">
          <a:blip r:embed="rId7">
            <a:alphaModFix/>
          </a:blip>
          <a:srcRect/>
          <a:stretch/>
        </p:blipFill>
        <p:spPr>
          <a:xfrm>
            <a:off x="7234056" y="1803762"/>
            <a:ext cx="3836067" cy="1968138"/>
          </a:xfrm>
          <a:prstGeom prst="rect">
            <a:avLst/>
          </a:prstGeom>
          <a:noFill/>
          <a:ln>
            <a:noFill/>
          </a:ln>
        </p:spPr>
      </p:pic>
      <p:pic>
        <p:nvPicPr>
          <p:cNvPr id="2267" name="Google Shape;2267;p74"/>
          <p:cNvPicPr preferRelativeResize="0"/>
          <p:nvPr/>
        </p:nvPicPr>
        <p:blipFill rotWithShape="1">
          <a:blip r:embed="rId8">
            <a:alphaModFix/>
          </a:blip>
          <a:srcRect/>
          <a:stretch/>
        </p:blipFill>
        <p:spPr>
          <a:xfrm>
            <a:off x="4037646" y="1445057"/>
            <a:ext cx="2988000" cy="1594800"/>
          </a:xfrm>
          <a:prstGeom prst="rect">
            <a:avLst/>
          </a:prstGeom>
          <a:noFill/>
          <a:ln>
            <a:noFill/>
          </a:ln>
        </p:spPr>
      </p:pic>
      <p:pic>
        <p:nvPicPr>
          <p:cNvPr id="2268" name="Google Shape;2268;p74"/>
          <p:cNvPicPr preferRelativeResize="0"/>
          <p:nvPr/>
        </p:nvPicPr>
        <p:blipFill rotWithShape="1">
          <a:blip r:embed="rId9">
            <a:alphaModFix/>
          </a:blip>
          <a:srcRect/>
          <a:stretch/>
        </p:blipFill>
        <p:spPr>
          <a:xfrm>
            <a:off x="1026785" y="3055097"/>
            <a:ext cx="2987999" cy="1594800"/>
          </a:xfrm>
          <a:prstGeom prst="rect">
            <a:avLst/>
          </a:prstGeom>
          <a:noFill/>
          <a:ln>
            <a:noFill/>
          </a:ln>
        </p:spPr>
      </p:pic>
      <p:pic>
        <p:nvPicPr>
          <p:cNvPr id="2269" name="Google Shape;2269;p74"/>
          <p:cNvPicPr preferRelativeResize="0"/>
          <p:nvPr/>
        </p:nvPicPr>
        <p:blipFill rotWithShape="1">
          <a:blip r:embed="rId10">
            <a:alphaModFix/>
          </a:blip>
          <a:srcRect/>
          <a:stretch/>
        </p:blipFill>
        <p:spPr>
          <a:xfrm>
            <a:off x="4037646" y="3055085"/>
            <a:ext cx="2988000" cy="1594800"/>
          </a:xfrm>
          <a:prstGeom prst="rect">
            <a:avLst/>
          </a:prstGeom>
          <a:noFill/>
          <a:ln>
            <a:noFill/>
          </a:ln>
        </p:spPr>
      </p:pic>
      <p:sp>
        <p:nvSpPr>
          <p:cNvPr id="2270" name="Google Shape;2270;p74"/>
          <p:cNvSpPr txBox="1"/>
          <p:nvPr/>
        </p:nvSpPr>
        <p:spPr>
          <a:xfrm>
            <a:off x="7248393" y="4287053"/>
            <a:ext cx="645300" cy="34391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900" b="1" i="0" u="none" strike="noStrike" cap="none">
                <a:solidFill>
                  <a:schemeClr val="lt1"/>
                </a:solidFill>
                <a:latin typeface="Helvetica Neue"/>
                <a:ea typeface="Helvetica Neue"/>
                <a:cs typeface="Helvetica Neue"/>
                <a:sym typeface="Helvetica Neue"/>
              </a:rPr>
              <a:t>第0群</a:t>
            </a:r>
            <a:endParaRPr sz="900" b="1" i="0" u="none" strike="noStrike" cap="none">
              <a:solidFill>
                <a:schemeClr val="lt1"/>
              </a:solidFill>
              <a:latin typeface="Helvetica Neue"/>
              <a:ea typeface="Helvetica Neue"/>
              <a:cs typeface="Helvetica Neue"/>
              <a:sym typeface="Helvetica Neue"/>
            </a:endParaRPr>
          </a:p>
        </p:txBody>
      </p:sp>
      <p:sp>
        <p:nvSpPr>
          <p:cNvPr id="2271" name="Google Shape;2271;p74"/>
          <p:cNvSpPr txBox="1"/>
          <p:nvPr/>
        </p:nvSpPr>
        <p:spPr>
          <a:xfrm>
            <a:off x="1101411" y="5849270"/>
            <a:ext cx="645300" cy="34391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900" b="1" i="0" u="none" strike="noStrike" cap="none">
                <a:solidFill>
                  <a:schemeClr val="lt1"/>
                </a:solidFill>
                <a:latin typeface="Helvetica Neue"/>
                <a:ea typeface="Helvetica Neue"/>
                <a:cs typeface="Helvetica Neue"/>
                <a:sym typeface="Helvetica Neue"/>
              </a:rPr>
              <a:t>第1群</a:t>
            </a:r>
            <a:endParaRPr sz="1100" b="1" i="0" u="none" strike="noStrike" cap="none">
              <a:solidFill>
                <a:schemeClr val="lt1"/>
              </a:solidFill>
              <a:latin typeface="Helvetica Neue"/>
              <a:ea typeface="Helvetica Neue"/>
              <a:cs typeface="Helvetica Neue"/>
              <a:sym typeface="Helvetica Neue"/>
            </a:endParaRPr>
          </a:p>
        </p:txBody>
      </p:sp>
      <p:sp>
        <p:nvSpPr>
          <p:cNvPr id="2272" name="Google Shape;2272;p74"/>
          <p:cNvSpPr txBox="1"/>
          <p:nvPr/>
        </p:nvSpPr>
        <p:spPr>
          <a:xfrm>
            <a:off x="4196511" y="5861265"/>
            <a:ext cx="645300" cy="34391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900" b="1" i="0" u="none" strike="noStrike" cap="none">
                <a:solidFill>
                  <a:schemeClr val="lt1"/>
                </a:solidFill>
                <a:latin typeface="Helvetica Neue"/>
                <a:ea typeface="Helvetica Neue"/>
                <a:cs typeface="Helvetica Neue"/>
                <a:sym typeface="Helvetica Neue"/>
              </a:rPr>
              <a:t>第2群</a:t>
            </a:r>
            <a:endParaRPr sz="900" b="1" i="0" u="none" strike="noStrike" cap="none">
              <a:solidFill>
                <a:schemeClr val="lt1"/>
              </a:solidFill>
              <a:latin typeface="Helvetica Neue"/>
              <a:ea typeface="Helvetica Neue"/>
              <a:cs typeface="Helvetica Neue"/>
              <a:sym typeface="Helvetica Neue"/>
            </a:endParaRPr>
          </a:p>
        </p:txBody>
      </p:sp>
      <p:sp>
        <p:nvSpPr>
          <p:cNvPr id="2273" name="Google Shape;2273;p74"/>
          <p:cNvSpPr/>
          <p:nvPr/>
        </p:nvSpPr>
        <p:spPr>
          <a:xfrm>
            <a:off x="1214819" y="1115265"/>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333F50"/>
              </a:solidFill>
              <a:latin typeface="Helvetica Neue"/>
              <a:ea typeface="Helvetica Neue"/>
              <a:cs typeface="Helvetica Neue"/>
              <a:sym typeface="Helvetica Neue"/>
            </a:endParaRPr>
          </a:p>
        </p:txBody>
      </p:sp>
      <p:sp>
        <p:nvSpPr>
          <p:cNvPr id="2274" name="Google Shape;2274;p74"/>
          <p:cNvSpPr txBox="1"/>
          <p:nvPr/>
        </p:nvSpPr>
        <p:spPr>
          <a:xfrm>
            <a:off x="938093" y="1092313"/>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R</a:t>
            </a:r>
            <a:endParaRPr sz="1400" b="1" i="0" u="none" strike="noStrike" cap="none">
              <a:solidFill>
                <a:srgbClr val="333F50"/>
              </a:solidFill>
              <a:latin typeface="Helvetica Neue"/>
              <a:ea typeface="Helvetica Neue"/>
              <a:cs typeface="Helvetica Neue"/>
              <a:sym typeface="Helvetica Neue"/>
            </a:endParaRPr>
          </a:p>
        </p:txBody>
      </p:sp>
      <p:sp>
        <p:nvSpPr>
          <p:cNvPr id="2275" name="Google Shape;2275;p74"/>
          <p:cNvSpPr/>
          <p:nvPr/>
        </p:nvSpPr>
        <p:spPr>
          <a:xfrm>
            <a:off x="1714128" y="1115264"/>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333F50"/>
              </a:solidFill>
              <a:latin typeface="Helvetica Neue"/>
              <a:ea typeface="Helvetica Neue"/>
              <a:cs typeface="Helvetica Neue"/>
              <a:sym typeface="Helvetica Neue"/>
            </a:endParaRPr>
          </a:p>
        </p:txBody>
      </p:sp>
      <p:sp>
        <p:nvSpPr>
          <p:cNvPr id="2276" name="Google Shape;2276;p74"/>
          <p:cNvSpPr txBox="1"/>
          <p:nvPr/>
        </p:nvSpPr>
        <p:spPr>
          <a:xfrm>
            <a:off x="1451443" y="1092313"/>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F</a:t>
            </a:r>
            <a:endParaRPr sz="1400" b="1" i="0" u="none" strike="noStrike" cap="none">
              <a:solidFill>
                <a:srgbClr val="333F50"/>
              </a:solidFill>
              <a:latin typeface="Helvetica Neue"/>
              <a:ea typeface="Helvetica Neue"/>
              <a:cs typeface="Helvetica Neue"/>
              <a:sym typeface="Helvetica Neue"/>
            </a:endParaRPr>
          </a:p>
        </p:txBody>
      </p:sp>
      <p:sp>
        <p:nvSpPr>
          <p:cNvPr id="2277" name="Google Shape;2277;p74"/>
          <p:cNvSpPr/>
          <p:nvPr/>
        </p:nvSpPr>
        <p:spPr>
          <a:xfrm>
            <a:off x="2246849" y="1123283"/>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333F50"/>
              </a:solidFill>
              <a:latin typeface="Helvetica Neue"/>
              <a:ea typeface="Helvetica Neue"/>
              <a:cs typeface="Helvetica Neue"/>
              <a:sym typeface="Helvetica Neue"/>
            </a:endParaRPr>
          </a:p>
        </p:txBody>
      </p:sp>
      <p:sp>
        <p:nvSpPr>
          <p:cNvPr id="2278" name="Google Shape;2278;p74"/>
          <p:cNvSpPr txBox="1"/>
          <p:nvPr/>
        </p:nvSpPr>
        <p:spPr>
          <a:xfrm>
            <a:off x="1948736" y="1092313"/>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M</a:t>
            </a:r>
            <a:endParaRPr sz="1400" b="1" i="0" u="none" strike="noStrike" cap="none">
              <a:solidFill>
                <a:srgbClr val="333F50"/>
              </a:solidFill>
              <a:latin typeface="Helvetica Neue"/>
              <a:ea typeface="Helvetica Neue"/>
              <a:cs typeface="Helvetica Neue"/>
              <a:sym typeface="Helvetica Neue"/>
            </a:endParaRPr>
          </a:p>
        </p:txBody>
      </p:sp>
      <p:sp>
        <p:nvSpPr>
          <p:cNvPr id="2279" name="Google Shape;2279;p74"/>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K-means 分群 - 重要價值客戶</a:t>
            </a:r>
            <a:endParaRPr/>
          </a:p>
        </p:txBody>
      </p:sp>
      <p:grpSp>
        <p:nvGrpSpPr>
          <p:cNvPr id="2280" name="Google Shape;2280;p74"/>
          <p:cNvGrpSpPr/>
          <p:nvPr/>
        </p:nvGrpSpPr>
        <p:grpSpPr>
          <a:xfrm>
            <a:off x="6315613" y="261142"/>
            <a:ext cx="3552287" cy="683557"/>
            <a:chOff x="6315613" y="261142"/>
            <a:chExt cx="3552287" cy="683557"/>
          </a:xfrm>
        </p:grpSpPr>
        <p:sp>
          <p:nvSpPr>
            <p:cNvPr id="2281" name="Google Shape;2281;p74"/>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82" name="Google Shape;2282;p74"/>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83" name="Google Shape;2283;p74"/>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84" name="Google Shape;2284;p74"/>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85" name="Google Shape;2285;p74"/>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86" name="Google Shape;2286;p74"/>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87" name="Google Shape;2287;p74"/>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88" name="Google Shape;2288;p74"/>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289" name="Google Shape;2289;p74"/>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290" name="Google Shape;2290;p74"/>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91" name="Google Shape;2291;p74"/>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92" name="Google Shape;2292;p74"/>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93" name="Google Shape;2293;p74"/>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94" name="Google Shape;2294;p74"/>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295" name="Google Shape;2295;p74"/>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296" name="Google Shape;2296;p74"/>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pic>
        <p:nvPicPr>
          <p:cNvPr id="2302" name="Google Shape;2302;p75"/>
          <p:cNvPicPr preferRelativeResize="0"/>
          <p:nvPr/>
        </p:nvPicPr>
        <p:blipFill rotWithShape="1">
          <a:blip r:embed="rId3">
            <a:alphaModFix/>
          </a:blip>
          <a:srcRect/>
          <a:stretch/>
        </p:blipFill>
        <p:spPr>
          <a:xfrm>
            <a:off x="1739900" y="1853078"/>
            <a:ext cx="8382000" cy="4039722"/>
          </a:xfrm>
          <a:prstGeom prst="rect">
            <a:avLst/>
          </a:prstGeom>
          <a:noFill/>
          <a:ln>
            <a:noFill/>
          </a:ln>
        </p:spPr>
      </p:pic>
      <p:sp>
        <p:nvSpPr>
          <p:cNvPr id="2303" name="Google Shape;2303;p75"/>
          <p:cNvSpPr txBox="1"/>
          <p:nvPr/>
        </p:nvSpPr>
        <p:spPr>
          <a:xfrm>
            <a:off x="1752600" y="1501410"/>
            <a:ext cx="2767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R</a:t>
            </a:r>
            <a:endParaRPr sz="1400" b="1" i="0" u="none" strike="noStrike" cap="none">
              <a:solidFill>
                <a:srgbClr val="333F50"/>
              </a:solidFill>
              <a:latin typeface="Helvetica Neue"/>
              <a:ea typeface="Helvetica Neue"/>
              <a:cs typeface="Helvetica Neue"/>
              <a:sym typeface="Helvetica Neue"/>
            </a:endParaRPr>
          </a:p>
        </p:txBody>
      </p:sp>
      <p:sp>
        <p:nvSpPr>
          <p:cNvPr id="2304" name="Google Shape;2304;p75"/>
          <p:cNvSpPr txBox="1"/>
          <p:nvPr/>
        </p:nvSpPr>
        <p:spPr>
          <a:xfrm>
            <a:off x="2265950" y="1501410"/>
            <a:ext cx="2767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F</a:t>
            </a:r>
            <a:endParaRPr sz="1400" b="1" i="0" u="none" strike="noStrike" cap="none">
              <a:solidFill>
                <a:srgbClr val="333F50"/>
              </a:solidFill>
              <a:latin typeface="Helvetica Neue"/>
              <a:ea typeface="Helvetica Neue"/>
              <a:cs typeface="Helvetica Neue"/>
              <a:sym typeface="Helvetica Neue"/>
            </a:endParaRPr>
          </a:p>
        </p:txBody>
      </p:sp>
      <p:sp>
        <p:nvSpPr>
          <p:cNvPr id="2305" name="Google Shape;2305;p75"/>
          <p:cNvSpPr txBox="1"/>
          <p:nvPr/>
        </p:nvSpPr>
        <p:spPr>
          <a:xfrm>
            <a:off x="2839443" y="1501410"/>
            <a:ext cx="2767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M</a:t>
            </a:r>
            <a:endParaRPr sz="1400" b="1" i="0" u="none" strike="noStrike" cap="none">
              <a:solidFill>
                <a:srgbClr val="333F50"/>
              </a:solidFill>
              <a:latin typeface="Helvetica Neue"/>
              <a:ea typeface="Helvetica Neue"/>
              <a:cs typeface="Helvetica Neue"/>
              <a:sym typeface="Helvetica Neue"/>
            </a:endParaRPr>
          </a:p>
        </p:txBody>
      </p:sp>
      <p:sp>
        <p:nvSpPr>
          <p:cNvPr id="2306" name="Google Shape;2306;p75"/>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K-means 分群 - 一般挽留顧客</a:t>
            </a:r>
            <a:endParaRPr/>
          </a:p>
        </p:txBody>
      </p:sp>
      <p:grpSp>
        <p:nvGrpSpPr>
          <p:cNvPr id="2307" name="Google Shape;2307;p75"/>
          <p:cNvGrpSpPr/>
          <p:nvPr/>
        </p:nvGrpSpPr>
        <p:grpSpPr>
          <a:xfrm>
            <a:off x="6315613" y="261142"/>
            <a:ext cx="3552287" cy="683557"/>
            <a:chOff x="6315613" y="261142"/>
            <a:chExt cx="3552287" cy="683557"/>
          </a:xfrm>
        </p:grpSpPr>
        <p:sp>
          <p:nvSpPr>
            <p:cNvPr id="2308" name="Google Shape;2308;p75"/>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09" name="Google Shape;2309;p75"/>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10" name="Google Shape;2310;p75"/>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11" name="Google Shape;2311;p75"/>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12" name="Google Shape;2312;p75"/>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13" name="Google Shape;2313;p75"/>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14" name="Google Shape;2314;p75"/>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15" name="Google Shape;2315;p75"/>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316" name="Google Shape;2316;p75"/>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317" name="Google Shape;2317;p75"/>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18" name="Google Shape;2318;p75"/>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19" name="Google Shape;2319;p75"/>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20" name="Google Shape;2320;p75"/>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21" name="Google Shape;2321;p75"/>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22" name="Google Shape;2322;p75"/>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323" name="Google Shape;2323;p75"/>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62</a:t>
            </a:fld>
            <a:endParaRPr/>
          </a:p>
        </p:txBody>
      </p:sp>
      <p:sp>
        <p:nvSpPr>
          <p:cNvPr id="2324" name="Google Shape;2324;p75"/>
          <p:cNvSpPr/>
          <p:nvPr/>
        </p:nvSpPr>
        <p:spPr>
          <a:xfrm rot="10800000">
            <a:off x="2034303" y="1532380"/>
            <a:ext cx="253792" cy="241200"/>
          </a:xfrm>
          <a:prstGeom prst="up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Helvetica Neue"/>
              <a:ea typeface="Helvetica Neue"/>
              <a:cs typeface="Helvetica Neue"/>
              <a:sym typeface="Helvetica Neue"/>
            </a:endParaRPr>
          </a:p>
        </p:txBody>
      </p:sp>
      <p:sp>
        <p:nvSpPr>
          <p:cNvPr id="2325" name="Google Shape;2325;p75"/>
          <p:cNvSpPr/>
          <p:nvPr/>
        </p:nvSpPr>
        <p:spPr>
          <a:xfrm rot="10800000">
            <a:off x="2549431" y="1534312"/>
            <a:ext cx="253792" cy="241200"/>
          </a:xfrm>
          <a:prstGeom prst="up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Helvetica Neue"/>
              <a:ea typeface="Helvetica Neue"/>
              <a:cs typeface="Helvetica Neue"/>
              <a:sym typeface="Helvetica Neue"/>
            </a:endParaRPr>
          </a:p>
        </p:txBody>
      </p:sp>
      <p:sp>
        <p:nvSpPr>
          <p:cNvPr id="2326" name="Google Shape;2326;p75"/>
          <p:cNvSpPr/>
          <p:nvPr/>
        </p:nvSpPr>
        <p:spPr>
          <a:xfrm rot="10800000">
            <a:off x="3147841" y="1529449"/>
            <a:ext cx="253792" cy="241200"/>
          </a:xfrm>
          <a:prstGeom prst="up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pic>
        <p:nvPicPr>
          <p:cNvPr id="2332" name="Google Shape;2332;p76"/>
          <p:cNvPicPr preferRelativeResize="0"/>
          <p:nvPr/>
        </p:nvPicPr>
        <p:blipFill rotWithShape="1">
          <a:blip r:embed="rId3">
            <a:alphaModFix/>
          </a:blip>
          <a:srcRect/>
          <a:stretch/>
        </p:blipFill>
        <p:spPr>
          <a:xfrm>
            <a:off x="4090249" y="1333284"/>
            <a:ext cx="2988000" cy="1594800"/>
          </a:xfrm>
          <a:prstGeom prst="rect">
            <a:avLst/>
          </a:prstGeom>
          <a:noFill/>
          <a:ln>
            <a:noFill/>
          </a:ln>
        </p:spPr>
      </p:pic>
      <p:pic>
        <p:nvPicPr>
          <p:cNvPr id="2333" name="Google Shape;2333;p76"/>
          <p:cNvPicPr preferRelativeResize="0"/>
          <p:nvPr/>
        </p:nvPicPr>
        <p:blipFill rotWithShape="1">
          <a:blip r:embed="rId4">
            <a:alphaModFix/>
          </a:blip>
          <a:srcRect/>
          <a:stretch/>
        </p:blipFill>
        <p:spPr>
          <a:xfrm>
            <a:off x="1112310" y="2929546"/>
            <a:ext cx="2988000" cy="1594801"/>
          </a:xfrm>
          <a:prstGeom prst="rect">
            <a:avLst/>
          </a:prstGeom>
          <a:noFill/>
          <a:ln>
            <a:noFill/>
          </a:ln>
        </p:spPr>
      </p:pic>
      <p:pic>
        <p:nvPicPr>
          <p:cNvPr id="2334" name="Google Shape;2334;p76"/>
          <p:cNvPicPr preferRelativeResize="0"/>
          <p:nvPr/>
        </p:nvPicPr>
        <p:blipFill rotWithShape="1">
          <a:blip r:embed="rId5">
            <a:alphaModFix/>
          </a:blip>
          <a:srcRect/>
          <a:stretch/>
        </p:blipFill>
        <p:spPr>
          <a:xfrm>
            <a:off x="1112310" y="1334031"/>
            <a:ext cx="2987999" cy="1594800"/>
          </a:xfrm>
          <a:prstGeom prst="rect">
            <a:avLst/>
          </a:prstGeom>
          <a:noFill/>
          <a:ln>
            <a:noFill/>
          </a:ln>
        </p:spPr>
      </p:pic>
      <p:pic>
        <p:nvPicPr>
          <p:cNvPr id="2335" name="Google Shape;2335;p76"/>
          <p:cNvPicPr preferRelativeResize="0"/>
          <p:nvPr/>
        </p:nvPicPr>
        <p:blipFill rotWithShape="1">
          <a:blip r:embed="rId6">
            <a:alphaModFix/>
          </a:blip>
          <a:srcRect/>
          <a:stretch/>
        </p:blipFill>
        <p:spPr>
          <a:xfrm>
            <a:off x="7175273" y="1719992"/>
            <a:ext cx="3685945" cy="1960539"/>
          </a:xfrm>
          <a:prstGeom prst="rect">
            <a:avLst/>
          </a:prstGeom>
          <a:noFill/>
          <a:ln>
            <a:noFill/>
          </a:ln>
        </p:spPr>
      </p:pic>
      <p:pic>
        <p:nvPicPr>
          <p:cNvPr id="2336" name="Google Shape;2336;p76"/>
          <p:cNvPicPr preferRelativeResize="0"/>
          <p:nvPr/>
        </p:nvPicPr>
        <p:blipFill rotWithShape="1">
          <a:blip r:embed="rId7">
            <a:alphaModFix/>
          </a:blip>
          <a:srcRect/>
          <a:stretch/>
        </p:blipFill>
        <p:spPr>
          <a:xfrm>
            <a:off x="4090249" y="2929544"/>
            <a:ext cx="2987999" cy="1594800"/>
          </a:xfrm>
          <a:prstGeom prst="rect">
            <a:avLst/>
          </a:prstGeom>
          <a:noFill/>
          <a:ln>
            <a:noFill/>
          </a:ln>
        </p:spPr>
      </p:pic>
      <p:pic>
        <p:nvPicPr>
          <p:cNvPr id="2337" name="Google Shape;2337;p76"/>
          <p:cNvPicPr preferRelativeResize="0"/>
          <p:nvPr/>
        </p:nvPicPr>
        <p:blipFill rotWithShape="1">
          <a:blip r:embed="rId8">
            <a:alphaModFix/>
          </a:blip>
          <a:srcRect/>
          <a:stretch/>
        </p:blipFill>
        <p:spPr>
          <a:xfrm>
            <a:off x="7187973" y="3726208"/>
            <a:ext cx="3673245" cy="1960539"/>
          </a:xfrm>
          <a:prstGeom prst="rect">
            <a:avLst/>
          </a:prstGeom>
          <a:noFill/>
          <a:ln>
            <a:noFill/>
          </a:ln>
        </p:spPr>
      </p:pic>
      <p:sp>
        <p:nvSpPr>
          <p:cNvPr id="2338" name="Google Shape;2338;p76"/>
          <p:cNvSpPr txBox="1"/>
          <p:nvPr/>
        </p:nvSpPr>
        <p:spPr>
          <a:xfrm>
            <a:off x="8568450" y="4359750"/>
            <a:ext cx="645300" cy="3085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700" b="1" i="0" u="none" strike="noStrike" cap="none">
                <a:solidFill>
                  <a:schemeClr val="lt1"/>
                </a:solidFill>
                <a:latin typeface="Helvetica Neue"/>
                <a:ea typeface="Helvetica Neue"/>
                <a:cs typeface="Helvetica Neue"/>
                <a:sym typeface="Helvetica Neue"/>
              </a:rPr>
              <a:t>第0群</a:t>
            </a:r>
            <a:endParaRPr sz="1000" b="1" i="0" u="none" strike="noStrike" cap="none">
              <a:solidFill>
                <a:schemeClr val="lt1"/>
              </a:solidFill>
              <a:latin typeface="Helvetica Neue"/>
              <a:ea typeface="Helvetica Neue"/>
              <a:cs typeface="Helvetica Neue"/>
              <a:sym typeface="Helvetica Neue"/>
            </a:endParaRPr>
          </a:p>
        </p:txBody>
      </p:sp>
      <p:pic>
        <p:nvPicPr>
          <p:cNvPr id="2339" name="Google Shape;2339;p76"/>
          <p:cNvPicPr preferRelativeResize="0"/>
          <p:nvPr/>
        </p:nvPicPr>
        <p:blipFill rotWithShape="1">
          <a:blip r:embed="rId9">
            <a:alphaModFix/>
          </a:blip>
          <a:srcRect/>
          <a:stretch/>
        </p:blipFill>
        <p:spPr>
          <a:xfrm>
            <a:off x="1121043" y="4521642"/>
            <a:ext cx="2979266" cy="1538710"/>
          </a:xfrm>
          <a:prstGeom prst="rect">
            <a:avLst/>
          </a:prstGeom>
          <a:noFill/>
          <a:ln>
            <a:noFill/>
          </a:ln>
        </p:spPr>
      </p:pic>
      <p:sp>
        <p:nvSpPr>
          <p:cNvPr id="2340" name="Google Shape;2340;p76"/>
          <p:cNvSpPr txBox="1"/>
          <p:nvPr/>
        </p:nvSpPr>
        <p:spPr>
          <a:xfrm>
            <a:off x="4330200" y="5727300"/>
            <a:ext cx="6453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700" b="0" i="0" u="none" strike="noStrike" cap="none">
                <a:solidFill>
                  <a:schemeClr val="lt1"/>
                </a:solidFill>
                <a:latin typeface="Arial"/>
                <a:ea typeface="Arial"/>
                <a:cs typeface="Arial"/>
                <a:sym typeface="Arial"/>
              </a:rPr>
              <a:t>第1群</a:t>
            </a:r>
            <a:endParaRPr sz="1000" b="0" i="0" u="none" strike="noStrike" cap="none">
              <a:solidFill>
                <a:schemeClr val="lt1"/>
              </a:solidFill>
              <a:latin typeface="Arial"/>
              <a:ea typeface="Arial"/>
              <a:cs typeface="Arial"/>
              <a:sym typeface="Arial"/>
            </a:endParaRPr>
          </a:p>
        </p:txBody>
      </p:sp>
      <p:pic>
        <p:nvPicPr>
          <p:cNvPr id="2341" name="Google Shape;2341;p76"/>
          <p:cNvPicPr preferRelativeResize="0"/>
          <p:nvPr/>
        </p:nvPicPr>
        <p:blipFill rotWithShape="1">
          <a:blip r:embed="rId10">
            <a:alphaModFix/>
          </a:blip>
          <a:srcRect/>
          <a:stretch/>
        </p:blipFill>
        <p:spPr>
          <a:xfrm>
            <a:off x="4090249" y="4506490"/>
            <a:ext cx="2987999" cy="1538710"/>
          </a:xfrm>
          <a:prstGeom prst="rect">
            <a:avLst/>
          </a:prstGeom>
          <a:noFill/>
          <a:ln>
            <a:noFill/>
          </a:ln>
        </p:spPr>
      </p:pic>
      <p:sp>
        <p:nvSpPr>
          <p:cNvPr id="2342" name="Google Shape;2342;p76"/>
          <p:cNvSpPr txBox="1"/>
          <p:nvPr/>
        </p:nvSpPr>
        <p:spPr>
          <a:xfrm>
            <a:off x="7141925" y="5727300"/>
            <a:ext cx="6453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700" b="0" i="0" u="none" strike="noStrike" cap="none">
                <a:solidFill>
                  <a:schemeClr val="lt1"/>
                </a:solidFill>
                <a:latin typeface="Arial"/>
                <a:ea typeface="Arial"/>
                <a:cs typeface="Arial"/>
                <a:sym typeface="Arial"/>
              </a:rPr>
              <a:t>第2群</a:t>
            </a:r>
            <a:endParaRPr sz="1000" b="0" i="0" u="none" strike="noStrike" cap="none">
              <a:solidFill>
                <a:schemeClr val="lt1"/>
              </a:solidFill>
              <a:latin typeface="Arial"/>
              <a:ea typeface="Arial"/>
              <a:cs typeface="Arial"/>
              <a:sym typeface="Arial"/>
            </a:endParaRPr>
          </a:p>
        </p:txBody>
      </p:sp>
      <p:sp>
        <p:nvSpPr>
          <p:cNvPr id="2343" name="Google Shape;2343;p76"/>
          <p:cNvSpPr/>
          <p:nvPr/>
        </p:nvSpPr>
        <p:spPr>
          <a:xfrm rot="10800000">
            <a:off x="1364458" y="989985"/>
            <a:ext cx="253792" cy="241200"/>
          </a:xfrm>
          <a:prstGeom prst="up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Helvetica Neue"/>
              <a:ea typeface="Helvetica Neue"/>
              <a:cs typeface="Helvetica Neue"/>
              <a:sym typeface="Helvetica Neue"/>
            </a:endParaRPr>
          </a:p>
        </p:txBody>
      </p:sp>
      <p:sp>
        <p:nvSpPr>
          <p:cNvPr id="2344" name="Google Shape;2344;p76"/>
          <p:cNvSpPr txBox="1"/>
          <p:nvPr/>
        </p:nvSpPr>
        <p:spPr>
          <a:xfrm>
            <a:off x="1104900" y="984574"/>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R</a:t>
            </a:r>
            <a:endParaRPr sz="1400" b="1" i="0" u="none" strike="noStrike" cap="none">
              <a:solidFill>
                <a:srgbClr val="333F50"/>
              </a:solidFill>
              <a:latin typeface="Helvetica Neue"/>
              <a:ea typeface="Helvetica Neue"/>
              <a:cs typeface="Helvetica Neue"/>
              <a:sym typeface="Helvetica Neue"/>
            </a:endParaRPr>
          </a:p>
        </p:txBody>
      </p:sp>
      <p:sp>
        <p:nvSpPr>
          <p:cNvPr id="2345" name="Google Shape;2345;p76"/>
          <p:cNvSpPr/>
          <p:nvPr/>
        </p:nvSpPr>
        <p:spPr>
          <a:xfrm>
            <a:off x="1919035" y="1007385"/>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Helvetica Neue"/>
              <a:ea typeface="Helvetica Neue"/>
              <a:cs typeface="Helvetica Neue"/>
              <a:sym typeface="Helvetica Neue"/>
            </a:endParaRPr>
          </a:p>
        </p:txBody>
      </p:sp>
      <p:sp>
        <p:nvSpPr>
          <p:cNvPr id="2346" name="Google Shape;2346;p76"/>
          <p:cNvSpPr txBox="1"/>
          <p:nvPr/>
        </p:nvSpPr>
        <p:spPr>
          <a:xfrm>
            <a:off x="1618250" y="984574"/>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F</a:t>
            </a:r>
            <a:endParaRPr sz="1400" b="1" i="0" u="none" strike="noStrike" cap="none">
              <a:solidFill>
                <a:srgbClr val="333F50"/>
              </a:solidFill>
              <a:latin typeface="Helvetica Neue"/>
              <a:ea typeface="Helvetica Neue"/>
              <a:cs typeface="Helvetica Neue"/>
              <a:sym typeface="Helvetica Neue"/>
            </a:endParaRPr>
          </a:p>
        </p:txBody>
      </p:sp>
      <p:sp>
        <p:nvSpPr>
          <p:cNvPr id="2347" name="Google Shape;2347;p76"/>
          <p:cNvSpPr/>
          <p:nvPr/>
        </p:nvSpPr>
        <p:spPr>
          <a:xfrm>
            <a:off x="2540656" y="1007385"/>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Helvetica Neue"/>
              <a:ea typeface="Helvetica Neue"/>
              <a:cs typeface="Helvetica Neue"/>
              <a:sym typeface="Helvetica Neue"/>
            </a:endParaRPr>
          </a:p>
        </p:txBody>
      </p:sp>
      <p:sp>
        <p:nvSpPr>
          <p:cNvPr id="2348" name="Google Shape;2348;p76"/>
          <p:cNvSpPr txBox="1"/>
          <p:nvPr/>
        </p:nvSpPr>
        <p:spPr>
          <a:xfrm>
            <a:off x="2191743" y="984574"/>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Neue"/>
                <a:ea typeface="Helvetica Neue"/>
                <a:cs typeface="Helvetica Neue"/>
                <a:sym typeface="Helvetica Neue"/>
              </a:rPr>
              <a:t>M</a:t>
            </a:r>
            <a:endParaRPr sz="1400" b="1" i="0" u="none" strike="noStrike" cap="none">
              <a:solidFill>
                <a:srgbClr val="333F50"/>
              </a:solidFill>
              <a:latin typeface="Helvetica Neue"/>
              <a:ea typeface="Helvetica Neue"/>
              <a:cs typeface="Helvetica Neue"/>
              <a:sym typeface="Helvetica Neue"/>
            </a:endParaRPr>
          </a:p>
        </p:txBody>
      </p:sp>
      <p:sp>
        <p:nvSpPr>
          <p:cNvPr id="2349" name="Google Shape;2349;p76"/>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K-means 分群 - 重要保持顧客</a:t>
            </a:r>
            <a:endParaRPr/>
          </a:p>
        </p:txBody>
      </p:sp>
      <p:grpSp>
        <p:nvGrpSpPr>
          <p:cNvPr id="2350" name="Google Shape;2350;p76"/>
          <p:cNvGrpSpPr/>
          <p:nvPr/>
        </p:nvGrpSpPr>
        <p:grpSpPr>
          <a:xfrm>
            <a:off x="6315613" y="261142"/>
            <a:ext cx="3552287" cy="683557"/>
            <a:chOff x="6315613" y="261142"/>
            <a:chExt cx="3552287" cy="683557"/>
          </a:xfrm>
        </p:grpSpPr>
        <p:sp>
          <p:nvSpPr>
            <p:cNvPr id="2351" name="Google Shape;2351;p76"/>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52" name="Google Shape;2352;p76"/>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53" name="Google Shape;2353;p76"/>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54" name="Google Shape;2354;p76"/>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55" name="Google Shape;2355;p76"/>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56" name="Google Shape;2356;p76"/>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57" name="Google Shape;2357;p76"/>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58" name="Google Shape;2358;p76"/>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359" name="Google Shape;2359;p76"/>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360" name="Google Shape;2360;p76"/>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61" name="Google Shape;2361;p76"/>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62" name="Google Shape;2362;p76"/>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63" name="Google Shape;2363;p76"/>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64" name="Google Shape;2364;p76"/>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65" name="Google Shape;2365;p76"/>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366" name="Google Shape;2366;p76"/>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grpSp>
        <p:nvGrpSpPr>
          <p:cNvPr id="2372" name="Google Shape;2372;p77"/>
          <p:cNvGrpSpPr/>
          <p:nvPr/>
        </p:nvGrpSpPr>
        <p:grpSpPr>
          <a:xfrm>
            <a:off x="1510097" y="1457443"/>
            <a:ext cx="1648314" cy="1353803"/>
            <a:chOff x="1510097" y="1457443"/>
            <a:chExt cx="1648314" cy="1353803"/>
          </a:xfrm>
        </p:grpSpPr>
        <p:sp>
          <p:nvSpPr>
            <p:cNvPr id="2373" name="Google Shape;2373;p77"/>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08</a:t>
              </a:r>
              <a:endParaRPr sz="8000" b="1">
                <a:solidFill>
                  <a:srgbClr val="F9D6AF"/>
                </a:solidFill>
                <a:latin typeface="Helvetica Neue"/>
                <a:ea typeface="Helvetica Neue"/>
                <a:cs typeface="Helvetica Neue"/>
                <a:sym typeface="Helvetica Neue"/>
              </a:endParaRPr>
            </a:p>
          </p:txBody>
        </p:sp>
        <p:sp>
          <p:nvSpPr>
            <p:cNvPr id="2374" name="Google Shape;2374;p77"/>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08</a:t>
              </a:r>
              <a:endParaRPr sz="8000" b="1">
                <a:solidFill>
                  <a:schemeClr val="lt1"/>
                </a:solidFill>
                <a:latin typeface="Helvetica Neue"/>
                <a:ea typeface="Helvetica Neue"/>
                <a:cs typeface="Helvetica Neue"/>
                <a:sym typeface="Helvetica Neue"/>
              </a:endParaRPr>
            </a:p>
          </p:txBody>
        </p:sp>
      </p:grpSp>
      <p:sp>
        <p:nvSpPr>
          <p:cNvPr id="2375" name="Google Shape;2375;p77"/>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資料分析</a:t>
            </a:r>
            <a:endParaRPr/>
          </a:p>
        </p:txBody>
      </p:sp>
      <p:sp>
        <p:nvSpPr>
          <p:cNvPr id="2376" name="Google Shape;2376;p77"/>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2377" name="Google Shape;2377;p77"/>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Data Analysis</a:t>
            </a:r>
            <a:endParaRPr sz="2400" b="1">
              <a:solidFill>
                <a:srgbClr val="333F50"/>
              </a:solidFill>
              <a:latin typeface="Helvetica Neue"/>
              <a:ea typeface="Helvetica Neue"/>
              <a:cs typeface="Helvetica Neue"/>
              <a:sym typeface="Helvetica Neue"/>
            </a:endParaRPr>
          </a:p>
        </p:txBody>
      </p:sp>
      <p:sp>
        <p:nvSpPr>
          <p:cNvPr id="2378" name="Google Shape;2378;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64</a:t>
            </a:fld>
            <a:endParaRPr/>
          </a:p>
        </p:txBody>
      </p:sp>
      <p:sp>
        <p:nvSpPr>
          <p:cNvPr id="2379" name="Google Shape;2379;p77"/>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林芷如</a:t>
            </a:r>
            <a:endParaRPr/>
          </a:p>
        </p:txBody>
      </p:sp>
      <p:sp>
        <p:nvSpPr>
          <p:cNvPr id="2380" name="Google Shape;2380;p77"/>
          <p:cNvSpPr txBox="1"/>
          <p:nvPr/>
        </p:nvSpPr>
        <p:spPr>
          <a:xfrm>
            <a:off x="3346077" y="2992342"/>
            <a:ext cx="1107996" cy="369332"/>
          </a:xfrm>
          <a:prstGeom prst="rect">
            <a:avLst/>
          </a:prstGeom>
          <a:solidFill>
            <a:srgbClr val="333F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chemeClr val="lt1"/>
                </a:solidFill>
                <a:latin typeface="Helvetica Neue"/>
                <a:ea typeface="Helvetica Neue"/>
                <a:cs typeface="Helvetica Neue"/>
                <a:sym typeface="Helvetica Neue"/>
              </a:rPr>
              <a:t>敘述統計</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pic>
        <p:nvPicPr>
          <p:cNvPr id="2386" name="Google Shape;2386;p78"/>
          <p:cNvPicPr preferRelativeResize="0"/>
          <p:nvPr/>
        </p:nvPicPr>
        <p:blipFill rotWithShape="1">
          <a:blip r:embed="rId3">
            <a:alphaModFix/>
          </a:blip>
          <a:srcRect/>
          <a:stretch/>
        </p:blipFill>
        <p:spPr>
          <a:xfrm>
            <a:off x="874090" y="5032869"/>
            <a:ext cx="4844685" cy="859879"/>
          </a:xfrm>
          <a:prstGeom prst="rect">
            <a:avLst/>
          </a:prstGeom>
          <a:noFill/>
          <a:ln w="9525" cap="flat" cmpd="sng">
            <a:solidFill>
              <a:schemeClr val="dk1"/>
            </a:solidFill>
            <a:prstDash val="solid"/>
            <a:miter lim="800000"/>
            <a:headEnd type="none" w="sm" len="sm"/>
            <a:tailEnd type="none" w="sm" len="sm"/>
          </a:ln>
        </p:spPr>
      </p:pic>
      <p:grpSp>
        <p:nvGrpSpPr>
          <p:cNvPr id="2387" name="Google Shape;2387;p78"/>
          <p:cNvGrpSpPr/>
          <p:nvPr/>
        </p:nvGrpSpPr>
        <p:grpSpPr>
          <a:xfrm>
            <a:off x="874091" y="1602311"/>
            <a:ext cx="9985490" cy="3214659"/>
            <a:chOff x="-515477" y="910305"/>
            <a:chExt cx="12638110" cy="4040334"/>
          </a:xfrm>
        </p:grpSpPr>
        <p:pic>
          <p:nvPicPr>
            <p:cNvPr id="2388" name="Google Shape;2388;p78"/>
            <p:cNvPicPr preferRelativeResize="0"/>
            <p:nvPr/>
          </p:nvPicPr>
          <p:blipFill rotWithShape="1">
            <a:blip r:embed="rId4">
              <a:alphaModFix/>
            </a:blip>
            <a:srcRect/>
            <a:stretch/>
          </p:blipFill>
          <p:spPr>
            <a:xfrm>
              <a:off x="5826514" y="1491255"/>
              <a:ext cx="6296119" cy="2353011"/>
            </a:xfrm>
            <a:prstGeom prst="rect">
              <a:avLst/>
            </a:prstGeom>
            <a:noFill/>
            <a:ln w="9525" cap="flat" cmpd="sng">
              <a:solidFill>
                <a:schemeClr val="dk1"/>
              </a:solidFill>
              <a:prstDash val="solid"/>
              <a:miter lim="800000"/>
              <a:headEnd type="none" w="sm" len="sm"/>
              <a:tailEnd type="none" w="sm" len="sm"/>
            </a:ln>
          </p:spPr>
        </p:pic>
        <p:grpSp>
          <p:nvGrpSpPr>
            <p:cNvPr id="2389" name="Google Shape;2389;p78"/>
            <p:cNvGrpSpPr/>
            <p:nvPr/>
          </p:nvGrpSpPr>
          <p:grpSpPr>
            <a:xfrm>
              <a:off x="-515477" y="910305"/>
              <a:ext cx="12638109" cy="4040334"/>
              <a:chOff x="-515477" y="910305"/>
              <a:chExt cx="12638109" cy="4040334"/>
            </a:xfrm>
          </p:grpSpPr>
          <p:pic>
            <p:nvPicPr>
              <p:cNvPr id="2390" name="Google Shape;2390;p78"/>
              <p:cNvPicPr preferRelativeResize="0"/>
              <p:nvPr/>
            </p:nvPicPr>
            <p:blipFill rotWithShape="1">
              <a:blip r:embed="rId5">
                <a:alphaModFix/>
              </a:blip>
              <a:srcRect/>
              <a:stretch/>
            </p:blipFill>
            <p:spPr>
              <a:xfrm>
                <a:off x="-515477" y="910305"/>
                <a:ext cx="6131665" cy="4040334"/>
              </a:xfrm>
              <a:prstGeom prst="rect">
                <a:avLst/>
              </a:prstGeom>
              <a:noFill/>
              <a:ln w="9525" cap="flat" cmpd="sng">
                <a:solidFill>
                  <a:schemeClr val="dk1"/>
                </a:solidFill>
                <a:prstDash val="solid"/>
                <a:miter lim="800000"/>
                <a:headEnd type="none" w="sm" len="sm"/>
                <a:tailEnd type="none" w="sm" len="sm"/>
              </a:ln>
            </p:spPr>
          </p:pic>
          <p:sp>
            <p:nvSpPr>
              <p:cNvPr id="2391" name="Google Shape;2391;p78"/>
              <p:cNvSpPr/>
              <p:nvPr/>
            </p:nvSpPr>
            <p:spPr>
              <a:xfrm>
                <a:off x="5826513" y="1711903"/>
                <a:ext cx="6296119" cy="250696"/>
              </a:xfrm>
              <a:prstGeom prst="rect">
                <a:avLst/>
              </a:prstGeom>
              <a:noFill/>
              <a:ln w="381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grpSp>
      <p:sp>
        <p:nvSpPr>
          <p:cNvPr id="2392" name="Google Shape;2392;p78"/>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統計 - 產品資料</a:t>
            </a:r>
            <a:endParaRPr/>
          </a:p>
        </p:txBody>
      </p:sp>
      <p:grpSp>
        <p:nvGrpSpPr>
          <p:cNvPr id="2393" name="Google Shape;2393;p78"/>
          <p:cNvGrpSpPr/>
          <p:nvPr/>
        </p:nvGrpSpPr>
        <p:grpSpPr>
          <a:xfrm>
            <a:off x="6315613" y="261142"/>
            <a:ext cx="3552287" cy="683557"/>
            <a:chOff x="6315613" y="261142"/>
            <a:chExt cx="3552287" cy="683557"/>
          </a:xfrm>
        </p:grpSpPr>
        <p:sp>
          <p:nvSpPr>
            <p:cNvPr id="2394" name="Google Shape;2394;p78"/>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95" name="Google Shape;2395;p78"/>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96" name="Google Shape;2396;p78"/>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97" name="Google Shape;2397;p78"/>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98" name="Google Shape;2398;p78"/>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399" name="Google Shape;2399;p78"/>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00" name="Google Shape;2400;p78"/>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01" name="Google Shape;2401;p78"/>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402" name="Google Shape;2402;p78"/>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403" name="Google Shape;2403;p78"/>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04" name="Google Shape;2404;p78"/>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05" name="Google Shape;2405;p78"/>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06" name="Google Shape;2406;p78"/>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07" name="Google Shape;2407;p78"/>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08" name="Google Shape;2408;p78"/>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409" name="Google Shape;2409;p78"/>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grpSp>
        <p:nvGrpSpPr>
          <p:cNvPr id="2414" name="Google Shape;2414;p79"/>
          <p:cNvGrpSpPr/>
          <p:nvPr/>
        </p:nvGrpSpPr>
        <p:grpSpPr>
          <a:xfrm>
            <a:off x="748001" y="1683048"/>
            <a:ext cx="10605799" cy="2764902"/>
            <a:chOff x="94456" y="1260516"/>
            <a:chExt cx="12003088" cy="3139584"/>
          </a:xfrm>
        </p:grpSpPr>
        <p:pic>
          <p:nvPicPr>
            <p:cNvPr id="2415" name="Google Shape;2415;p79"/>
            <p:cNvPicPr preferRelativeResize="0"/>
            <p:nvPr/>
          </p:nvPicPr>
          <p:blipFill rotWithShape="1">
            <a:blip r:embed="rId3">
              <a:alphaModFix/>
            </a:blip>
            <a:srcRect/>
            <a:stretch/>
          </p:blipFill>
          <p:spPr>
            <a:xfrm>
              <a:off x="94456" y="1369850"/>
              <a:ext cx="12003088" cy="3030250"/>
            </a:xfrm>
            <a:prstGeom prst="rect">
              <a:avLst/>
            </a:prstGeom>
            <a:noFill/>
            <a:ln>
              <a:noFill/>
            </a:ln>
          </p:spPr>
        </p:pic>
        <p:grpSp>
          <p:nvGrpSpPr>
            <p:cNvPr id="2416" name="Google Shape;2416;p79"/>
            <p:cNvGrpSpPr/>
            <p:nvPr/>
          </p:nvGrpSpPr>
          <p:grpSpPr>
            <a:xfrm>
              <a:off x="3106314" y="1260516"/>
              <a:ext cx="2058190" cy="918248"/>
              <a:chOff x="2996565" y="650714"/>
              <a:chExt cx="2058190" cy="918248"/>
            </a:xfrm>
          </p:grpSpPr>
          <p:sp>
            <p:nvSpPr>
              <p:cNvPr id="2417" name="Google Shape;2417;p79"/>
              <p:cNvSpPr/>
              <p:nvPr/>
            </p:nvSpPr>
            <p:spPr>
              <a:xfrm>
                <a:off x="3912243" y="1388962"/>
                <a:ext cx="180000" cy="180000"/>
              </a:xfrm>
              <a:prstGeom prst="flowChartConnector">
                <a:avLst/>
              </a:prstGeom>
              <a:noFill/>
              <a:ln w="381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Helvetica Neue"/>
                  <a:buNone/>
                </a:pPr>
                <a:endParaRPr sz="1800" b="0" i="0" u="none" strike="noStrike" cap="none">
                  <a:solidFill>
                    <a:srgbClr val="FFFFFF"/>
                  </a:solidFill>
                  <a:latin typeface="Calibri"/>
                  <a:ea typeface="Calibri"/>
                  <a:cs typeface="Calibri"/>
                  <a:sym typeface="Calibri"/>
                </a:endParaRPr>
              </a:p>
            </p:txBody>
          </p:sp>
          <p:pic>
            <p:nvPicPr>
              <p:cNvPr id="2418" name="Google Shape;2418;p79"/>
              <p:cNvPicPr preferRelativeResize="0"/>
              <p:nvPr/>
            </p:nvPicPr>
            <p:blipFill rotWithShape="1">
              <a:blip r:embed="rId4">
                <a:alphaModFix/>
              </a:blip>
              <a:srcRect l="2225"/>
              <a:stretch/>
            </p:blipFill>
            <p:spPr>
              <a:xfrm>
                <a:off x="2996565" y="650714"/>
                <a:ext cx="2058190" cy="657225"/>
              </a:xfrm>
              <a:prstGeom prst="rect">
                <a:avLst/>
              </a:prstGeom>
              <a:noFill/>
              <a:ln>
                <a:noFill/>
              </a:ln>
            </p:spPr>
          </p:pic>
        </p:grpSp>
        <p:grpSp>
          <p:nvGrpSpPr>
            <p:cNvPr id="2419" name="Google Shape;2419;p79"/>
            <p:cNvGrpSpPr/>
            <p:nvPr/>
          </p:nvGrpSpPr>
          <p:grpSpPr>
            <a:xfrm>
              <a:off x="8989720" y="1263782"/>
              <a:ext cx="2200275" cy="914982"/>
              <a:chOff x="8899720" y="650714"/>
              <a:chExt cx="2200275" cy="914982"/>
            </a:xfrm>
          </p:grpSpPr>
          <p:sp>
            <p:nvSpPr>
              <p:cNvPr id="2420" name="Google Shape;2420;p79"/>
              <p:cNvSpPr/>
              <p:nvPr/>
            </p:nvSpPr>
            <p:spPr>
              <a:xfrm>
                <a:off x="9909858" y="1385696"/>
                <a:ext cx="180000" cy="180000"/>
              </a:xfrm>
              <a:prstGeom prst="flowChartConnector">
                <a:avLst/>
              </a:prstGeom>
              <a:noFill/>
              <a:ln w="381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Helvetica Neue"/>
                  <a:buNone/>
                </a:pPr>
                <a:endParaRPr sz="1800" b="0" i="0" u="none" strike="noStrike" cap="none">
                  <a:solidFill>
                    <a:srgbClr val="FFFFFF"/>
                  </a:solidFill>
                  <a:latin typeface="Calibri"/>
                  <a:ea typeface="Calibri"/>
                  <a:cs typeface="Calibri"/>
                  <a:sym typeface="Calibri"/>
                </a:endParaRPr>
              </a:p>
            </p:txBody>
          </p:sp>
          <p:pic>
            <p:nvPicPr>
              <p:cNvPr id="2421" name="Google Shape;2421;p79"/>
              <p:cNvPicPr preferRelativeResize="0"/>
              <p:nvPr/>
            </p:nvPicPr>
            <p:blipFill rotWithShape="1">
              <a:blip r:embed="rId5">
                <a:alphaModFix/>
              </a:blip>
              <a:srcRect/>
              <a:stretch/>
            </p:blipFill>
            <p:spPr>
              <a:xfrm>
                <a:off x="8899720" y="650714"/>
                <a:ext cx="2200275" cy="619125"/>
              </a:xfrm>
              <a:prstGeom prst="rect">
                <a:avLst/>
              </a:prstGeom>
              <a:noFill/>
              <a:ln>
                <a:noFill/>
              </a:ln>
            </p:spPr>
          </p:pic>
        </p:grpSp>
      </p:grpSp>
      <p:pic>
        <p:nvPicPr>
          <p:cNvPr id="2422" name="Google Shape;2422;p79"/>
          <p:cNvPicPr preferRelativeResize="0"/>
          <p:nvPr/>
        </p:nvPicPr>
        <p:blipFill rotWithShape="1">
          <a:blip r:embed="rId6">
            <a:alphaModFix/>
          </a:blip>
          <a:srcRect/>
          <a:stretch/>
        </p:blipFill>
        <p:spPr>
          <a:xfrm>
            <a:off x="748001" y="4541360"/>
            <a:ext cx="5314367" cy="943243"/>
          </a:xfrm>
          <a:prstGeom prst="rect">
            <a:avLst/>
          </a:prstGeom>
          <a:noFill/>
          <a:ln>
            <a:noFill/>
          </a:ln>
        </p:spPr>
      </p:pic>
      <p:sp>
        <p:nvSpPr>
          <p:cNvPr id="2423" name="Google Shape;2423;p79"/>
          <p:cNvSpPr txBox="1"/>
          <p:nvPr/>
        </p:nvSpPr>
        <p:spPr>
          <a:xfrm>
            <a:off x="200369" y="1123837"/>
            <a:ext cx="1771824" cy="460118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2100"/>
              <a:buFont typeface="Helvetica Neue"/>
              <a:buNone/>
            </a:pPr>
            <a:r>
              <a:rPr lang="zh-TW" sz="2100" b="1">
                <a:solidFill>
                  <a:srgbClr val="FFFFFF"/>
                </a:solidFill>
                <a:latin typeface="Helvetica Neue"/>
                <a:ea typeface="Helvetica Neue"/>
                <a:cs typeface="Helvetica Neue"/>
                <a:sym typeface="Helvetica Neue"/>
              </a:rPr>
              <a:t>統計</a:t>
            </a:r>
            <a:br>
              <a:rPr lang="zh-TW" sz="2100" b="1">
                <a:solidFill>
                  <a:srgbClr val="FFFFFF"/>
                </a:solidFill>
                <a:latin typeface="Helvetica Neue"/>
                <a:ea typeface="Helvetica Neue"/>
                <a:cs typeface="Helvetica Neue"/>
                <a:sym typeface="Helvetica Neue"/>
              </a:rPr>
            </a:br>
            <a:r>
              <a:rPr lang="zh-TW" sz="2100" b="1">
                <a:solidFill>
                  <a:srgbClr val="FFFFFF"/>
                </a:solidFill>
                <a:latin typeface="Helvetica Neue"/>
                <a:ea typeface="Helvetica Neue"/>
                <a:cs typeface="Helvetica Neue"/>
                <a:sym typeface="Helvetica Neue"/>
              </a:rPr>
              <a:t>-產品資料</a:t>
            </a:r>
            <a:endParaRPr sz="2100" b="1">
              <a:solidFill>
                <a:srgbClr val="FFFFFF"/>
              </a:solidFill>
              <a:latin typeface="Helvetica Neue"/>
              <a:ea typeface="Helvetica Neue"/>
              <a:cs typeface="Helvetica Neue"/>
              <a:sym typeface="Helvetica Neue"/>
            </a:endParaRPr>
          </a:p>
        </p:txBody>
      </p:sp>
      <p:sp>
        <p:nvSpPr>
          <p:cNvPr id="2424" name="Google Shape;2424;p79"/>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統計 - 產品資料</a:t>
            </a:r>
            <a:endParaRPr/>
          </a:p>
        </p:txBody>
      </p:sp>
      <p:grpSp>
        <p:nvGrpSpPr>
          <p:cNvPr id="2425" name="Google Shape;2425;p79"/>
          <p:cNvGrpSpPr/>
          <p:nvPr/>
        </p:nvGrpSpPr>
        <p:grpSpPr>
          <a:xfrm>
            <a:off x="6315613" y="261142"/>
            <a:ext cx="3552287" cy="683557"/>
            <a:chOff x="6315613" y="261142"/>
            <a:chExt cx="3552287" cy="683557"/>
          </a:xfrm>
        </p:grpSpPr>
        <p:sp>
          <p:nvSpPr>
            <p:cNvPr id="2426" name="Google Shape;2426;p79"/>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27" name="Google Shape;2427;p79"/>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28" name="Google Shape;2428;p79"/>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29" name="Google Shape;2429;p79"/>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30" name="Google Shape;2430;p79"/>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31" name="Google Shape;2431;p79"/>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32" name="Google Shape;2432;p79"/>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33" name="Google Shape;2433;p79"/>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434" name="Google Shape;2434;p79"/>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435" name="Google Shape;2435;p79"/>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36" name="Google Shape;2436;p79"/>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37" name="Google Shape;2437;p79"/>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38" name="Google Shape;2438;p79"/>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39" name="Google Shape;2439;p79"/>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40" name="Google Shape;2440;p79"/>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441" name="Google Shape;2441;p79"/>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grpSp>
        <p:nvGrpSpPr>
          <p:cNvPr id="2446" name="Google Shape;2446;p80"/>
          <p:cNvGrpSpPr/>
          <p:nvPr/>
        </p:nvGrpSpPr>
        <p:grpSpPr>
          <a:xfrm>
            <a:off x="384434" y="1345777"/>
            <a:ext cx="8350052" cy="731813"/>
            <a:chOff x="94456" y="860264"/>
            <a:chExt cx="8914385" cy="800100"/>
          </a:xfrm>
        </p:grpSpPr>
        <p:pic>
          <p:nvPicPr>
            <p:cNvPr id="2447" name="Google Shape;2447;p80"/>
            <p:cNvPicPr preferRelativeResize="0"/>
            <p:nvPr/>
          </p:nvPicPr>
          <p:blipFill rotWithShape="1">
            <a:blip r:embed="rId3">
              <a:alphaModFix/>
            </a:blip>
            <a:srcRect/>
            <a:stretch/>
          </p:blipFill>
          <p:spPr>
            <a:xfrm>
              <a:off x="94456" y="879314"/>
              <a:ext cx="4400550" cy="781050"/>
            </a:xfrm>
            <a:prstGeom prst="rect">
              <a:avLst/>
            </a:prstGeom>
            <a:noFill/>
            <a:ln>
              <a:noFill/>
            </a:ln>
          </p:spPr>
        </p:pic>
        <p:pic>
          <p:nvPicPr>
            <p:cNvPr id="2448" name="Google Shape;2448;p80"/>
            <p:cNvPicPr preferRelativeResize="0"/>
            <p:nvPr/>
          </p:nvPicPr>
          <p:blipFill rotWithShape="1">
            <a:blip r:embed="rId4">
              <a:alphaModFix/>
            </a:blip>
            <a:srcRect l="2287"/>
            <a:stretch/>
          </p:blipFill>
          <p:spPr>
            <a:xfrm>
              <a:off x="4625171" y="860264"/>
              <a:ext cx="4383670" cy="800100"/>
            </a:xfrm>
            <a:prstGeom prst="rect">
              <a:avLst/>
            </a:prstGeom>
            <a:noFill/>
            <a:ln>
              <a:noFill/>
            </a:ln>
          </p:spPr>
        </p:pic>
      </p:grpSp>
      <p:grpSp>
        <p:nvGrpSpPr>
          <p:cNvPr id="2449" name="Google Shape;2449;p80"/>
          <p:cNvGrpSpPr/>
          <p:nvPr/>
        </p:nvGrpSpPr>
        <p:grpSpPr>
          <a:xfrm>
            <a:off x="341304" y="1948275"/>
            <a:ext cx="11202344" cy="3827545"/>
            <a:chOff x="94456" y="1350072"/>
            <a:chExt cx="11984038" cy="4770523"/>
          </a:xfrm>
        </p:grpSpPr>
        <p:pic>
          <p:nvPicPr>
            <p:cNvPr id="2450" name="Google Shape;2450;p80"/>
            <p:cNvPicPr preferRelativeResize="0"/>
            <p:nvPr/>
          </p:nvPicPr>
          <p:blipFill rotWithShape="1">
            <a:blip r:embed="rId5">
              <a:alphaModFix/>
            </a:blip>
            <a:srcRect/>
            <a:stretch/>
          </p:blipFill>
          <p:spPr>
            <a:xfrm>
              <a:off x="94456" y="1672420"/>
              <a:ext cx="11984038" cy="4448175"/>
            </a:xfrm>
            <a:prstGeom prst="rect">
              <a:avLst/>
            </a:prstGeom>
            <a:noFill/>
            <a:ln>
              <a:noFill/>
            </a:ln>
          </p:spPr>
        </p:pic>
        <p:grpSp>
          <p:nvGrpSpPr>
            <p:cNvPr id="2451" name="Google Shape;2451;p80"/>
            <p:cNvGrpSpPr/>
            <p:nvPr/>
          </p:nvGrpSpPr>
          <p:grpSpPr>
            <a:xfrm>
              <a:off x="2408855" y="1815833"/>
              <a:ext cx="2449130" cy="628650"/>
              <a:chOff x="2419109" y="1786761"/>
              <a:chExt cx="2449130" cy="628650"/>
            </a:xfrm>
          </p:grpSpPr>
          <p:pic>
            <p:nvPicPr>
              <p:cNvPr id="2452" name="Google Shape;2452;p80"/>
              <p:cNvPicPr preferRelativeResize="0"/>
              <p:nvPr/>
            </p:nvPicPr>
            <p:blipFill rotWithShape="1">
              <a:blip r:embed="rId6">
                <a:alphaModFix/>
              </a:blip>
              <a:srcRect/>
              <a:stretch/>
            </p:blipFill>
            <p:spPr>
              <a:xfrm>
                <a:off x="2839414" y="1786761"/>
                <a:ext cx="2028825" cy="628650"/>
              </a:xfrm>
              <a:prstGeom prst="rect">
                <a:avLst/>
              </a:prstGeom>
              <a:noFill/>
              <a:ln>
                <a:noFill/>
              </a:ln>
            </p:spPr>
          </p:pic>
          <p:cxnSp>
            <p:nvCxnSpPr>
              <p:cNvPr id="2453" name="Google Shape;2453;p80"/>
              <p:cNvCxnSpPr/>
              <p:nvPr/>
            </p:nvCxnSpPr>
            <p:spPr>
              <a:xfrm flipH="1">
                <a:off x="2419109" y="2089511"/>
                <a:ext cx="312516" cy="121815"/>
              </a:xfrm>
              <a:prstGeom prst="straightConnector1">
                <a:avLst/>
              </a:prstGeom>
              <a:noFill/>
              <a:ln w="12700" cap="flat" cmpd="sng">
                <a:solidFill>
                  <a:srgbClr val="FFC000"/>
                </a:solidFill>
                <a:prstDash val="solid"/>
                <a:miter lim="800000"/>
                <a:headEnd type="oval" w="med" len="med"/>
                <a:tailEnd type="none" w="sm" len="sm"/>
              </a:ln>
            </p:spPr>
          </p:cxnSp>
        </p:grpSp>
        <p:grpSp>
          <p:nvGrpSpPr>
            <p:cNvPr id="2454" name="Google Shape;2454;p80"/>
            <p:cNvGrpSpPr/>
            <p:nvPr/>
          </p:nvGrpSpPr>
          <p:grpSpPr>
            <a:xfrm>
              <a:off x="9687527" y="1350072"/>
              <a:ext cx="2095500" cy="931521"/>
              <a:chOff x="9676538" y="1316455"/>
              <a:chExt cx="2095500" cy="931521"/>
            </a:xfrm>
          </p:grpSpPr>
          <p:pic>
            <p:nvPicPr>
              <p:cNvPr id="2455" name="Google Shape;2455;p80"/>
              <p:cNvPicPr preferRelativeResize="0"/>
              <p:nvPr/>
            </p:nvPicPr>
            <p:blipFill rotWithShape="1">
              <a:blip r:embed="rId7">
                <a:alphaModFix/>
              </a:blip>
              <a:srcRect/>
              <a:stretch/>
            </p:blipFill>
            <p:spPr>
              <a:xfrm>
                <a:off x="9676538" y="1316455"/>
                <a:ext cx="2095500" cy="628650"/>
              </a:xfrm>
              <a:prstGeom prst="rect">
                <a:avLst/>
              </a:prstGeom>
              <a:noFill/>
              <a:ln>
                <a:noFill/>
              </a:ln>
            </p:spPr>
          </p:pic>
          <p:cxnSp>
            <p:nvCxnSpPr>
              <p:cNvPr id="2456" name="Google Shape;2456;p80"/>
              <p:cNvCxnSpPr/>
              <p:nvPr/>
            </p:nvCxnSpPr>
            <p:spPr>
              <a:xfrm>
                <a:off x="10724288" y="1985336"/>
                <a:ext cx="0" cy="262640"/>
              </a:xfrm>
              <a:prstGeom prst="straightConnector1">
                <a:avLst/>
              </a:prstGeom>
              <a:noFill/>
              <a:ln w="12700" cap="flat" cmpd="sng">
                <a:solidFill>
                  <a:srgbClr val="FFC000"/>
                </a:solidFill>
                <a:prstDash val="solid"/>
                <a:miter lim="800000"/>
                <a:headEnd type="oval" w="med" len="med"/>
                <a:tailEnd type="none" w="sm" len="sm"/>
              </a:ln>
            </p:spPr>
          </p:cxnSp>
        </p:grpSp>
      </p:grpSp>
      <p:sp>
        <p:nvSpPr>
          <p:cNvPr id="2457" name="Google Shape;2457;p80"/>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統計 - 產品資料</a:t>
            </a:r>
            <a:endParaRPr/>
          </a:p>
        </p:txBody>
      </p:sp>
      <p:grpSp>
        <p:nvGrpSpPr>
          <p:cNvPr id="2458" name="Google Shape;2458;p80"/>
          <p:cNvGrpSpPr/>
          <p:nvPr/>
        </p:nvGrpSpPr>
        <p:grpSpPr>
          <a:xfrm>
            <a:off x="6315613" y="261142"/>
            <a:ext cx="3552287" cy="683557"/>
            <a:chOff x="6315613" y="261142"/>
            <a:chExt cx="3552287" cy="683557"/>
          </a:xfrm>
        </p:grpSpPr>
        <p:sp>
          <p:nvSpPr>
            <p:cNvPr id="2459" name="Google Shape;2459;p80"/>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60" name="Google Shape;2460;p80"/>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61" name="Google Shape;2461;p80"/>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62" name="Google Shape;2462;p80"/>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63" name="Google Shape;2463;p80"/>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64" name="Google Shape;2464;p80"/>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65" name="Google Shape;2465;p80"/>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66" name="Google Shape;2466;p80"/>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467" name="Google Shape;2467;p80"/>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468" name="Google Shape;2468;p80"/>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69" name="Google Shape;2469;p80"/>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70" name="Google Shape;2470;p80"/>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71" name="Google Shape;2471;p80"/>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72" name="Google Shape;2472;p80"/>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73" name="Google Shape;2473;p80"/>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474" name="Google Shape;2474;p80"/>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grpSp>
        <p:nvGrpSpPr>
          <p:cNvPr id="2480" name="Google Shape;2480;p81"/>
          <p:cNvGrpSpPr/>
          <p:nvPr/>
        </p:nvGrpSpPr>
        <p:grpSpPr>
          <a:xfrm>
            <a:off x="1030513" y="1004215"/>
            <a:ext cx="8811057" cy="5462187"/>
            <a:chOff x="225225" y="553601"/>
            <a:chExt cx="9957586" cy="5813835"/>
          </a:xfrm>
        </p:grpSpPr>
        <p:pic>
          <p:nvPicPr>
            <p:cNvPr id="2481" name="Google Shape;2481;p81"/>
            <p:cNvPicPr preferRelativeResize="0"/>
            <p:nvPr/>
          </p:nvPicPr>
          <p:blipFill rotWithShape="1">
            <a:blip r:embed="rId3">
              <a:alphaModFix/>
            </a:blip>
            <a:srcRect/>
            <a:stretch/>
          </p:blipFill>
          <p:spPr>
            <a:xfrm>
              <a:off x="3996585" y="553601"/>
              <a:ext cx="5628476" cy="2459219"/>
            </a:xfrm>
            <a:prstGeom prst="rect">
              <a:avLst/>
            </a:prstGeom>
            <a:noFill/>
            <a:ln>
              <a:noFill/>
            </a:ln>
          </p:spPr>
        </p:pic>
        <p:pic>
          <p:nvPicPr>
            <p:cNvPr id="2482" name="Google Shape;2482;p81"/>
            <p:cNvPicPr preferRelativeResize="0"/>
            <p:nvPr/>
          </p:nvPicPr>
          <p:blipFill rotWithShape="1">
            <a:blip r:embed="rId4">
              <a:alphaModFix/>
            </a:blip>
            <a:srcRect/>
            <a:stretch/>
          </p:blipFill>
          <p:spPr>
            <a:xfrm>
              <a:off x="225225" y="748682"/>
              <a:ext cx="3524882" cy="2140108"/>
            </a:xfrm>
            <a:prstGeom prst="rect">
              <a:avLst/>
            </a:prstGeom>
            <a:noFill/>
            <a:ln>
              <a:noFill/>
            </a:ln>
          </p:spPr>
        </p:pic>
        <p:pic>
          <p:nvPicPr>
            <p:cNvPr id="2483" name="Google Shape;2483;p81"/>
            <p:cNvPicPr preferRelativeResize="0"/>
            <p:nvPr/>
          </p:nvPicPr>
          <p:blipFill rotWithShape="1">
            <a:blip r:embed="rId5">
              <a:alphaModFix/>
            </a:blip>
            <a:srcRect/>
            <a:stretch/>
          </p:blipFill>
          <p:spPr>
            <a:xfrm>
              <a:off x="225225" y="3012820"/>
              <a:ext cx="9957586" cy="3354616"/>
            </a:xfrm>
            <a:prstGeom prst="rect">
              <a:avLst/>
            </a:prstGeom>
            <a:noFill/>
            <a:ln>
              <a:noFill/>
            </a:ln>
          </p:spPr>
        </p:pic>
      </p:grpSp>
      <p:sp>
        <p:nvSpPr>
          <p:cNvPr id="2484" name="Google Shape;2484;p81"/>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統計 - 顧客分析</a:t>
            </a:r>
            <a:endParaRPr/>
          </a:p>
        </p:txBody>
      </p:sp>
      <p:sp>
        <p:nvSpPr>
          <p:cNvPr id="2485" name="Google Shape;2485;p81"/>
          <p:cNvSpPr txBox="1"/>
          <p:nvPr/>
        </p:nvSpPr>
        <p:spPr>
          <a:xfrm>
            <a:off x="3961999" y="3343717"/>
            <a:ext cx="272908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0070C0"/>
                </a:solidFill>
                <a:latin typeface="Helvetica Neue"/>
                <a:ea typeface="Helvetica Neue"/>
                <a:cs typeface="Helvetica Neue"/>
                <a:sym typeface="Helvetica Neue"/>
              </a:rPr>
              <a:t>顧客消費頻率?</a:t>
            </a:r>
            <a:endParaRPr/>
          </a:p>
        </p:txBody>
      </p:sp>
      <p:grpSp>
        <p:nvGrpSpPr>
          <p:cNvPr id="2486" name="Google Shape;2486;p81"/>
          <p:cNvGrpSpPr/>
          <p:nvPr/>
        </p:nvGrpSpPr>
        <p:grpSpPr>
          <a:xfrm>
            <a:off x="6315613" y="261142"/>
            <a:ext cx="3552287" cy="683557"/>
            <a:chOff x="6315613" y="261142"/>
            <a:chExt cx="3552287" cy="683557"/>
          </a:xfrm>
        </p:grpSpPr>
        <p:sp>
          <p:nvSpPr>
            <p:cNvPr id="2487" name="Google Shape;2487;p81"/>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88" name="Google Shape;2488;p81"/>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89" name="Google Shape;2489;p81"/>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90" name="Google Shape;2490;p81"/>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91" name="Google Shape;2491;p81"/>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92" name="Google Shape;2492;p81"/>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93" name="Google Shape;2493;p81"/>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94" name="Google Shape;2494;p81"/>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495" name="Google Shape;2495;p81"/>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496" name="Google Shape;2496;p81"/>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97" name="Google Shape;2497;p81"/>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98" name="Google Shape;2498;p81"/>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499" name="Google Shape;2499;p81"/>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00" name="Google Shape;2500;p81"/>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01" name="Google Shape;2501;p81"/>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502" name="Google Shape;2502;p81"/>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06"/>
        <p:cNvGrpSpPr/>
        <p:nvPr/>
      </p:nvGrpSpPr>
      <p:grpSpPr>
        <a:xfrm>
          <a:off x="0" y="0"/>
          <a:ext cx="0" cy="0"/>
          <a:chOff x="0" y="0"/>
          <a:chExt cx="0" cy="0"/>
        </a:xfrm>
      </p:grpSpPr>
      <p:pic>
        <p:nvPicPr>
          <p:cNvPr id="2507" name="Google Shape;2507;p82"/>
          <p:cNvPicPr preferRelativeResize="0"/>
          <p:nvPr/>
        </p:nvPicPr>
        <p:blipFill rotWithShape="1">
          <a:blip r:embed="rId3">
            <a:alphaModFix/>
          </a:blip>
          <a:srcRect/>
          <a:stretch/>
        </p:blipFill>
        <p:spPr>
          <a:xfrm>
            <a:off x="964463" y="1672998"/>
            <a:ext cx="10263074" cy="4598355"/>
          </a:xfrm>
          <a:prstGeom prst="rect">
            <a:avLst/>
          </a:prstGeom>
          <a:noFill/>
          <a:ln>
            <a:noFill/>
          </a:ln>
        </p:spPr>
      </p:pic>
      <p:sp>
        <p:nvSpPr>
          <p:cNvPr id="2508" name="Google Shape;2508;p82"/>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統計 - 顧客分析</a:t>
            </a:r>
            <a:endParaRPr/>
          </a:p>
        </p:txBody>
      </p:sp>
      <p:grpSp>
        <p:nvGrpSpPr>
          <p:cNvPr id="2509" name="Google Shape;2509;p82"/>
          <p:cNvGrpSpPr/>
          <p:nvPr/>
        </p:nvGrpSpPr>
        <p:grpSpPr>
          <a:xfrm>
            <a:off x="6315613" y="261142"/>
            <a:ext cx="3552287" cy="683557"/>
            <a:chOff x="6315613" y="261142"/>
            <a:chExt cx="3552287" cy="683557"/>
          </a:xfrm>
        </p:grpSpPr>
        <p:sp>
          <p:nvSpPr>
            <p:cNvPr id="2510" name="Google Shape;2510;p82"/>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11" name="Google Shape;2511;p82"/>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12" name="Google Shape;2512;p82"/>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13" name="Google Shape;2513;p82"/>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14" name="Google Shape;2514;p82"/>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15" name="Google Shape;2515;p82"/>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16" name="Google Shape;2516;p82"/>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17" name="Google Shape;2517;p82"/>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518" name="Google Shape;2518;p82"/>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519" name="Google Shape;2519;p82"/>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20" name="Google Shape;2520;p82"/>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21" name="Google Shape;2521;p82"/>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22" name="Google Shape;2522;p82"/>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23" name="Google Shape;2523;p82"/>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24" name="Google Shape;2524;p82"/>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525" name="Google Shape;2525;p82"/>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19"/>
          <p:cNvPicPr preferRelativeResize="0"/>
          <p:nvPr/>
        </p:nvPicPr>
        <p:blipFill rotWithShape="1">
          <a:blip r:embed="rId3">
            <a:alphaModFix/>
          </a:blip>
          <a:srcRect/>
          <a:stretch/>
        </p:blipFill>
        <p:spPr>
          <a:xfrm>
            <a:off x="6236159" y="3330984"/>
            <a:ext cx="1200970" cy="631279"/>
          </a:xfrm>
          <a:prstGeom prst="rect">
            <a:avLst/>
          </a:prstGeom>
          <a:noFill/>
          <a:ln>
            <a:noFill/>
          </a:ln>
        </p:spPr>
      </p:pic>
      <p:sp>
        <p:nvSpPr>
          <p:cNvPr id="359" name="Google Shape;359;p19"/>
          <p:cNvSpPr/>
          <p:nvPr/>
        </p:nvSpPr>
        <p:spPr>
          <a:xfrm>
            <a:off x="8007983" y="3185708"/>
            <a:ext cx="1462384" cy="921829"/>
          </a:xfrm>
          <a:prstGeom prst="flowChartPreparation">
            <a:avLst/>
          </a:prstGeom>
          <a:solidFill>
            <a:srgbClr val="F2F2F2"/>
          </a:solidFill>
          <a:ln w="571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360" name="Google Shape;360;p19"/>
          <p:cNvGrpSpPr/>
          <p:nvPr/>
        </p:nvGrpSpPr>
        <p:grpSpPr>
          <a:xfrm>
            <a:off x="8290920" y="3156448"/>
            <a:ext cx="947936" cy="806730"/>
            <a:chOff x="4877001" y="2780937"/>
            <a:chExt cx="1387244" cy="1012120"/>
          </a:xfrm>
        </p:grpSpPr>
        <p:pic>
          <p:nvPicPr>
            <p:cNvPr id="361" name="Google Shape;361;p19"/>
            <p:cNvPicPr preferRelativeResize="0"/>
            <p:nvPr/>
          </p:nvPicPr>
          <p:blipFill rotWithShape="1">
            <a:blip r:embed="rId4">
              <a:alphaModFix/>
            </a:blip>
            <a:srcRect t="16968" b="20174"/>
            <a:stretch/>
          </p:blipFill>
          <p:spPr>
            <a:xfrm>
              <a:off x="4877001" y="2780937"/>
              <a:ext cx="1260000" cy="791998"/>
            </a:xfrm>
            <a:prstGeom prst="rect">
              <a:avLst/>
            </a:prstGeom>
            <a:noFill/>
            <a:ln>
              <a:noFill/>
            </a:ln>
          </p:spPr>
        </p:pic>
        <p:pic>
          <p:nvPicPr>
            <p:cNvPr id="362" name="Google Shape;362;p19"/>
            <p:cNvPicPr preferRelativeResize="0"/>
            <p:nvPr/>
          </p:nvPicPr>
          <p:blipFill rotWithShape="1">
            <a:blip r:embed="rId5">
              <a:alphaModFix/>
            </a:blip>
            <a:srcRect/>
            <a:stretch/>
          </p:blipFill>
          <p:spPr>
            <a:xfrm>
              <a:off x="5904245" y="3433057"/>
              <a:ext cx="360000" cy="360000"/>
            </a:xfrm>
            <a:prstGeom prst="rect">
              <a:avLst/>
            </a:prstGeom>
            <a:noFill/>
            <a:ln>
              <a:noFill/>
            </a:ln>
          </p:spPr>
        </p:pic>
      </p:grpSp>
      <p:pic>
        <p:nvPicPr>
          <p:cNvPr id="363" name="Google Shape;363;p19"/>
          <p:cNvPicPr preferRelativeResize="0"/>
          <p:nvPr/>
        </p:nvPicPr>
        <p:blipFill rotWithShape="1">
          <a:blip r:embed="rId6">
            <a:alphaModFix/>
          </a:blip>
          <a:srcRect/>
          <a:stretch/>
        </p:blipFill>
        <p:spPr>
          <a:xfrm>
            <a:off x="2807267" y="1064313"/>
            <a:ext cx="2700000" cy="4802400"/>
          </a:xfrm>
          <a:prstGeom prst="rect">
            <a:avLst/>
          </a:prstGeom>
          <a:noFill/>
          <a:ln w="25400" cap="flat" cmpd="sng">
            <a:solidFill>
              <a:srgbClr val="0070C0"/>
            </a:solidFill>
            <a:prstDash val="solid"/>
            <a:round/>
            <a:headEnd type="none" w="sm" len="sm"/>
            <a:tailEnd type="none" w="sm" len="sm"/>
          </a:ln>
        </p:spPr>
      </p:pic>
      <p:sp>
        <p:nvSpPr>
          <p:cNvPr id="364" name="Google Shape;364;p19"/>
          <p:cNvSpPr txBox="1"/>
          <p:nvPr/>
        </p:nvSpPr>
        <p:spPr>
          <a:xfrm>
            <a:off x="471318" y="324642"/>
            <a:ext cx="162095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Microsoft JhengHei"/>
                <a:ea typeface="Microsoft JhengHei"/>
                <a:cs typeface="Microsoft JhengHei"/>
                <a:sym typeface="Microsoft JhengHei"/>
              </a:rPr>
              <a:t>會員註冊</a:t>
            </a:r>
            <a:endParaRPr/>
          </a:p>
        </p:txBody>
      </p:sp>
      <p:cxnSp>
        <p:nvCxnSpPr>
          <p:cNvPr id="365" name="Google Shape;365;p19"/>
          <p:cNvCxnSpPr/>
          <p:nvPr/>
        </p:nvCxnSpPr>
        <p:spPr>
          <a:xfrm>
            <a:off x="5790980" y="3647205"/>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366" name="Google Shape;366;p19"/>
          <p:cNvCxnSpPr/>
          <p:nvPr/>
        </p:nvCxnSpPr>
        <p:spPr>
          <a:xfrm>
            <a:off x="7525438" y="3647205"/>
            <a:ext cx="329067" cy="0"/>
          </a:xfrm>
          <a:prstGeom prst="straightConnector1">
            <a:avLst/>
          </a:prstGeom>
          <a:noFill/>
          <a:ln w="69850" cap="flat" cmpd="sng">
            <a:solidFill>
              <a:srgbClr val="0070C0"/>
            </a:solidFill>
            <a:prstDash val="solid"/>
            <a:miter lim="800000"/>
            <a:headEnd type="none" w="sm" len="sm"/>
            <a:tailEnd type="triangle" w="med" len="med"/>
          </a:ln>
        </p:spPr>
      </p:cxnSp>
      <p:grpSp>
        <p:nvGrpSpPr>
          <p:cNvPr id="367" name="Google Shape;367;p19"/>
          <p:cNvGrpSpPr/>
          <p:nvPr/>
        </p:nvGrpSpPr>
        <p:grpSpPr>
          <a:xfrm>
            <a:off x="6050113" y="261142"/>
            <a:ext cx="3817787" cy="619904"/>
            <a:chOff x="6050113" y="261142"/>
            <a:chExt cx="3817787" cy="619904"/>
          </a:xfrm>
        </p:grpSpPr>
        <p:sp>
          <p:nvSpPr>
            <p:cNvPr id="368" name="Google Shape;368;p19"/>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69" name="Google Shape;369;p19"/>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70" name="Google Shape;370;p19"/>
            <p:cNvSpPr/>
            <p:nvPr/>
          </p:nvSpPr>
          <p:spPr>
            <a:xfrm>
              <a:off x="6659342" y="473427"/>
              <a:ext cx="208183" cy="45719"/>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71" name="Google Shape;371;p19"/>
            <p:cNvSpPr/>
            <p:nvPr/>
          </p:nvSpPr>
          <p:spPr>
            <a:xfrm>
              <a:off x="650142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72" name="Google Shape;372;p19"/>
            <p:cNvSpPr/>
            <p:nvPr/>
          </p:nvSpPr>
          <p:spPr>
            <a:xfrm>
              <a:off x="696357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73" name="Google Shape;373;p19"/>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74" name="Google Shape;374;p19"/>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75" name="Google Shape;375;p19"/>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76" name="Google Shape;376;p19"/>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77" name="Google Shape;377;p19"/>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78" name="Google Shape;378;p19"/>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79" name="Google Shape;379;p19"/>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80" name="Google Shape;380;p19"/>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81" name="Google Shape;381;p19"/>
            <p:cNvSpPr txBox="1"/>
            <p:nvPr/>
          </p:nvSpPr>
          <p:spPr>
            <a:xfrm>
              <a:off x="605011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01</a:t>
              </a:r>
              <a:endParaRPr sz="1400" b="1">
                <a:solidFill>
                  <a:schemeClr val="lt1"/>
                </a:solidFill>
                <a:latin typeface="Helvetica Neue"/>
                <a:ea typeface="Helvetica Neue"/>
                <a:cs typeface="Helvetica Neue"/>
                <a:sym typeface="Helvetica Neue"/>
              </a:endParaRPr>
            </a:p>
          </p:txBody>
        </p:sp>
        <p:sp>
          <p:nvSpPr>
            <p:cNvPr id="382" name="Google Shape;382;p19"/>
            <p:cNvSpPr txBox="1"/>
            <p:nvPr/>
          </p:nvSpPr>
          <p:spPr>
            <a:xfrm>
              <a:off x="6290512" y="616846"/>
              <a:ext cx="747171" cy="2642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顧客端</a:t>
              </a:r>
              <a:endParaRPr/>
            </a:p>
          </p:txBody>
        </p:sp>
      </p:grpSp>
      <p:sp>
        <p:nvSpPr>
          <p:cNvPr id="383" name="Google Shape;383;p19"/>
          <p:cNvSpPr txBox="1">
            <a:spLocks noGrp="1"/>
          </p:cNvSpPr>
          <p:nvPr>
            <p:ph type="sldNum" idx="12"/>
          </p:nvPr>
        </p:nvSpPr>
        <p:spPr>
          <a:xfrm>
            <a:off x="9427534"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grpSp>
        <p:nvGrpSpPr>
          <p:cNvPr id="2531" name="Google Shape;2531;p83"/>
          <p:cNvGrpSpPr/>
          <p:nvPr/>
        </p:nvGrpSpPr>
        <p:grpSpPr>
          <a:xfrm>
            <a:off x="1510097" y="1457443"/>
            <a:ext cx="1648314" cy="1353803"/>
            <a:chOff x="1510097" y="1457443"/>
            <a:chExt cx="1648314" cy="1353803"/>
          </a:xfrm>
        </p:grpSpPr>
        <p:sp>
          <p:nvSpPr>
            <p:cNvPr id="2532" name="Google Shape;2532;p83"/>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08</a:t>
              </a:r>
              <a:endParaRPr sz="8000" b="1">
                <a:solidFill>
                  <a:srgbClr val="F9D6AF"/>
                </a:solidFill>
                <a:latin typeface="Helvetica Neue"/>
                <a:ea typeface="Helvetica Neue"/>
                <a:cs typeface="Helvetica Neue"/>
                <a:sym typeface="Helvetica Neue"/>
              </a:endParaRPr>
            </a:p>
          </p:txBody>
        </p:sp>
        <p:sp>
          <p:nvSpPr>
            <p:cNvPr id="2533" name="Google Shape;2533;p83"/>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08</a:t>
              </a:r>
              <a:endParaRPr sz="8000" b="1">
                <a:solidFill>
                  <a:schemeClr val="lt1"/>
                </a:solidFill>
                <a:latin typeface="Helvetica Neue"/>
                <a:ea typeface="Helvetica Neue"/>
                <a:cs typeface="Helvetica Neue"/>
                <a:sym typeface="Helvetica Neue"/>
              </a:endParaRPr>
            </a:p>
          </p:txBody>
        </p:sp>
      </p:grpSp>
      <p:sp>
        <p:nvSpPr>
          <p:cNvPr id="2534" name="Google Shape;2534;p83"/>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資料分析</a:t>
            </a:r>
            <a:endParaRPr/>
          </a:p>
        </p:txBody>
      </p:sp>
      <p:sp>
        <p:nvSpPr>
          <p:cNvPr id="2535" name="Google Shape;2535;p83"/>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2536" name="Google Shape;2536;p83"/>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Data Analysis</a:t>
            </a:r>
            <a:endParaRPr sz="2400" b="1">
              <a:solidFill>
                <a:srgbClr val="333F50"/>
              </a:solidFill>
              <a:latin typeface="Helvetica Neue"/>
              <a:ea typeface="Helvetica Neue"/>
              <a:cs typeface="Helvetica Neue"/>
              <a:sym typeface="Helvetica Neue"/>
            </a:endParaRPr>
          </a:p>
        </p:txBody>
      </p:sp>
      <p:sp>
        <p:nvSpPr>
          <p:cNvPr id="2537" name="Google Shape;2537;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70</a:t>
            </a:fld>
            <a:endParaRPr/>
          </a:p>
        </p:txBody>
      </p:sp>
      <p:sp>
        <p:nvSpPr>
          <p:cNvPr id="2538" name="Google Shape;2538;p83"/>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許維哲</a:t>
            </a:r>
            <a:endParaRPr/>
          </a:p>
        </p:txBody>
      </p:sp>
      <p:sp>
        <p:nvSpPr>
          <p:cNvPr id="2539" name="Google Shape;2539;p83"/>
          <p:cNvSpPr txBox="1"/>
          <p:nvPr/>
        </p:nvSpPr>
        <p:spPr>
          <a:xfrm>
            <a:off x="3346077" y="2992342"/>
            <a:ext cx="1338828" cy="369332"/>
          </a:xfrm>
          <a:prstGeom prst="rect">
            <a:avLst/>
          </a:prstGeom>
          <a:solidFill>
            <a:srgbClr val="333F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chemeClr val="lt1"/>
                </a:solidFill>
                <a:latin typeface="Helvetica Neue"/>
                <a:ea typeface="Helvetica Neue"/>
                <a:cs typeface="Helvetica Neue"/>
                <a:sym typeface="Helvetica Neue"/>
              </a:rPr>
              <a:t>購物籃分析</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graphicFrame>
        <p:nvGraphicFramePr>
          <p:cNvPr id="2545" name="Google Shape;2545;p84"/>
          <p:cNvGraphicFramePr/>
          <p:nvPr/>
        </p:nvGraphicFramePr>
        <p:xfrm>
          <a:off x="609600" y="1984592"/>
          <a:ext cx="3000000" cy="3000000"/>
        </p:xfrm>
        <a:graphic>
          <a:graphicData uri="http://schemas.openxmlformats.org/drawingml/2006/table">
            <a:tbl>
              <a:tblPr>
                <a:noFill/>
                <a:tableStyleId>{D7D76D4D-A393-4A97-87B7-8D03D2C6F1AA}</a:tableStyleId>
              </a:tblPr>
              <a:tblGrid>
                <a:gridCol w="1755650">
                  <a:extLst>
                    <a:ext uri="{9D8B030D-6E8A-4147-A177-3AD203B41FA5}">
                      <a16:colId xmlns:a16="http://schemas.microsoft.com/office/drawing/2014/main" val="20000"/>
                    </a:ext>
                  </a:extLst>
                </a:gridCol>
                <a:gridCol w="1613225">
                  <a:extLst>
                    <a:ext uri="{9D8B030D-6E8A-4147-A177-3AD203B41FA5}">
                      <a16:colId xmlns:a16="http://schemas.microsoft.com/office/drawing/2014/main" val="20001"/>
                    </a:ext>
                  </a:extLst>
                </a:gridCol>
                <a:gridCol w="1267250">
                  <a:extLst>
                    <a:ext uri="{9D8B030D-6E8A-4147-A177-3AD203B41FA5}">
                      <a16:colId xmlns:a16="http://schemas.microsoft.com/office/drawing/2014/main" val="20002"/>
                    </a:ext>
                  </a:extLst>
                </a:gridCol>
                <a:gridCol w="1412900">
                  <a:extLst>
                    <a:ext uri="{9D8B030D-6E8A-4147-A177-3AD203B41FA5}">
                      <a16:colId xmlns:a16="http://schemas.microsoft.com/office/drawing/2014/main" val="20003"/>
                    </a:ext>
                  </a:extLst>
                </a:gridCol>
                <a:gridCol w="1223375">
                  <a:extLst>
                    <a:ext uri="{9D8B030D-6E8A-4147-A177-3AD203B41FA5}">
                      <a16:colId xmlns:a16="http://schemas.microsoft.com/office/drawing/2014/main" val="20004"/>
                    </a:ext>
                  </a:extLst>
                </a:gridCol>
              </a:tblGrid>
              <a:tr h="494125">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商品名稱</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商品名稱</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support</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confidence</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lift</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extLst>
                  <a:ext uri="{0D108BD9-81ED-4DB2-BD59-A6C34878D82A}">
                    <a16:rowId xmlns:a16="http://schemas.microsoft.com/office/drawing/2014/main" val="10000"/>
                  </a:ext>
                </a:extLst>
              </a:tr>
              <a:tr h="494125">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義大利麵醬</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義大利麵</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0.54</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8.13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4125">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義大利麵</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義大利麵醬</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0.46</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8.13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4125">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起司</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熟食肉</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0.63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7.67</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4125">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a:solidFill>
                            <a:srgbClr val="333F50"/>
                          </a:solidFill>
                          <a:latin typeface="Microsoft JhengHei"/>
                          <a:ea typeface="Microsoft JhengHei"/>
                          <a:cs typeface="Microsoft JhengHei"/>
                          <a:sym typeface="Microsoft JhengHei"/>
                        </a:rPr>
                        <a:t>熟食肉</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a:solidFill>
                            <a:srgbClr val="333F50"/>
                          </a:solidFill>
                          <a:latin typeface="Microsoft JhengHei"/>
                          <a:ea typeface="Microsoft JhengHei"/>
                          <a:cs typeface="Microsoft JhengHei"/>
                          <a:sym typeface="Microsoft JhengHei"/>
                        </a:rPr>
                        <a:t>起司</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0.42</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7.67</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18775">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起司、奶製類產品</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麵包</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0.25</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3.65</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718775">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a:solidFill>
                            <a:srgbClr val="333F50"/>
                          </a:solidFill>
                          <a:latin typeface="Microsoft JhengHei"/>
                          <a:ea typeface="Microsoft JhengHei"/>
                          <a:cs typeface="Microsoft JhengHei"/>
                          <a:sym typeface="Microsoft JhengHei"/>
                        </a:rPr>
                        <a:t>麵包</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a:solidFill>
                            <a:srgbClr val="333F50"/>
                          </a:solidFill>
                          <a:latin typeface="Microsoft JhengHei"/>
                          <a:ea typeface="Microsoft JhengHei"/>
                          <a:cs typeface="Microsoft JhengHei"/>
                          <a:sym typeface="Microsoft JhengHei"/>
                        </a:rPr>
                        <a:t>起司、奶製類產品</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0.03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0.43</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Microsoft JhengHei"/>
                          <a:ea typeface="Microsoft JhengHei"/>
                          <a:cs typeface="Microsoft JhengHei"/>
                          <a:sym typeface="Microsoft JhengHei"/>
                        </a:rPr>
                        <a:t>3.65</a:t>
                      </a:r>
                      <a:endParaRPr sz="1400" b="1" u="none" strike="noStrike" cap="none">
                        <a:solidFill>
                          <a:srgbClr val="333F50"/>
                        </a:solidFill>
                        <a:latin typeface="Microsoft JhengHei"/>
                        <a:ea typeface="Microsoft JhengHei"/>
                        <a:cs typeface="Microsoft JhengHei"/>
                        <a:sym typeface="Microsoft JhengHei"/>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546" name="Google Shape;2546;p84"/>
          <p:cNvSpPr txBox="1"/>
          <p:nvPr/>
        </p:nvSpPr>
        <p:spPr>
          <a:xfrm>
            <a:off x="8675745" y="2884282"/>
            <a:ext cx="3153398" cy="1292631"/>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zh-TW" sz="2400" b="1" i="0" u="none" strike="noStrike" cap="none">
                <a:solidFill>
                  <a:srgbClr val="333F50"/>
                </a:solidFill>
                <a:latin typeface="Helvetica Neue"/>
                <a:ea typeface="Helvetica Neue"/>
                <a:cs typeface="Helvetica Neue"/>
                <a:sym typeface="Helvetica Neue"/>
              </a:rPr>
              <a:t>調整商品位置</a:t>
            </a:r>
            <a:endParaRPr sz="2400" b="1" i="0" u="none" strike="noStrike" cap="none">
              <a:solidFill>
                <a:srgbClr val="333F50"/>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000000"/>
              </a:buClr>
              <a:buSzPts val="1400"/>
              <a:buFont typeface="Arial"/>
              <a:buChar char="●"/>
            </a:pPr>
            <a:r>
              <a:rPr lang="zh-TW" sz="2400" b="1" i="0" u="none" strike="noStrike" cap="none">
                <a:solidFill>
                  <a:srgbClr val="333F50"/>
                </a:solidFill>
                <a:latin typeface="Helvetica Neue"/>
                <a:ea typeface="Helvetica Neue"/>
                <a:cs typeface="Helvetica Neue"/>
                <a:sym typeface="Helvetica Neue"/>
              </a:rPr>
              <a:t>規劃商品組合促銷</a:t>
            </a:r>
            <a:endParaRPr sz="2400" b="1" i="0" u="none" strike="noStrike" cap="none">
              <a:solidFill>
                <a:srgbClr val="333F50"/>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rgbClr val="000000"/>
              </a:buClr>
              <a:buSzPts val="1400"/>
              <a:buFont typeface="Arial"/>
              <a:buChar char="●"/>
            </a:pPr>
            <a:r>
              <a:rPr lang="zh-TW" sz="2400" b="1" i="0" u="none" strike="noStrike" cap="none">
                <a:solidFill>
                  <a:srgbClr val="333F50"/>
                </a:solidFill>
                <a:latin typeface="Helvetica Neue"/>
                <a:ea typeface="Helvetica Neue"/>
                <a:cs typeface="Helvetica Neue"/>
                <a:sym typeface="Helvetica Neue"/>
              </a:rPr>
              <a:t>規劃商品折扣</a:t>
            </a:r>
            <a:endParaRPr sz="2400" b="1" i="0" u="none" strike="noStrike" cap="none">
              <a:solidFill>
                <a:srgbClr val="333F50"/>
              </a:solidFill>
              <a:latin typeface="Helvetica Neue"/>
              <a:ea typeface="Helvetica Neue"/>
              <a:cs typeface="Helvetica Neue"/>
              <a:sym typeface="Helvetica Neue"/>
            </a:endParaRPr>
          </a:p>
        </p:txBody>
      </p:sp>
      <p:sp>
        <p:nvSpPr>
          <p:cNvPr id="2547" name="Google Shape;2547;p84"/>
          <p:cNvSpPr/>
          <p:nvPr/>
        </p:nvSpPr>
        <p:spPr>
          <a:xfrm>
            <a:off x="609600" y="2536506"/>
            <a:ext cx="7272402" cy="892494"/>
          </a:xfrm>
          <a:prstGeom prst="rect">
            <a:avLst/>
          </a:prstGeom>
          <a:noFill/>
          <a:ln w="38100" cap="flat" cmpd="sng">
            <a:solidFill>
              <a:srgbClr val="FFC000"/>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Helvetica Neue"/>
              <a:ea typeface="Helvetica Neue"/>
              <a:cs typeface="Helvetica Neue"/>
              <a:sym typeface="Helvetica Neue"/>
            </a:endParaRPr>
          </a:p>
        </p:txBody>
      </p:sp>
      <p:sp>
        <p:nvSpPr>
          <p:cNvPr id="2548" name="Google Shape;2548;p84"/>
          <p:cNvSpPr/>
          <p:nvPr/>
        </p:nvSpPr>
        <p:spPr>
          <a:xfrm>
            <a:off x="8056768" y="3348450"/>
            <a:ext cx="720577" cy="457800"/>
          </a:xfrm>
          <a:prstGeom prst="rightArrow">
            <a:avLst>
              <a:gd name="adj1" fmla="val 56341"/>
              <a:gd name="adj2" fmla="val 53171"/>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Helvetica Neue"/>
              <a:ea typeface="Helvetica Neue"/>
              <a:cs typeface="Helvetica Neue"/>
              <a:sym typeface="Helvetica Neue"/>
            </a:endParaRPr>
          </a:p>
        </p:txBody>
      </p:sp>
      <p:sp>
        <p:nvSpPr>
          <p:cNvPr id="2549" name="Google Shape;2549;p84"/>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關聯性分析(購物籃分析)</a:t>
            </a:r>
            <a:endParaRPr sz="2800" b="1">
              <a:solidFill>
                <a:srgbClr val="333F50"/>
              </a:solidFill>
              <a:latin typeface="Helvetica Neue"/>
              <a:ea typeface="Helvetica Neue"/>
              <a:cs typeface="Helvetica Neue"/>
              <a:sym typeface="Helvetica Neue"/>
            </a:endParaRPr>
          </a:p>
        </p:txBody>
      </p:sp>
      <p:sp>
        <p:nvSpPr>
          <p:cNvPr id="2550" name="Google Shape;2550;p84"/>
          <p:cNvSpPr txBox="1"/>
          <p:nvPr/>
        </p:nvSpPr>
        <p:spPr>
          <a:xfrm>
            <a:off x="479094" y="1092098"/>
            <a:ext cx="9129362" cy="89249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Microsoft JhengHei"/>
                <a:ea typeface="Microsoft JhengHei"/>
                <a:cs typeface="Microsoft JhengHei"/>
                <a:sym typeface="Microsoft JhengHei"/>
              </a:rPr>
              <a:t>透過歷史交易資料找出商品與商品之間的關聯性</a:t>
            </a:r>
            <a:endParaRPr sz="2000" b="1">
              <a:solidFill>
                <a:srgbClr val="333F50"/>
              </a:solidFill>
              <a:latin typeface="Microsoft JhengHei"/>
              <a:ea typeface="Microsoft JhengHei"/>
              <a:cs typeface="Microsoft JhengHei"/>
              <a:sym typeface="Microsoft JhengHei"/>
            </a:endParaRPr>
          </a:p>
          <a:p>
            <a:pPr marL="0" marR="0" lvl="0" indent="0" algn="l" rtl="0">
              <a:lnSpc>
                <a:spcPct val="90000"/>
              </a:lnSpc>
              <a:spcBef>
                <a:spcPts val="60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採用Apriori演算法進行分析</a:t>
            </a:r>
            <a:endParaRPr/>
          </a:p>
          <a:p>
            <a:pPr marL="0" marR="0" lvl="0" indent="0" algn="l" rtl="0">
              <a:lnSpc>
                <a:spcPct val="90000"/>
              </a:lnSpc>
              <a:spcBef>
                <a:spcPts val="0"/>
              </a:spcBef>
              <a:spcAft>
                <a:spcPts val="0"/>
              </a:spcAft>
              <a:buClr>
                <a:schemeClr val="dk1"/>
              </a:buClr>
              <a:buSzPts val="2000"/>
              <a:buFont typeface="Arial"/>
              <a:buNone/>
            </a:pPr>
            <a:endParaRPr sz="2000" b="1">
              <a:solidFill>
                <a:srgbClr val="333F50"/>
              </a:solidFill>
              <a:latin typeface="Microsoft JhengHei"/>
              <a:ea typeface="Microsoft JhengHei"/>
              <a:cs typeface="Microsoft JhengHei"/>
              <a:sym typeface="Microsoft JhengHei"/>
            </a:endParaRPr>
          </a:p>
        </p:txBody>
      </p:sp>
      <p:grpSp>
        <p:nvGrpSpPr>
          <p:cNvPr id="2551" name="Google Shape;2551;p84"/>
          <p:cNvGrpSpPr/>
          <p:nvPr/>
        </p:nvGrpSpPr>
        <p:grpSpPr>
          <a:xfrm>
            <a:off x="6315613" y="261142"/>
            <a:ext cx="3552287" cy="683557"/>
            <a:chOff x="6315613" y="261142"/>
            <a:chExt cx="3552287" cy="683557"/>
          </a:xfrm>
        </p:grpSpPr>
        <p:sp>
          <p:nvSpPr>
            <p:cNvPr id="2552" name="Google Shape;2552;p84"/>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53" name="Google Shape;2553;p84"/>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54" name="Google Shape;2554;p84"/>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55" name="Google Shape;2555;p84"/>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56" name="Google Shape;2556;p84"/>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57" name="Google Shape;2557;p84"/>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58" name="Google Shape;2558;p84"/>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59" name="Google Shape;2559;p84"/>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560" name="Google Shape;2560;p84"/>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561" name="Google Shape;2561;p84"/>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62" name="Google Shape;2562;p84"/>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63" name="Google Shape;2563;p84"/>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64" name="Google Shape;2564;p84"/>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65" name="Google Shape;2565;p84"/>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566" name="Google Shape;2566;p84"/>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567" name="Google Shape;2567;p84"/>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grpSp>
        <p:nvGrpSpPr>
          <p:cNvPr id="2573" name="Google Shape;2573;p85"/>
          <p:cNvGrpSpPr/>
          <p:nvPr/>
        </p:nvGrpSpPr>
        <p:grpSpPr>
          <a:xfrm>
            <a:off x="1510097" y="1457443"/>
            <a:ext cx="1648314" cy="1353803"/>
            <a:chOff x="1510097" y="1457443"/>
            <a:chExt cx="1648314" cy="1353803"/>
          </a:xfrm>
        </p:grpSpPr>
        <p:sp>
          <p:nvSpPr>
            <p:cNvPr id="2574" name="Google Shape;2574;p85"/>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08</a:t>
              </a:r>
              <a:endParaRPr sz="8000" b="1">
                <a:solidFill>
                  <a:srgbClr val="F9D6AF"/>
                </a:solidFill>
                <a:latin typeface="Helvetica Neue"/>
                <a:ea typeface="Helvetica Neue"/>
                <a:cs typeface="Helvetica Neue"/>
                <a:sym typeface="Helvetica Neue"/>
              </a:endParaRPr>
            </a:p>
          </p:txBody>
        </p:sp>
        <p:sp>
          <p:nvSpPr>
            <p:cNvPr id="2575" name="Google Shape;2575;p85"/>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08</a:t>
              </a:r>
              <a:endParaRPr sz="8000" b="1">
                <a:solidFill>
                  <a:schemeClr val="lt1"/>
                </a:solidFill>
                <a:latin typeface="Helvetica Neue"/>
                <a:ea typeface="Helvetica Neue"/>
                <a:cs typeface="Helvetica Neue"/>
                <a:sym typeface="Helvetica Neue"/>
              </a:endParaRPr>
            </a:p>
          </p:txBody>
        </p:sp>
      </p:grpSp>
      <p:sp>
        <p:nvSpPr>
          <p:cNvPr id="2576" name="Google Shape;2576;p85"/>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資料分析</a:t>
            </a:r>
            <a:endParaRPr/>
          </a:p>
        </p:txBody>
      </p:sp>
      <p:sp>
        <p:nvSpPr>
          <p:cNvPr id="2577" name="Google Shape;2577;p85"/>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2578" name="Google Shape;2578;p85"/>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Data Analysis</a:t>
            </a:r>
            <a:endParaRPr sz="2400" b="1">
              <a:solidFill>
                <a:srgbClr val="333F50"/>
              </a:solidFill>
              <a:latin typeface="Helvetica Neue"/>
              <a:ea typeface="Helvetica Neue"/>
              <a:cs typeface="Helvetica Neue"/>
              <a:sym typeface="Helvetica Neue"/>
            </a:endParaRPr>
          </a:p>
        </p:txBody>
      </p:sp>
      <p:sp>
        <p:nvSpPr>
          <p:cNvPr id="2579" name="Google Shape;257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72</a:t>
            </a:fld>
            <a:endParaRPr/>
          </a:p>
        </p:txBody>
      </p:sp>
      <p:sp>
        <p:nvSpPr>
          <p:cNvPr id="2580" name="Google Shape;2580;p85"/>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林芷如</a:t>
            </a:r>
            <a:endParaRPr/>
          </a:p>
        </p:txBody>
      </p:sp>
      <p:sp>
        <p:nvSpPr>
          <p:cNvPr id="2581" name="Google Shape;2581;p85"/>
          <p:cNvSpPr txBox="1"/>
          <p:nvPr/>
        </p:nvSpPr>
        <p:spPr>
          <a:xfrm>
            <a:off x="3336552" y="2993769"/>
            <a:ext cx="2108269" cy="369332"/>
          </a:xfrm>
          <a:prstGeom prst="rect">
            <a:avLst/>
          </a:prstGeom>
          <a:solidFill>
            <a:srgbClr val="333F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chemeClr val="lt1"/>
                </a:solidFill>
                <a:latin typeface="Helvetica Neue"/>
                <a:ea typeface="Helvetica Neue"/>
                <a:cs typeface="Helvetica Neue"/>
                <a:sym typeface="Helvetica Neue"/>
              </a:rPr>
              <a:t>推薦模型-協同過濾</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grpSp>
        <p:nvGrpSpPr>
          <p:cNvPr id="2587" name="Google Shape;2587;p86"/>
          <p:cNvGrpSpPr/>
          <p:nvPr/>
        </p:nvGrpSpPr>
        <p:grpSpPr>
          <a:xfrm>
            <a:off x="583010" y="3503103"/>
            <a:ext cx="4079579" cy="2663809"/>
            <a:chOff x="209423" y="2824275"/>
            <a:chExt cx="4601563" cy="3310834"/>
          </a:xfrm>
        </p:grpSpPr>
        <p:pic>
          <p:nvPicPr>
            <p:cNvPr id="2588" name="Google Shape;2588;p86"/>
            <p:cNvPicPr preferRelativeResize="0"/>
            <p:nvPr/>
          </p:nvPicPr>
          <p:blipFill rotWithShape="1">
            <a:blip r:embed="rId3">
              <a:alphaModFix/>
            </a:blip>
            <a:srcRect/>
            <a:stretch/>
          </p:blipFill>
          <p:spPr>
            <a:xfrm>
              <a:off x="530285" y="2824275"/>
              <a:ext cx="3959839" cy="2780763"/>
            </a:xfrm>
            <a:prstGeom prst="rect">
              <a:avLst/>
            </a:prstGeom>
            <a:noFill/>
            <a:ln>
              <a:noFill/>
            </a:ln>
          </p:spPr>
        </p:pic>
        <p:sp>
          <p:nvSpPr>
            <p:cNvPr id="2589" name="Google Shape;2589;p86"/>
            <p:cNvSpPr/>
            <p:nvPr/>
          </p:nvSpPr>
          <p:spPr>
            <a:xfrm>
              <a:off x="209423" y="5593759"/>
              <a:ext cx="4601563" cy="5413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000" b="1" u="sng">
                  <a:solidFill>
                    <a:schemeClr val="hlink"/>
                  </a:solidFill>
                  <a:latin typeface="Helvetica Neue"/>
                  <a:ea typeface="Helvetica Neue"/>
                  <a:cs typeface="Helvetica Neue"/>
                  <a:sym typeface="Helvetica Neue"/>
                  <a:hlinkClick r:id="rId4"/>
                </a:rPr>
                <a:t>https://www.codeheroku.com/static/blog/images/pid14_find_cos_theta.png</a:t>
              </a:r>
              <a:endParaRPr sz="1000" b="1">
                <a:solidFill>
                  <a:schemeClr val="dk1"/>
                </a:solidFill>
                <a:latin typeface="Helvetica Neue"/>
                <a:ea typeface="Helvetica Neue"/>
                <a:cs typeface="Helvetica Neue"/>
                <a:sym typeface="Helvetica Neue"/>
              </a:endParaRPr>
            </a:p>
          </p:txBody>
        </p:sp>
      </p:grpSp>
      <p:graphicFrame>
        <p:nvGraphicFramePr>
          <p:cNvPr id="2590" name="Google Shape;2590;p86"/>
          <p:cNvGraphicFramePr/>
          <p:nvPr/>
        </p:nvGraphicFramePr>
        <p:xfrm>
          <a:off x="4654622" y="2454631"/>
          <a:ext cx="3000000" cy="3000000"/>
        </p:xfrm>
        <a:graphic>
          <a:graphicData uri="http://schemas.openxmlformats.org/drawingml/2006/table">
            <a:tbl>
              <a:tblPr>
                <a:noFill/>
                <a:tableStyleId>{4A2252F1-3939-460B-8380-142E5C7516E7}</a:tableStyleId>
              </a:tblPr>
              <a:tblGrid>
                <a:gridCol w="1322325">
                  <a:extLst>
                    <a:ext uri="{9D8B030D-6E8A-4147-A177-3AD203B41FA5}">
                      <a16:colId xmlns:a16="http://schemas.microsoft.com/office/drawing/2014/main" val="20000"/>
                    </a:ext>
                  </a:extLst>
                </a:gridCol>
                <a:gridCol w="5662750">
                  <a:extLst>
                    <a:ext uri="{9D8B030D-6E8A-4147-A177-3AD203B41FA5}">
                      <a16:colId xmlns:a16="http://schemas.microsoft.com/office/drawing/2014/main" val="20001"/>
                    </a:ext>
                  </a:extLst>
                </a:gridCol>
              </a:tblGrid>
              <a:tr h="247900">
                <a:tc>
                  <a:txBody>
                    <a:bodyPr/>
                    <a:lstStyle/>
                    <a:p>
                      <a:pPr marL="0" marR="0" lvl="0" indent="0" algn="ctr" rtl="0">
                        <a:spcBef>
                          <a:spcPts val="0"/>
                        </a:spcBef>
                        <a:spcAft>
                          <a:spcPts val="0"/>
                        </a:spcAft>
                        <a:buNone/>
                      </a:pPr>
                      <a:r>
                        <a:rPr lang="zh-TW" sz="1300" b="1" u="none" strike="noStrike" cap="none">
                          <a:latin typeface="Microsoft JhengHei"/>
                          <a:ea typeface="Microsoft JhengHei"/>
                          <a:cs typeface="Microsoft JhengHei"/>
                          <a:sym typeface="Microsoft JhengHei"/>
                        </a:rPr>
                        <a:t>PRODUCT_ID</a:t>
                      </a:r>
                      <a:endParaRPr sz="1300" b="1" i="0" u="none" strike="noStrike" cap="none">
                        <a:solidFill>
                          <a:srgbClr val="000000"/>
                        </a:solidFill>
                        <a:latin typeface="Microsoft JhengHei"/>
                        <a:ea typeface="Microsoft JhengHei"/>
                        <a:cs typeface="Microsoft JhengHei"/>
                        <a:sym typeface="Microsoft JhengHei"/>
                      </a:endParaRPr>
                    </a:p>
                  </a:txBody>
                  <a:tcPr marL="7400" marR="7400" marT="7400" marB="0" anchor="ctr"/>
                </a:tc>
                <a:tc>
                  <a:txBody>
                    <a:bodyPr/>
                    <a:lstStyle/>
                    <a:p>
                      <a:pPr marL="0" marR="0" lvl="0" indent="0" algn="ctr" rtl="0">
                        <a:spcBef>
                          <a:spcPts val="0"/>
                        </a:spcBef>
                        <a:spcAft>
                          <a:spcPts val="0"/>
                        </a:spcAft>
                        <a:buNone/>
                      </a:pPr>
                      <a:r>
                        <a:rPr lang="zh-TW" sz="1300" b="1" u="none" strike="noStrike" cap="none">
                          <a:latin typeface="Microsoft JhengHei"/>
                          <a:ea typeface="Microsoft JhengHei"/>
                          <a:cs typeface="Microsoft JhengHei"/>
                          <a:sym typeface="Microsoft JhengHei"/>
                        </a:rPr>
                        <a:t>COMBINED_FEATURES</a:t>
                      </a:r>
                      <a:endParaRPr sz="1300" b="1" i="0" u="none" strike="noStrike" cap="none">
                        <a:solidFill>
                          <a:srgbClr val="000000"/>
                        </a:solidFill>
                        <a:latin typeface="Microsoft JhengHei"/>
                        <a:ea typeface="Microsoft JhengHei"/>
                        <a:cs typeface="Microsoft JhengHei"/>
                        <a:sym typeface="Microsoft JhengHei"/>
                      </a:endParaRPr>
                    </a:p>
                  </a:txBody>
                  <a:tcPr marL="7400" marR="7400" marT="7400" marB="0" anchor="ctr"/>
                </a:tc>
                <a:extLst>
                  <a:ext uri="{0D108BD9-81ED-4DB2-BD59-A6C34878D82A}">
                    <a16:rowId xmlns:a16="http://schemas.microsoft.com/office/drawing/2014/main" val="10000"/>
                  </a:ext>
                </a:extLst>
              </a:tr>
              <a:tr h="247900">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P26190</a:t>
                      </a:r>
                      <a:endParaRPr sz="1300" b="0" i="0" u="none" strike="noStrike" cap="none">
                        <a:solidFill>
                          <a:srgbClr val="000000"/>
                        </a:solidFill>
                        <a:latin typeface="Microsoft JhengHei"/>
                        <a:ea typeface="Microsoft JhengHei"/>
                        <a:cs typeface="Microsoft JhengHei"/>
                        <a:sym typeface="Microsoft JhengHei"/>
                      </a:endParaRPr>
                    </a:p>
                  </a:txBody>
                  <a:tcPr marL="7400" marR="7400" marT="7400" marB="0" anchor="ctr"/>
                </a:tc>
                <a:tc>
                  <a:txBody>
                    <a:bodyPr/>
                    <a:lstStyle/>
                    <a:p>
                      <a:pPr marL="0" marR="0" lvl="0" indent="0" algn="ctr" rtl="0">
                        <a:spcBef>
                          <a:spcPts val="0"/>
                        </a:spcBef>
                        <a:spcAft>
                          <a:spcPts val="0"/>
                        </a:spcAft>
                        <a:buNone/>
                      </a:pPr>
                      <a:r>
                        <a:rPr lang="zh-TW" sz="1300" b="1" u="none" strike="noStrike" cap="none">
                          <a:solidFill>
                            <a:srgbClr val="C00000"/>
                          </a:solidFill>
                          <a:latin typeface="Microsoft JhengHei"/>
                          <a:ea typeface="Microsoft JhengHei"/>
                          <a:cs typeface="Microsoft JhengHei"/>
                          <a:sym typeface="Microsoft JhengHei"/>
                        </a:rPr>
                        <a:t>GROCERY Private FRUIT - SHELF STABLE APPLE SAUCE</a:t>
                      </a:r>
                      <a:endParaRPr sz="1300" b="1" i="0" u="none" strike="noStrike" cap="none">
                        <a:solidFill>
                          <a:srgbClr val="C00000"/>
                        </a:solidFill>
                        <a:latin typeface="Microsoft JhengHei"/>
                        <a:ea typeface="Microsoft JhengHei"/>
                        <a:cs typeface="Microsoft JhengHei"/>
                        <a:sym typeface="Microsoft JhengHei"/>
                      </a:endParaRPr>
                    </a:p>
                  </a:txBody>
                  <a:tcPr marL="7400" marR="7400" marT="7400" marB="0" anchor="ctr"/>
                </a:tc>
                <a:extLst>
                  <a:ext uri="{0D108BD9-81ED-4DB2-BD59-A6C34878D82A}">
                    <a16:rowId xmlns:a16="http://schemas.microsoft.com/office/drawing/2014/main" val="10001"/>
                  </a:ext>
                </a:extLst>
              </a:tr>
              <a:tr h="247900">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P27503</a:t>
                      </a:r>
                      <a:endParaRPr sz="1300" b="0" i="0" u="none" strike="noStrike" cap="none">
                        <a:solidFill>
                          <a:srgbClr val="000000"/>
                        </a:solidFill>
                        <a:latin typeface="Microsoft JhengHei"/>
                        <a:ea typeface="Microsoft JhengHei"/>
                        <a:cs typeface="Microsoft JhengHei"/>
                        <a:sym typeface="Microsoft JhengHei"/>
                      </a:endParaRPr>
                    </a:p>
                  </a:txBody>
                  <a:tcPr marL="7400" marR="7400" marT="7400" marB="0" anchor="ctr"/>
                </a:tc>
                <a:tc>
                  <a:txBody>
                    <a:bodyPr/>
                    <a:lstStyle/>
                    <a:p>
                      <a:pPr marL="0" marR="0" lvl="0" indent="0" algn="ctr" rtl="0">
                        <a:spcBef>
                          <a:spcPts val="0"/>
                        </a:spcBef>
                        <a:spcAft>
                          <a:spcPts val="0"/>
                        </a:spcAft>
                        <a:buNone/>
                      </a:pPr>
                      <a:r>
                        <a:rPr lang="zh-TW" sz="1300" b="1" u="none" strike="noStrike" cap="none">
                          <a:solidFill>
                            <a:srgbClr val="0070C0"/>
                          </a:solidFill>
                          <a:latin typeface="Microsoft JhengHei"/>
                          <a:ea typeface="Microsoft JhengHei"/>
                          <a:cs typeface="Microsoft JhengHei"/>
                          <a:sym typeface="Microsoft JhengHei"/>
                        </a:rPr>
                        <a:t>GROCERY Private FRUIT - SHELF STABLE CRANBERRY SAUCE</a:t>
                      </a:r>
                      <a:endParaRPr sz="1300" b="1" i="0" u="none" strike="noStrike" cap="none">
                        <a:solidFill>
                          <a:srgbClr val="0070C0"/>
                        </a:solidFill>
                        <a:latin typeface="Microsoft JhengHei"/>
                        <a:ea typeface="Microsoft JhengHei"/>
                        <a:cs typeface="Microsoft JhengHei"/>
                        <a:sym typeface="Microsoft JhengHei"/>
                      </a:endParaRPr>
                    </a:p>
                  </a:txBody>
                  <a:tcPr marL="7400" marR="7400" marT="7400" marB="0" anchor="ctr"/>
                </a:tc>
                <a:extLst>
                  <a:ext uri="{0D108BD9-81ED-4DB2-BD59-A6C34878D82A}">
                    <a16:rowId xmlns:a16="http://schemas.microsoft.com/office/drawing/2014/main" val="10002"/>
                  </a:ext>
                </a:extLst>
              </a:tr>
            </a:tbl>
          </a:graphicData>
        </a:graphic>
      </p:graphicFrame>
      <p:graphicFrame>
        <p:nvGraphicFramePr>
          <p:cNvPr id="2591" name="Google Shape;2591;p86"/>
          <p:cNvGraphicFramePr/>
          <p:nvPr/>
        </p:nvGraphicFramePr>
        <p:xfrm>
          <a:off x="4654623" y="3266855"/>
          <a:ext cx="3000000" cy="3000000"/>
        </p:xfrm>
        <a:graphic>
          <a:graphicData uri="http://schemas.openxmlformats.org/drawingml/2006/table">
            <a:tbl>
              <a:tblPr>
                <a:noFill/>
                <a:tableStyleId>{4A2252F1-3939-460B-8380-142E5C7516E7}</a:tableStyleId>
              </a:tblPr>
              <a:tblGrid>
                <a:gridCol w="1132025">
                  <a:extLst>
                    <a:ext uri="{9D8B030D-6E8A-4147-A177-3AD203B41FA5}">
                      <a16:colId xmlns:a16="http://schemas.microsoft.com/office/drawing/2014/main" val="20000"/>
                    </a:ext>
                  </a:extLst>
                </a:gridCol>
                <a:gridCol w="1209200">
                  <a:extLst>
                    <a:ext uri="{9D8B030D-6E8A-4147-A177-3AD203B41FA5}">
                      <a16:colId xmlns:a16="http://schemas.microsoft.com/office/drawing/2014/main" val="20001"/>
                    </a:ext>
                  </a:extLst>
                </a:gridCol>
                <a:gridCol w="643200">
                  <a:extLst>
                    <a:ext uri="{9D8B030D-6E8A-4147-A177-3AD203B41FA5}">
                      <a16:colId xmlns:a16="http://schemas.microsoft.com/office/drawing/2014/main" val="20002"/>
                    </a:ext>
                  </a:extLst>
                </a:gridCol>
                <a:gridCol w="1903850">
                  <a:extLst>
                    <a:ext uri="{9D8B030D-6E8A-4147-A177-3AD203B41FA5}">
                      <a16:colId xmlns:a16="http://schemas.microsoft.com/office/drawing/2014/main" val="20003"/>
                    </a:ext>
                  </a:extLst>
                </a:gridCol>
                <a:gridCol w="2096800">
                  <a:extLst>
                    <a:ext uri="{9D8B030D-6E8A-4147-A177-3AD203B41FA5}">
                      <a16:colId xmlns:a16="http://schemas.microsoft.com/office/drawing/2014/main" val="20004"/>
                    </a:ext>
                  </a:extLst>
                </a:gridCol>
              </a:tblGrid>
              <a:tr h="212225">
                <a:tc>
                  <a:txBody>
                    <a:bodyPr/>
                    <a:lstStyle/>
                    <a:p>
                      <a:pPr marL="0" marR="0" lvl="0" indent="0" algn="ctr" rtl="0">
                        <a:spcBef>
                          <a:spcPts val="0"/>
                        </a:spcBef>
                        <a:spcAft>
                          <a:spcPts val="0"/>
                        </a:spcAft>
                        <a:buNone/>
                      </a:pPr>
                      <a:r>
                        <a:rPr lang="zh-TW" sz="1300" b="1" u="none" strike="noStrike" cap="none">
                          <a:latin typeface="Microsoft JhengHei"/>
                          <a:ea typeface="Microsoft JhengHei"/>
                          <a:cs typeface="Microsoft JhengHei"/>
                          <a:sym typeface="Microsoft JhengHei"/>
                        </a:rPr>
                        <a:t>PRODUCT_ID</a:t>
                      </a:r>
                      <a:endParaRPr sz="1300" b="1"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latin typeface="Microsoft JhengHei"/>
                          <a:ea typeface="Microsoft JhengHei"/>
                          <a:cs typeface="Microsoft JhengHei"/>
                          <a:sym typeface="Microsoft JhengHei"/>
                        </a:rPr>
                        <a:t>DEPARTMENT</a:t>
                      </a:r>
                      <a:endParaRPr sz="1300" b="1"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latin typeface="Microsoft JhengHei"/>
                          <a:ea typeface="Microsoft JhengHei"/>
                          <a:cs typeface="Microsoft JhengHei"/>
                          <a:sym typeface="Microsoft JhengHei"/>
                        </a:rPr>
                        <a:t>BRAND</a:t>
                      </a:r>
                      <a:endParaRPr sz="1300" b="1"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latin typeface="Microsoft JhengHei"/>
                          <a:ea typeface="Microsoft JhengHei"/>
                          <a:cs typeface="Microsoft JhengHei"/>
                          <a:sym typeface="Microsoft JhengHei"/>
                        </a:rPr>
                        <a:t>COMMODITY_DESC</a:t>
                      </a:r>
                      <a:endParaRPr sz="1300" b="1"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latin typeface="Microsoft JhengHei"/>
                          <a:ea typeface="Microsoft JhengHei"/>
                          <a:cs typeface="Microsoft JhengHei"/>
                          <a:sym typeface="Microsoft JhengHei"/>
                        </a:rPr>
                        <a:t>SUB_COMMODITY_DESC</a:t>
                      </a:r>
                      <a:endParaRPr sz="1300" b="1" i="0" u="none" strike="noStrike" cap="none">
                        <a:solidFill>
                          <a:srgbClr val="000000"/>
                        </a:solidFill>
                        <a:latin typeface="Microsoft JhengHei"/>
                        <a:ea typeface="Microsoft JhengHei"/>
                        <a:cs typeface="Microsoft JhengHei"/>
                        <a:sym typeface="Microsoft JhengHei"/>
                      </a:endParaRPr>
                    </a:p>
                  </a:txBody>
                  <a:tcPr marL="8500" marR="8500" marT="8500" marB="0" anchor="ctr"/>
                </a:tc>
                <a:extLst>
                  <a:ext uri="{0D108BD9-81ED-4DB2-BD59-A6C34878D82A}">
                    <a16:rowId xmlns:a16="http://schemas.microsoft.com/office/drawing/2014/main" val="10000"/>
                  </a:ext>
                </a:extLst>
              </a:tr>
              <a:tr h="212225">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P27503</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GROCERY</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Private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FRUIT - SHELF STABLE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CRANBERRY SAUCE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extLst>
                  <a:ext uri="{0D108BD9-81ED-4DB2-BD59-A6C34878D82A}">
                    <a16:rowId xmlns:a16="http://schemas.microsoft.com/office/drawing/2014/main" val="10001"/>
                  </a:ext>
                </a:extLst>
              </a:tr>
              <a:tr h="212225">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P45218</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GROCERY</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Private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FRUIT - SHELF STABLE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PEARS</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extLst>
                  <a:ext uri="{0D108BD9-81ED-4DB2-BD59-A6C34878D82A}">
                    <a16:rowId xmlns:a16="http://schemas.microsoft.com/office/drawing/2014/main" val="10002"/>
                  </a:ext>
                </a:extLst>
              </a:tr>
              <a:tr h="212225">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P45607</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GROCERY</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Private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FRUIT - SHELF STABLE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PINEAPPLE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extLst>
                  <a:ext uri="{0D108BD9-81ED-4DB2-BD59-A6C34878D82A}">
                    <a16:rowId xmlns:a16="http://schemas.microsoft.com/office/drawing/2014/main" val="10003"/>
                  </a:ext>
                </a:extLst>
              </a:tr>
              <a:tr h="212225">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P59994</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GROCERY</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Private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FRUIT - SHELF STABLE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PEACHES</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extLst>
                  <a:ext uri="{0D108BD9-81ED-4DB2-BD59-A6C34878D82A}">
                    <a16:rowId xmlns:a16="http://schemas.microsoft.com/office/drawing/2014/main" val="10004"/>
                  </a:ext>
                </a:extLst>
              </a:tr>
              <a:tr h="212225">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P62438</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GROCERY</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Private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FRUIT - SHELF STABLE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u="none" strike="noStrike" cap="none">
                          <a:latin typeface="Microsoft JhengHei"/>
                          <a:ea typeface="Microsoft JhengHei"/>
                          <a:cs typeface="Microsoft JhengHei"/>
                          <a:sym typeface="Microsoft JhengHei"/>
                        </a:rPr>
                        <a:t>PINEAPPLE</a:t>
                      </a:r>
                      <a:endParaRPr sz="1300" b="0" i="0" u="none" strike="noStrike" cap="none">
                        <a:solidFill>
                          <a:srgbClr val="000000"/>
                        </a:solidFill>
                        <a:latin typeface="Microsoft JhengHei"/>
                        <a:ea typeface="Microsoft JhengHei"/>
                        <a:cs typeface="Microsoft JhengHei"/>
                        <a:sym typeface="Microsoft JhengHei"/>
                      </a:endParaRPr>
                    </a:p>
                  </a:txBody>
                  <a:tcPr marL="8500" marR="8500" marT="8500" marB="0" anchor="ctr"/>
                </a:tc>
                <a:extLst>
                  <a:ext uri="{0D108BD9-81ED-4DB2-BD59-A6C34878D82A}">
                    <a16:rowId xmlns:a16="http://schemas.microsoft.com/office/drawing/2014/main" val="10005"/>
                  </a:ext>
                </a:extLst>
              </a:tr>
            </a:tbl>
          </a:graphicData>
        </a:graphic>
      </p:graphicFrame>
      <p:sp>
        <p:nvSpPr>
          <p:cNvPr id="2592" name="Google Shape;2592;p86"/>
          <p:cNvSpPr txBox="1"/>
          <p:nvPr/>
        </p:nvSpPr>
        <p:spPr>
          <a:xfrm>
            <a:off x="4582052" y="4621767"/>
            <a:ext cx="7537378" cy="284590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1800"/>
              <a:buFont typeface="Arial"/>
              <a:buNone/>
            </a:pPr>
            <a:r>
              <a:rPr lang="zh-TW" sz="1800" b="1">
                <a:solidFill>
                  <a:srgbClr val="333F50"/>
                </a:solidFill>
                <a:latin typeface="Helvetica Neue"/>
                <a:ea typeface="Helvetica Neue"/>
                <a:cs typeface="Helvetica Neue"/>
                <a:sym typeface="Helvetica Neue"/>
              </a:rPr>
              <a:t>優點 </a:t>
            </a:r>
            <a:endParaRPr/>
          </a:p>
          <a:p>
            <a:pPr marL="685800" marR="0" lvl="1" indent="-228600" algn="l" rtl="0">
              <a:lnSpc>
                <a:spcPct val="90000"/>
              </a:lnSpc>
              <a:spcBef>
                <a:spcPts val="500"/>
              </a:spcBef>
              <a:spcAft>
                <a:spcPts val="0"/>
              </a:spcAft>
              <a:buClr>
                <a:srgbClr val="333F50"/>
              </a:buClr>
              <a:buSzPts val="1800"/>
              <a:buFont typeface="Arial"/>
              <a:buChar char="•"/>
            </a:pPr>
            <a:r>
              <a:rPr lang="zh-TW" sz="1800" b="1" i="0" u="none" strike="noStrike" cap="none">
                <a:solidFill>
                  <a:srgbClr val="333F50"/>
                </a:solidFill>
                <a:latin typeface="Helvetica Neue"/>
                <a:ea typeface="Helvetica Neue"/>
                <a:cs typeface="Helvetica Neue"/>
                <a:sym typeface="Helvetica Neue"/>
              </a:rPr>
              <a:t>有產品的特性即可推薦給用戶</a:t>
            </a:r>
            <a:endParaRPr sz="1800" b="1" i="0" u="none" strike="noStrike" cap="none">
              <a:solidFill>
                <a:srgbClr val="333F50"/>
              </a:solidFill>
              <a:latin typeface="Helvetica Neue"/>
              <a:ea typeface="Helvetica Neue"/>
              <a:cs typeface="Helvetica Neue"/>
              <a:sym typeface="Helvetica Neue"/>
            </a:endParaRPr>
          </a:p>
          <a:p>
            <a:pPr marL="0" marR="0" lvl="0" indent="0" algn="l" rtl="0">
              <a:lnSpc>
                <a:spcPct val="90000"/>
              </a:lnSpc>
              <a:spcBef>
                <a:spcPts val="600"/>
              </a:spcBef>
              <a:spcAft>
                <a:spcPts val="0"/>
              </a:spcAft>
              <a:buClr>
                <a:srgbClr val="333F50"/>
              </a:buClr>
              <a:buSzPts val="1800"/>
              <a:buFont typeface="Arial"/>
              <a:buNone/>
            </a:pPr>
            <a:r>
              <a:rPr lang="zh-TW" sz="1800" b="1">
                <a:solidFill>
                  <a:srgbClr val="333F50"/>
                </a:solidFill>
                <a:latin typeface="Helvetica Neue"/>
                <a:ea typeface="Helvetica Neue"/>
                <a:cs typeface="Helvetica Neue"/>
                <a:sym typeface="Helvetica Neue"/>
              </a:rPr>
              <a:t>缺點 </a:t>
            </a:r>
            <a:endParaRPr sz="1800" b="1">
              <a:solidFill>
                <a:srgbClr val="333F50"/>
              </a:solidFill>
              <a:latin typeface="Helvetica Neue"/>
              <a:ea typeface="Helvetica Neue"/>
              <a:cs typeface="Helvetica Neue"/>
              <a:sym typeface="Helvetica Neue"/>
            </a:endParaRPr>
          </a:p>
          <a:p>
            <a:pPr marL="685800" marR="0" lvl="1" indent="-228600" algn="l" rtl="0">
              <a:lnSpc>
                <a:spcPct val="90000"/>
              </a:lnSpc>
              <a:spcBef>
                <a:spcPts val="500"/>
              </a:spcBef>
              <a:spcAft>
                <a:spcPts val="0"/>
              </a:spcAft>
              <a:buClr>
                <a:srgbClr val="333F50"/>
              </a:buClr>
              <a:buSzPts val="1800"/>
              <a:buFont typeface="Arial"/>
              <a:buChar char="•"/>
            </a:pPr>
            <a:r>
              <a:rPr lang="zh-TW" sz="1800" b="1" i="0" u="none" strike="noStrike" cap="none">
                <a:solidFill>
                  <a:srgbClr val="333F50"/>
                </a:solidFill>
                <a:latin typeface="Helvetica Neue"/>
                <a:ea typeface="Helvetica Neue"/>
                <a:cs typeface="Helvetica Neue"/>
                <a:sym typeface="Helvetica Neue"/>
              </a:rPr>
              <a:t>只會推銷用戶購買產品屬性相近的商品，不考慮商品暢銷與否，也不考慮使用者的偏好，可能會造成使用者對推薦的內容不信任</a:t>
            </a:r>
            <a:endParaRPr sz="1800" b="1" i="0" u="none" strike="noStrike" cap="none">
              <a:solidFill>
                <a:srgbClr val="333F50"/>
              </a:solidFill>
              <a:latin typeface="Helvetica Neue"/>
              <a:ea typeface="Helvetica Neue"/>
              <a:cs typeface="Helvetica Neue"/>
              <a:sym typeface="Helvetica Neue"/>
            </a:endParaRPr>
          </a:p>
          <a:p>
            <a:pPr marL="685800" marR="0" lvl="1" indent="-228600" algn="l" rtl="0">
              <a:lnSpc>
                <a:spcPct val="90000"/>
              </a:lnSpc>
              <a:spcBef>
                <a:spcPts val="500"/>
              </a:spcBef>
              <a:spcAft>
                <a:spcPts val="0"/>
              </a:spcAft>
              <a:buClr>
                <a:srgbClr val="333F50"/>
              </a:buClr>
              <a:buSzPts val="1800"/>
              <a:buFont typeface="Arial"/>
              <a:buChar char="•"/>
            </a:pPr>
            <a:r>
              <a:rPr lang="zh-TW" sz="1800" b="1" i="0" u="none" strike="noStrike" cap="none">
                <a:solidFill>
                  <a:srgbClr val="333F50"/>
                </a:solidFill>
                <a:latin typeface="Helvetica Neue"/>
                <a:ea typeface="Helvetica Neue"/>
                <a:cs typeface="Helvetica Neue"/>
                <a:sym typeface="Helvetica Neue"/>
              </a:rPr>
              <a:t>建立模型時，取得商品特性如果沒有產業知識其推薦效果會較差</a:t>
            </a:r>
            <a:endParaRPr/>
          </a:p>
        </p:txBody>
      </p:sp>
      <p:sp>
        <p:nvSpPr>
          <p:cNvPr id="2593" name="Google Shape;2593;p86"/>
          <p:cNvSpPr txBox="1"/>
          <p:nvPr/>
        </p:nvSpPr>
        <p:spPr>
          <a:xfrm>
            <a:off x="2917798" y="1872716"/>
            <a:ext cx="13079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70C0"/>
                </a:solidFill>
                <a:latin typeface="Microsoft JhengHei"/>
                <a:ea typeface="Microsoft JhengHei"/>
                <a:cs typeface="Microsoft JhengHei"/>
                <a:sym typeface="Microsoft JhengHei"/>
              </a:rPr>
              <a:t>相似度</a:t>
            </a:r>
            <a:endParaRPr/>
          </a:p>
        </p:txBody>
      </p:sp>
      <p:cxnSp>
        <p:nvCxnSpPr>
          <p:cNvPr id="2594" name="Google Shape;2594;p86"/>
          <p:cNvCxnSpPr/>
          <p:nvPr/>
        </p:nvCxnSpPr>
        <p:spPr>
          <a:xfrm>
            <a:off x="2763345" y="2203014"/>
            <a:ext cx="619734" cy="636674"/>
          </a:xfrm>
          <a:prstGeom prst="straightConnector1">
            <a:avLst/>
          </a:prstGeom>
          <a:noFill/>
          <a:ln w="38100" cap="flat" cmpd="sng">
            <a:solidFill>
              <a:srgbClr val="0070C0"/>
            </a:solidFill>
            <a:prstDash val="solid"/>
            <a:miter lim="800000"/>
            <a:headEnd type="triangle" w="med" len="med"/>
            <a:tailEnd type="triangle" w="med" len="med"/>
          </a:ln>
        </p:spPr>
      </p:cxnSp>
      <p:pic>
        <p:nvPicPr>
          <p:cNvPr id="2595" name="Google Shape;2595;p86" descr="C:\Users\Tibame_25\Desktop\AI_Bigdata\TFB102_T4\Team_Topic\PPT\Image\Cranberry-Sauce.png"/>
          <p:cNvPicPr preferRelativeResize="0"/>
          <p:nvPr/>
        </p:nvPicPr>
        <p:blipFill rotWithShape="1">
          <a:blip r:embed="rId5">
            <a:alphaModFix/>
          </a:blip>
          <a:srcRect/>
          <a:stretch/>
        </p:blipFill>
        <p:spPr>
          <a:xfrm>
            <a:off x="3408447" y="2352474"/>
            <a:ext cx="541126" cy="1016308"/>
          </a:xfrm>
          <a:prstGeom prst="rect">
            <a:avLst/>
          </a:prstGeom>
          <a:noFill/>
          <a:ln>
            <a:noFill/>
          </a:ln>
        </p:spPr>
      </p:pic>
      <p:pic>
        <p:nvPicPr>
          <p:cNvPr id="2596" name="Google Shape;2596;p86" descr="C:\Users\Tibame_25\Desktop\AI_Bigdata\TFB102_T4\Team_Topic\PPT\Image\apple_sauce.png"/>
          <p:cNvPicPr preferRelativeResize="0"/>
          <p:nvPr/>
        </p:nvPicPr>
        <p:blipFill rotWithShape="1">
          <a:blip r:embed="rId6">
            <a:alphaModFix/>
          </a:blip>
          <a:srcRect t="13635" b="1806"/>
          <a:stretch/>
        </p:blipFill>
        <p:spPr>
          <a:xfrm>
            <a:off x="2139534" y="1642489"/>
            <a:ext cx="604238" cy="1004938"/>
          </a:xfrm>
          <a:prstGeom prst="rect">
            <a:avLst/>
          </a:prstGeom>
          <a:noFill/>
          <a:ln>
            <a:noFill/>
          </a:ln>
        </p:spPr>
      </p:pic>
      <p:cxnSp>
        <p:nvCxnSpPr>
          <p:cNvPr id="2597" name="Google Shape;2597;p86"/>
          <p:cNvCxnSpPr/>
          <p:nvPr/>
        </p:nvCxnSpPr>
        <p:spPr>
          <a:xfrm flipH="1">
            <a:off x="1482696" y="2203014"/>
            <a:ext cx="587928" cy="496262"/>
          </a:xfrm>
          <a:prstGeom prst="straightConnector1">
            <a:avLst/>
          </a:prstGeom>
          <a:noFill/>
          <a:ln w="38100" cap="flat" cmpd="sng">
            <a:solidFill>
              <a:srgbClr val="0070C0"/>
            </a:solidFill>
            <a:prstDash val="solid"/>
            <a:miter lim="800000"/>
            <a:headEnd type="triangle" w="med" len="med"/>
            <a:tailEnd type="none" w="sm" len="sm"/>
          </a:ln>
        </p:spPr>
      </p:cxnSp>
      <p:cxnSp>
        <p:nvCxnSpPr>
          <p:cNvPr id="2598" name="Google Shape;2598;p86"/>
          <p:cNvCxnSpPr/>
          <p:nvPr/>
        </p:nvCxnSpPr>
        <p:spPr>
          <a:xfrm>
            <a:off x="1482696" y="2995546"/>
            <a:ext cx="1815631" cy="0"/>
          </a:xfrm>
          <a:prstGeom prst="straightConnector1">
            <a:avLst/>
          </a:prstGeom>
          <a:noFill/>
          <a:ln w="38100" cap="flat" cmpd="sng">
            <a:solidFill>
              <a:srgbClr val="0070C0"/>
            </a:solidFill>
            <a:prstDash val="solid"/>
            <a:miter lim="800000"/>
            <a:headEnd type="triangle" w="med" len="med"/>
            <a:tailEnd type="none" w="sm" len="sm"/>
          </a:ln>
        </p:spPr>
      </p:cxnSp>
      <p:graphicFrame>
        <p:nvGraphicFramePr>
          <p:cNvPr id="2599" name="Google Shape;2599;p86"/>
          <p:cNvGraphicFramePr/>
          <p:nvPr/>
        </p:nvGraphicFramePr>
        <p:xfrm>
          <a:off x="4654622" y="1705959"/>
          <a:ext cx="3000000" cy="3000000"/>
        </p:xfrm>
        <a:graphic>
          <a:graphicData uri="http://schemas.openxmlformats.org/drawingml/2006/table">
            <a:tbl>
              <a:tblPr>
                <a:noFill/>
                <a:tableStyleId>{4A2252F1-3939-460B-8380-142E5C7516E7}</a:tableStyleId>
              </a:tblPr>
              <a:tblGrid>
                <a:gridCol w="1132025">
                  <a:extLst>
                    <a:ext uri="{9D8B030D-6E8A-4147-A177-3AD203B41FA5}">
                      <a16:colId xmlns:a16="http://schemas.microsoft.com/office/drawing/2014/main" val="20000"/>
                    </a:ext>
                  </a:extLst>
                </a:gridCol>
                <a:gridCol w="1209200">
                  <a:extLst>
                    <a:ext uri="{9D8B030D-6E8A-4147-A177-3AD203B41FA5}">
                      <a16:colId xmlns:a16="http://schemas.microsoft.com/office/drawing/2014/main" val="20001"/>
                    </a:ext>
                  </a:extLst>
                </a:gridCol>
                <a:gridCol w="643200">
                  <a:extLst>
                    <a:ext uri="{9D8B030D-6E8A-4147-A177-3AD203B41FA5}">
                      <a16:colId xmlns:a16="http://schemas.microsoft.com/office/drawing/2014/main" val="20002"/>
                    </a:ext>
                  </a:extLst>
                </a:gridCol>
                <a:gridCol w="1903850">
                  <a:extLst>
                    <a:ext uri="{9D8B030D-6E8A-4147-A177-3AD203B41FA5}">
                      <a16:colId xmlns:a16="http://schemas.microsoft.com/office/drawing/2014/main" val="20003"/>
                    </a:ext>
                  </a:extLst>
                </a:gridCol>
                <a:gridCol w="2096800">
                  <a:extLst>
                    <a:ext uri="{9D8B030D-6E8A-4147-A177-3AD203B41FA5}">
                      <a16:colId xmlns:a16="http://schemas.microsoft.com/office/drawing/2014/main" val="20004"/>
                    </a:ext>
                  </a:extLst>
                </a:gridCol>
              </a:tblGrid>
              <a:tr h="212225">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PRODUCT_ID</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DEPARTMENT</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BRAND</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COMMODITY_DESC</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SUB_COMMODITY_DESC</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extLst>
                  <a:ext uri="{0D108BD9-81ED-4DB2-BD59-A6C34878D82A}">
                    <a16:rowId xmlns:a16="http://schemas.microsoft.com/office/drawing/2014/main" val="10000"/>
                  </a:ext>
                </a:extLst>
              </a:tr>
              <a:tr h="212225">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P26190</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GROCERY</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Private</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FRUIT - SHELF STABLE</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APPLE SAUCE</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extLst>
                  <a:ext uri="{0D108BD9-81ED-4DB2-BD59-A6C34878D82A}">
                    <a16:rowId xmlns:a16="http://schemas.microsoft.com/office/drawing/2014/main" val="10001"/>
                  </a:ext>
                </a:extLst>
              </a:tr>
              <a:tr h="212225">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P27503</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GROCERY</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Private</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FRUIT - SHELF STABLE</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tc>
                  <a:txBody>
                    <a:bodyPr/>
                    <a:lstStyle/>
                    <a:p>
                      <a:pPr marL="0" marR="0" lvl="0" indent="0" algn="ctr" rtl="0">
                        <a:spcBef>
                          <a:spcPts val="0"/>
                        </a:spcBef>
                        <a:spcAft>
                          <a:spcPts val="0"/>
                        </a:spcAft>
                        <a:buNone/>
                      </a:pPr>
                      <a:r>
                        <a:rPr lang="zh-TW" sz="1300" b="1" u="none" strike="noStrike" cap="none">
                          <a:solidFill>
                            <a:schemeClr val="dk1"/>
                          </a:solidFill>
                          <a:latin typeface="Microsoft JhengHei"/>
                          <a:ea typeface="Microsoft JhengHei"/>
                          <a:cs typeface="Microsoft JhengHei"/>
                          <a:sym typeface="Microsoft JhengHei"/>
                        </a:rPr>
                        <a:t>CRANBERRY SAUCE</a:t>
                      </a:r>
                      <a:endParaRPr sz="1300" b="1" i="0" u="none" strike="noStrike" cap="none">
                        <a:solidFill>
                          <a:schemeClr val="dk1"/>
                        </a:solidFill>
                        <a:latin typeface="Microsoft JhengHei"/>
                        <a:ea typeface="Microsoft JhengHei"/>
                        <a:cs typeface="Microsoft JhengHei"/>
                        <a:sym typeface="Microsoft JhengHei"/>
                      </a:endParaRPr>
                    </a:p>
                  </a:txBody>
                  <a:tcPr marL="8500" marR="8500" marT="8500" marB="0" anchor="ctr"/>
                </a:tc>
                <a:extLst>
                  <a:ext uri="{0D108BD9-81ED-4DB2-BD59-A6C34878D82A}">
                    <a16:rowId xmlns:a16="http://schemas.microsoft.com/office/drawing/2014/main" val="10002"/>
                  </a:ext>
                </a:extLst>
              </a:tr>
            </a:tbl>
          </a:graphicData>
        </a:graphic>
      </p:graphicFrame>
      <p:sp>
        <p:nvSpPr>
          <p:cNvPr id="2600" name="Google Shape;2600;p86"/>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推薦模型</a:t>
            </a:r>
            <a:endParaRPr/>
          </a:p>
        </p:txBody>
      </p:sp>
      <p:sp>
        <p:nvSpPr>
          <p:cNvPr id="2601" name="Google Shape;2601;p86"/>
          <p:cNvSpPr txBox="1"/>
          <p:nvPr/>
        </p:nvSpPr>
        <p:spPr>
          <a:xfrm>
            <a:off x="479094" y="1150154"/>
            <a:ext cx="9129362" cy="89249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以內容為基礎的過濾(Content Based Filtering)</a:t>
            </a:r>
            <a:endParaRPr/>
          </a:p>
        </p:txBody>
      </p:sp>
      <p:pic>
        <p:nvPicPr>
          <p:cNvPr id="2602" name="Google Shape;2602;p86"/>
          <p:cNvPicPr preferRelativeResize="0"/>
          <p:nvPr/>
        </p:nvPicPr>
        <p:blipFill rotWithShape="1">
          <a:blip r:embed="rId7">
            <a:alphaModFix/>
          </a:blip>
          <a:srcRect/>
          <a:stretch/>
        </p:blipFill>
        <p:spPr>
          <a:xfrm>
            <a:off x="847006" y="2670466"/>
            <a:ext cx="456912" cy="571140"/>
          </a:xfrm>
          <a:prstGeom prst="rect">
            <a:avLst/>
          </a:prstGeom>
          <a:noFill/>
          <a:ln>
            <a:noFill/>
          </a:ln>
        </p:spPr>
      </p:pic>
      <p:grpSp>
        <p:nvGrpSpPr>
          <p:cNvPr id="2603" name="Google Shape;2603;p86"/>
          <p:cNvGrpSpPr/>
          <p:nvPr/>
        </p:nvGrpSpPr>
        <p:grpSpPr>
          <a:xfrm>
            <a:off x="6315613" y="261142"/>
            <a:ext cx="3552287" cy="683557"/>
            <a:chOff x="6315613" y="261142"/>
            <a:chExt cx="3552287" cy="683557"/>
          </a:xfrm>
        </p:grpSpPr>
        <p:sp>
          <p:nvSpPr>
            <p:cNvPr id="2604" name="Google Shape;2604;p86"/>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05" name="Google Shape;2605;p86"/>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06" name="Google Shape;2606;p86"/>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07" name="Google Shape;2607;p86"/>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08" name="Google Shape;2608;p86"/>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09" name="Google Shape;2609;p86"/>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10" name="Google Shape;2610;p86"/>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11" name="Google Shape;2611;p86"/>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612" name="Google Shape;2612;p86"/>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613" name="Google Shape;2613;p86"/>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14" name="Google Shape;2614;p86"/>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15" name="Google Shape;2615;p86"/>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16" name="Google Shape;2616;p86"/>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17" name="Google Shape;2617;p86"/>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18" name="Google Shape;2618;p86"/>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619" name="Google Shape;2619;p86"/>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87"/>
          <p:cNvSpPr/>
          <p:nvPr/>
        </p:nvSpPr>
        <p:spPr>
          <a:xfrm>
            <a:off x="5172051" y="2133196"/>
            <a:ext cx="4575438" cy="843589"/>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26" name="Google Shape;2626;p87"/>
          <p:cNvSpPr/>
          <p:nvPr/>
        </p:nvSpPr>
        <p:spPr>
          <a:xfrm>
            <a:off x="24551" y="1395253"/>
            <a:ext cx="9899593" cy="757130"/>
          </a:xfrm>
          <a:prstGeom prst="rect">
            <a:avLst/>
          </a:prstGeom>
          <a:noFill/>
          <a:ln>
            <a:noFill/>
          </a:ln>
        </p:spPr>
        <p:txBody>
          <a:bodyPr spcFirstLastPara="1" wrap="square" lIns="91425" tIns="45700" rIns="91425" bIns="45700" anchor="t" anchorCtr="0">
            <a:noAutofit/>
          </a:bodyPr>
          <a:lstStyle/>
          <a:p>
            <a:pPr marL="685800" marR="0" lvl="1" indent="-228600" algn="l" rtl="0">
              <a:lnSpc>
                <a:spcPct val="90000"/>
              </a:lnSpc>
              <a:spcBef>
                <a:spcPts val="0"/>
              </a:spcBef>
              <a:spcAft>
                <a:spcPts val="0"/>
              </a:spcAft>
              <a:buClr>
                <a:srgbClr val="333F50"/>
              </a:buClr>
              <a:buSzPts val="1800"/>
              <a:buFont typeface="Arial"/>
              <a:buChar char="•"/>
            </a:pPr>
            <a:r>
              <a:rPr lang="zh-TW" sz="1800" b="1" i="0" u="none" strike="noStrike" cap="none">
                <a:solidFill>
                  <a:srgbClr val="333F50"/>
                </a:solidFill>
                <a:latin typeface="Helvetica Neue"/>
                <a:ea typeface="Helvetica Neue"/>
                <a:cs typeface="Helvetica Neue"/>
                <a:sym typeface="Helvetica Neue"/>
              </a:rPr>
              <a:t>基於物品協同過濾：找出與目前瀏覽的商品最相似的商品族群，推薦給顧客</a:t>
            </a:r>
            <a:endParaRPr sz="1800" b="1" i="0" u="none" strike="noStrike" cap="none">
              <a:solidFill>
                <a:srgbClr val="333F50"/>
              </a:solidFill>
              <a:latin typeface="Helvetica Neue"/>
              <a:ea typeface="Helvetica Neue"/>
              <a:cs typeface="Helvetica Neue"/>
              <a:sym typeface="Helvetica Neue"/>
            </a:endParaRPr>
          </a:p>
        </p:txBody>
      </p:sp>
      <p:graphicFrame>
        <p:nvGraphicFramePr>
          <p:cNvPr id="2627" name="Google Shape;2627;p87"/>
          <p:cNvGraphicFramePr/>
          <p:nvPr/>
        </p:nvGraphicFramePr>
        <p:xfrm>
          <a:off x="3452889" y="3381030"/>
          <a:ext cx="3000000" cy="3000000"/>
        </p:xfrm>
        <a:graphic>
          <a:graphicData uri="http://schemas.openxmlformats.org/drawingml/2006/table">
            <a:tbl>
              <a:tblPr firstRow="1" bandRow="1">
                <a:noFill/>
                <a:tableStyleId>{D7D76D4D-A393-4A97-87B7-8D03D2C6F1AA}</a:tableStyleId>
              </a:tblPr>
              <a:tblGrid>
                <a:gridCol w="913650">
                  <a:extLst>
                    <a:ext uri="{9D8B030D-6E8A-4147-A177-3AD203B41FA5}">
                      <a16:colId xmlns:a16="http://schemas.microsoft.com/office/drawing/2014/main" val="20000"/>
                    </a:ext>
                  </a:extLst>
                </a:gridCol>
                <a:gridCol w="1491350">
                  <a:extLst>
                    <a:ext uri="{9D8B030D-6E8A-4147-A177-3AD203B41FA5}">
                      <a16:colId xmlns:a16="http://schemas.microsoft.com/office/drawing/2014/main" val="20001"/>
                    </a:ext>
                  </a:extLst>
                </a:gridCol>
                <a:gridCol w="1491350">
                  <a:extLst>
                    <a:ext uri="{9D8B030D-6E8A-4147-A177-3AD203B41FA5}">
                      <a16:colId xmlns:a16="http://schemas.microsoft.com/office/drawing/2014/main" val="20002"/>
                    </a:ext>
                  </a:extLst>
                </a:gridCol>
                <a:gridCol w="1491350">
                  <a:extLst>
                    <a:ext uri="{9D8B030D-6E8A-4147-A177-3AD203B41FA5}">
                      <a16:colId xmlns:a16="http://schemas.microsoft.com/office/drawing/2014/main" val="20003"/>
                    </a:ext>
                  </a:extLst>
                </a:gridCol>
                <a:gridCol w="1491350">
                  <a:extLst>
                    <a:ext uri="{9D8B030D-6E8A-4147-A177-3AD203B41FA5}">
                      <a16:colId xmlns:a16="http://schemas.microsoft.com/office/drawing/2014/main" val="20004"/>
                    </a:ext>
                  </a:extLst>
                </a:gridCol>
                <a:gridCol w="1491350">
                  <a:extLst>
                    <a:ext uri="{9D8B030D-6E8A-4147-A177-3AD203B41FA5}">
                      <a16:colId xmlns:a16="http://schemas.microsoft.com/office/drawing/2014/main" val="20005"/>
                    </a:ext>
                  </a:extLst>
                </a:gridCol>
              </a:tblGrid>
              <a:tr h="345550">
                <a:tc>
                  <a:txBody>
                    <a:bodyPr/>
                    <a:lstStyle/>
                    <a:p>
                      <a:pPr marL="0" marR="0" lvl="0" indent="0" algn="ctr" rtl="0">
                        <a:spcBef>
                          <a:spcPts val="0"/>
                        </a:spcBef>
                        <a:spcAft>
                          <a:spcPts val="0"/>
                        </a:spcAft>
                        <a:buNone/>
                      </a:pPr>
                      <a:r>
                        <a:rPr lang="zh-TW" sz="1400" b="1" u="none" strike="noStrike" cap="none">
                          <a:solidFill>
                            <a:schemeClr val="dk1"/>
                          </a:solidFill>
                          <a:latin typeface="Microsoft JhengHei"/>
                          <a:ea typeface="Microsoft JhengHei"/>
                          <a:cs typeface="Microsoft JhengHei"/>
                          <a:sym typeface="Microsoft JhengHei"/>
                        </a:rPr>
                        <a:t>Product</a:t>
                      </a:r>
                      <a:endParaRPr sz="1400" b="1" u="none" strike="noStrike" cap="none">
                        <a:solidFill>
                          <a:schemeClr val="dk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400" b="1" u="none" strike="noStrike" cap="none">
                          <a:solidFill>
                            <a:schemeClr val="dk1"/>
                          </a:solidFill>
                          <a:latin typeface="Microsoft JhengHei"/>
                          <a:ea typeface="Microsoft JhengHei"/>
                          <a:cs typeface="Microsoft JhengHei"/>
                          <a:sym typeface="Microsoft JhengHei"/>
                        </a:rPr>
                        <a:t>Recommend_1</a:t>
                      </a:r>
                      <a:endParaRPr sz="1400" b="1" u="none" strike="noStrike" cap="none">
                        <a:solidFill>
                          <a:schemeClr val="dk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400" b="1" u="none" strike="noStrike" cap="none">
                          <a:solidFill>
                            <a:schemeClr val="dk1"/>
                          </a:solidFill>
                          <a:latin typeface="Microsoft JhengHei"/>
                          <a:ea typeface="Microsoft JhengHei"/>
                          <a:cs typeface="Microsoft JhengHei"/>
                          <a:sym typeface="Microsoft JhengHei"/>
                        </a:rPr>
                        <a:t>Recommend_2</a:t>
                      </a:r>
                      <a:endParaRPr sz="1400" b="1" u="none" strike="noStrike" cap="none">
                        <a:solidFill>
                          <a:schemeClr val="dk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400" b="1" u="none" strike="noStrike" cap="none">
                          <a:solidFill>
                            <a:schemeClr val="dk1"/>
                          </a:solidFill>
                          <a:latin typeface="Microsoft JhengHei"/>
                          <a:ea typeface="Microsoft JhengHei"/>
                          <a:cs typeface="Microsoft JhengHei"/>
                          <a:sym typeface="Microsoft JhengHei"/>
                        </a:rPr>
                        <a:t>Recommend_3</a:t>
                      </a:r>
                      <a:endParaRPr sz="1400" b="1" u="none" strike="noStrike" cap="none">
                        <a:solidFill>
                          <a:schemeClr val="dk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400" b="1" u="none" strike="noStrike" cap="none">
                          <a:solidFill>
                            <a:schemeClr val="dk1"/>
                          </a:solidFill>
                          <a:latin typeface="Microsoft JhengHei"/>
                          <a:ea typeface="Microsoft JhengHei"/>
                          <a:cs typeface="Microsoft JhengHei"/>
                          <a:sym typeface="Microsoft JhengHei"/>
                        </a:rPr>
                        <a:t>Recommend_4</a:t>
                      </a:r>
                      <a:endParaRPr sz="1400" b="1" u="none" strike="noStrike" cap="none">
                        <a:solidFill>
                          <a:schemeClr val="dk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400" b="1" u="none" strike="noStrike" cap="none">
                          <a:solidFill>
                            <a:schemeClr val="dk1"/>
                          </a:solidFill>
                          <a:latin typeface="Microsoft JhengHei"/>
                          <a:ea typeface="Microsoft JhengHei"/>
                          <a:cs typeface="Microsoft JhengHei"/>
                          <a:sym typeface="Microsoft JhengHei"/>
                        </a:rPr>
                        <a:t>Recommend_5</a:t>
                      </a:r>
                      <a:endParaRPr sz="1400" b="1" u="none" strike="noStrike" cap="none">
                        <a:solidFill>
                          <a:schemeClr val="dk1"/>
                        </a:solidFill>
                        <a:latin typeface="Microsoft JhengHei"/>
                        <a:ea typeface="Microsoft JhengHei"/>
                        <a:cs typeface="Microsoft JhengHei"/>
                        <a:sym typeface="Microsoft JhengHe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extLst>
                  <a:ext uri="{0D108BD9-81ED-4DB2-BD59-A6C34878D82A}">
                    <a16:rowId xmlns:a16="http://schemas.microsoft.com/office/drawing/2014/main" val="10000"/>
                  </a:ext>
                </a:extLst>
              </a:tr>
              <a:tr h="347925">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APPLES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TROPICAL FRUIT</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EGGS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CHEESE</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FLUID MILK PRODUCTS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i="0" u="none" strike="noStrike" cap="none">
                          <a:solidFill>
                            <a:srgbClr val="000000"/>
                          </a:solidFill>
                          <a:latin typeface="Microsoft JhengHei"/>
                          <a:ea typeface="Microsoft JhengHei"/>
                          <a:cs typeface="Microsoft JhengHei"/>
                          <a:sym typeface="Microsoft JhengHei"/>
                        </a:rPr>
                        <a:t>BAKED BREAD/</a:t>
                      </a:r>
                      <a:endParaRPr/>
                    </a:p>
                    <a:p>
                      <a:pPr marL="0" marR="0" lvl="0" indent="0" algn="ctr" rtl="0">
                        <a:spcBef>
                          <a:spcPts val="0"/>
                        </a:spcBef>
                        <a:spcAft>
                          <a:spcPts val="0"/>
                        </a:spcAft>
                        <a:buNone/>
                      </a:pPr>
                      <a:r>
                        <a:rPr lang="zh-TW" sz="1200" b="1" i="0" u="none" strike="noStrike" cap="none">
                          <a:solidFill>
                            <a:srgbClr val="000000"/>
                          </a:solidFill>
                          <a:latin typeface="Microsoft JhengHei"/>
                          <a:ea typeface="Microsoft JhengHei"/>
                          <a:cs typeface="Microsoft JhengHei"/>
                          <a:sym typeface="Microsoft JhengHei"/>
                        </a:rPr>
                        <a:t>BUNS/ROLLS</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5550">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YOGURT</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FLUID MILK PRODUCTS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CHEESE</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BAKED BREAD/</a:t>
                      </a:r>
                      <a:endParaRPr/>
                    </a:p>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BUNS/ROLLS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EGGS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i="0" u="none" strike="noStrike" cap="none">
                          <a:solidFill>
                            <a:srgbClr val="000000"/>
                          </a:solidFill>
                          <a:latin typeface="Microsoft JhengHei"/>
                          <a:ea typeface="Microsoft JhengHei"/>
                          <a:cs typeface="Microsoft JhengHei"/>
                          <a:sym typeface="Microsoft JhengHei"/>
                        </a:rPr>
                        <a:t>TROPICAL FRUIT</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45550">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COFFEE</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FLUID MILK PRODUCTS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BAKED BREAD/</a:t>
                      </a:r>
                      <a:endParaRPr/>
                    </a:p>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BUNS/ROLLS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EGGS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CHEESE</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i="0" u="none" strike="noStrike" cap="none">
                          <a:solidFill>
                            <a:srgbClr val="000000"/>
                          </a:solidFill>
                          <a:latin typeface="Microsoft JhengHei"/>
                          <a:ea typeface="Microsoft JhengHei"/>
                          <a:cs typeface="Microsoft JhengHei"/>
                          <a:sym typeface="Microsoft JhengHei"/>
                        </a:rPr>
                        <a:t>SOUP</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45550">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CAT FOOD</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CAT LITTER</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MILK BY-PRODUCTS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CHEESE</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BAKED BREAD/</a:t>
                      </a:r>
                      <a:endParaRPr/>
                    </a:p>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BUNS/ROLLS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i="0" u="none" strike="noStrike" cap="none">
                          <a:solidFill>
                            <a:srgbClr val="000000"/>
                          </a:solidFill>
                          <a:latin typeface="Microsoft JhengHei"/>
                          <a:ea typeface="Microsoft JhengHei"/>
                          <a:cs typeface="Microsoft JhengHei"/>
                          <a:sym typeface="Microsoft JhengHei"/>
                        </a:rPr>
                        <a:t>BAG SNACKS</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47925">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HOT DOGS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LUNCHMEAT</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BEEF</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BAKED BREAD/</a:t>
                      </a:r>
                      <a:endParaRPr/>
                    </a:p>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BUNS/ROLLS</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u="none" strike="noStrike" cap="none">
                          <a:latin typeface="Microsoft JhengHei"/>
                          <a:ea typeface="Microsoft JhengHei"/>
                          <a:cs typeface="Microsoft JhengHei"/>
                          <a:sym typeface="Microsoft JhengHei"/>
                        </a:rPr>
                        <a:t>CHEESE</a:t>
                      </a:r>
                      <a:endParaRPr sz="1200" b="1" i="0" u="none" strike="noStrike" cap="none">
                        <a:solidFill>
                          <a:srgbClr val="000000"/>
                        </a:solidFill>
                        <a:latin typeface="Microsoft JhengHei"/>
                        <a:ea typeface="Microsoft JhengHei"/>
                        <a:cs typeface="Microsoft JhengHei"/>
                        <a:sym typeface="Microsoft JhengHei"/>
                      </a:endParaRPr>
                    </a:p>
                  </a:txBody>
                  <a:tcPr marL="4475" marR="4475" marT="447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zh-TW" sz="1200" b="1" i="0" u="none" strike="noStrike" cap="none">
                          <a:solidFill>
                            <a:srgbClr val="000000"/>
                          </a:solidFill>
                          <a:latin typeface="Microsoft JhengHei"/>
                          <a:ea typeface="Microsoft JhengHei"/>
                          <a:cs typeface="Microsoft JhengHei"/>
                          <a:sym typeface="Microsoft JhengHei"/>
                        </a:rPr>
                        <a:t>CONDIMENTS/</a:t>
                      </a:r>
                      <a:endParaRPr/>
                    </a:p>
                    <a:p>
                      <a:pPr marL="0" marR="0" lvl="0" indent="0" algn="ctr" rtl="0">
                        <a:spcBef>
                          <a:spcPts val="0"/>
                        </a:spcBef>
                        <a:spcAft>
                          <a:spcPts val="0"/>
                        </a:spcAft>
                        <a:buNone/>
                      </a:pPr>
                      <a:r>
                        <a:rPr lang="zh-TW" sz="1200" b="1" i="0" u="none" strike="noStrike" cap="none">
                          <a:solidFill>
                            <a:srgbClr val="000000"/>
                          </a:solidFill>
                          <a:latin typeface="Microsoft JhengHei"/>
                          <a:ea typeface="Microsoft JhengHei"/>
                          <a:cs typeface="Microsoft JhengHei"/>
                          <a:sym typeface="Microsoft JhengHei"/>
                        </a:rPr>
                        <a:t>SAUCES</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628" name="Google Shape;2628;p87"/>
          <p:cNvGrpSpPr/>
          <p:nvPr/>
        </p:nvGrpSpPr>
        <p:grpSpPr>
          <a:xfrm>
            <a:off x="676356" y="2083734"/>
            <a:ext cx="2908492" cy="2502781"/>
            <a:chOff x="163474" y="2661412"/>
            <a:chExt cx="3708902" cy="3540812"/>
          </a:xfrm>
        </p:grpSpPr>
        <p:pic>
          <p:nvPicPr>
            <p:cNvPr id="2629" name="Google Shape;2629;p87" descr="C:\Users\Tibame_25\Desktop\AI_Bigdata\TFB102_T4\Team_Topic\PPT\Image\4714994_avatar_people_person_profile_student_icon.png"/>
            <p:cNvPicPr preferRelativeResize="0"/>
            <p:nvPr/>
          </p:nvPicPr>
          <p:blipFill rotWithShape="1">
            <a:blip r:embed="rId3">
              <a:alphaModFix/>
            </a:blip>
            <a:srcRect/>
            <a:stretch/>
          </p:blipFill>
          <p:spPr>
            <a:xfrm>
              <a:off x="163474" y="4754880"/>
              <a:ext cx="900000" cy="900000"/>
            </a:xfrm>
            <a:prstGeom prst="rect">
              <a:avLst/>
            </a:prstGeom>
            <a:noFill/>
            <a:ln>
              <a:noFill/>
            </a:ln>
          </p:spPr>
        </p:pic>
        <p:pic>
          <p:nvPicPr>
            <p:cNvPr id="2630" name="Google Shape;2630;p87" descr="C:\Users\Tibame_25\Desktop\AI_Bigdata\TFB102_T4\Team_Topic\PPT\Image\56018_banana_fruit_vegetable_icon.png"/>
            <p:cNvPicPr preferRelativeResize="0"/>
            <p:nvPr/>
          </p:nvPicPr>
          <p:blipFill rotWithShape="1">
            <a:blip r:embed="rId4">
              <a:alphaModFix/>
            </a:blip>
            <a:srcRect/>
            <a:stretch/>
          </p:blipFill>
          <p:spPr>
            <a:xfrm>
              <a:off x="2344188" y="2751412"/>
              <a:ext cx="720000" cy="720000"/>
            </a:xfrm>
            <a:prstGeom prst="rect">
              <a:avLst/>
            </a:prstGeom>
            <a:noFill/>
            <a:ln>
              <a:noFill/>
            </a:ln>
          </p:spPr>
        </p:pic>
        <p:pic>
          <p:nvPicPr>
            <p:cNvPr id="2631" name="Google Shape;2631;p87" descr="C:\Users\Tibame_25\Desktop\AI_Bigdata\TFB102_T4\Team_Topic\PPT\Image\7603397_strawberry_healthy_organic_food_fruit icon_icon.png"/>
            <p:cNvPicPr preferRelativeResize="0"/>
            <p:nvPr/>
          </p:nvPicPr>
          <p:blipFill rotWithShape="1">
            <a:blip r:embed="rId5">
              <a:alphaModFix/>
            </a:blip>
            <a:srcRect/>
            <a:stretch/>
          </p:blipFill>
          <p:spPr>
            <a:xfrm>
              <a:off x="2299854" y="4978622"/>
              <a:ext cx="720000" cy="720000"/>
            </a:xfrm>
            <a:prstGeom prst="rect">
              <a:avLst/>
            </a:prstGeom>
            <a:noFill/>
            <a:ln>
              <a:noFill/>
            </a:ln>
          </p:spPr>
        </p:pic>
        <p:cxnSp>
          <p:nvCxnSpPr>
            <p:cNvPr id="2632" name="Google Shape;2632;p87"/>
            <p:cNvCxnSpPr/>
            <p:nvPr/>
          </p:nvCxnSpPr>
          <p:spPr>
            <a:xfrm>
              <a:off x="2659854" y="3561412"/>
              <a:ext cx="7146" cy="1193468"/>
            </a:xfrm>
            <a:prstGeom prst="straightConnector1">
              <a:avLst/>
            </a:prstGeom>
            <a:noFill/>
            <a:ln w="19050" cap="flat" cmpd="sng">
              <a:solidFill>
                <a:schemeClr val="dk1"/>
              </a:solidFill>
              <a:prstDash val="solid"/>
              <a:miter lim="800000"/>
              <a:headEnd type="triangle" w="med" len="med"/>
              <a:tailEnd type="triangle" w="med" len="med"/>
            </a:ln>
          </p:spPr>
        </p:cxnSp>
        <p:sp>
          <p:nvSpPr>
            <p:cNvPr id="2633" name="Google Shape;2633;p87"/>
            <p:cNvSpPr txBox="1"/>
            <p:nvPr/>
          </p:nvSpPr>
          <p:spPr>
            <a:xfrm>
              <a:off x="2649852" y="3941047"/>
              <a:ext cx="1222524" cy="532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2090CE"/>
                  </a:solidFill>
                  <a:latin typeface="Helvetica Neue"/>
                  <a:ea typeface="Helvetica Neue"/>
                  <a:cs typeface="Helvetica Neue"/>
                  <a:sym typeface="Helvetica Neue"/>
                </a:rPr>
                <a:t>Similar</a:t>
              </a:r>
              <a:endParaRPr/>
            </a:p>
          </p:txBody>
        </p:sp>
        <p:cxnSp>
          <p:nvCxnSpPr>
            <p:cNvPr id="2634" name="Google Shape;2634;p87"/>
            <p:cNvCxnSpPr/>
            <p:nvPr/>
          </p:nvCxnSpPr>
          <p:spPr>
            <a:xfrm>
              <a:off x="1069431" y="5475782"/>
              <a:ext cx="1115846" cy="0"/>
            </a:xfrm>
            <a:prstGeom prst="straightConnector1">
              <a:avLst/>
            </a:prstGeom>
            <a:noFill/>
            <a:ln w="28575" cap="flat" cmpd="sng">
              <a:solidFill>
                <a:schemeClr val="dk1"/>
              </a:solidFill>
              <a:prstDash val="dash"/>
              <a:miter lim="800000"/>
              <a:headEnd type="none" w="sm" len="sm"/>
              <a:tailEnd type="triangle" w="med" len="med"/>
            </a:ln>
          </p:spPr>
        </p:cxnSp>
        <p:sp>
          <p:nvSpPr>
            <p:cNvPr id="2635" name="Google Shape;2635;p87"/>
            <p:cNvSpPr txBox="1"/>
            <p:nvPr/>
          </p:nvSpPr>
          <p:spPr>
            <a:xfrm>
              <a:off x="830790" y="5669901"/>
              <a:ext cx="1964736" cy="532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2090CE"/>
                  </a:solidFill>
                  <a:latin typeface="Helvetica Neue"/>
                  <a:ea typeface="Helvetica Neue"/>
                  <a:cs typeface="Helvetica Neue"/>
                  <a:sym typeface="Helvetica Neue"/>
                </a:rPr>
                <a:t>Recommend</a:t>
              </a:r>
              <a:endParaRPr sz="1400" b="1">
                <a:solidFill>
                  <a:srgbClr val="2090CE"/>
                </a:solidFill>
                <a:latin typeface="Helvetica Neue"/>
                <a:ea typeface="Helvetica Neue"/>
                <a:cs typeface="Helvetica Neue"/>
                <a:sym typeface="Helvetica Neue"/>
              </a:endParaRPr>
            </a:p>
          </p:txBody>
        </p:sp>
        <p:pic>
          <p:nvPicPr>
            <p:cNvPr id="2636" name="Google Shape;2636;p87" descr="C:\Users\Tibame_25\Desktop\AI_Bigdata\TFB102_T4\Team_Topic\PPT\Image\4715018_avatar_people_person_profile_user_icon.png"/>
            <p:cNvPicPr preferRelativeResize="0"/>
            <p:nvPr/>
          </p:nvPicPr>
          <p:blipFill rotWithShape="1">
            <a:blip r:embed="rId6">
              <a:alphaModFix/>
            </a:blip>
            <a:srcRect/>
            <a:stretch/>
          </p:blipFill>
          <p:spPr>
            <a:xfrm>
              <a:off x="169431" y="2661412"/>
              <a:ext cx="900000" cy="900000"/>
            </a:xfrm>
            <a:prstGeom prst="rect">
              <a:avLst/>
            </a:prstGeom>
            <a:noFill/>
            <a:ln>
              <a:noFill/>
            </a:ln>
          </p:spPr>
        </p:pic>
        <p:cxnSp>
          <p:nvCxnSpPr>
            <p:cNvPr id="2637" name="Google Shape;2637;p87"/>
            <p:cNvCxnSpPr/>
            <p:nvPr/>
          </p:nvCxnSpPr>
          <p:spPr>
            <a:xfrm rot="10800000" flipH="1">
              <a:off x="1022482" y="3443288"/>
              <a:ext cx="1111118" cy="1535334"/>
            </a:xfrm>
            <a:prstGeom prst="straightConnector1">
              <a:avLst/>
            </a:prstGeom>
            <a:noFill/>
            <a:ln w="19050" cap="flat" cmpd="sng">
              <a:solidFill>
                <a:schemeClr val="dk1"/>
              </a:solidFill>
              <a:prstDash val="solid"/>
              <a:miter lim="800000"/>
              <a:headEnd type="none" w="sm" len="sm"/>
              <a:tailEnd type="triangle" w="med" len="med"/>
            </a:ln>
          </p:spPr>
        </p:cxnSp>
        <p:cxnSp>
          <p:nvCxnSpPr>
            <p:cNvPr id="2638" name="Google Shape;2638;p87"/>
            <p:cNvCxnSpPr/>
            <p:nvPr/>
          </p:nvCxnSpPr>
          <p:spPr>
            <a:xfrm>
              <a:off x="1069431" y="3471412"/>
              <a:ext cx="1018449" cy="1507210"/>
            </a:xfrm>
            <a:prstGeom prst="straightConnector1">
              <a:avLst/>
            </a:prstGeom>
            <a:noFill/>
            <a:ln w="19050" cap="flat" cmpd="sng">
              <a:solidFill>
                <a:schemeClr val="dk1"/>
              </a:solidFill>
              <a:prstDash val="solid"/>
              <a:miter lim="800000"/>
              <a:headEnd type="none" w="sm" len="sm"/>
              <a:tailEnd type="triangle" w="med" len="med"/>
            </a:ln>
          </p:spPr>
        </p:cxnSp>
        <p:cxnSp>
          <p:nvCxnSpPr>
            <p:cNvPr id="2639" name="Google Shape;2639;p87"/>
            <p:cNvCxnSpPr/>
            <p:nvPr/>
          </p:nvCxnSpPr>
          <p:spPr>
            <a:xfrm rot="10800000" flipH="1">
              <a:off x="1154914" y="3111411"/>
              <a:ext cx="932966" cy="1"/>
            </a:xfrm>
            <a:prstGeom prst="straightConnector1">
              <a:avLst/>
            </a:prstGeom>
            <a:noFill/>
            <a:ln w="19050" cap="flat" cmpd="sng">
              <a:solidFill>
                <a:schemeClr val="dk1"/>
              </a:solidFill>
              <a:prstDash val="solid"/>
              <a:miter lim="800000"/>
              <a:headEnd type="none" w="sm" len="sm"/>
              <a:tailEnd type="triangle" w="med" len="med"/>
            </a:ln>
          </p:spPr>
        </p:cxnSp>
      </p:grpSp>
      <p:sp>
        <p:nvSpPr>
          <p:cNvPr id="2640" name="Google Shape;2640;p87"/>
          <p:cNvSpPr/>
          <p:nvPr/>
        </p:nvSpPr>
        <p:spPr>
          <a:xfrm>
            <a:off x="5244052" y="2370094"/>
            <a:ext cx="411155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2000" b="1">
                <a:solidFill>
                  <a:srgbClr val="333F50"/>
                </a:solidFill>
                <a:latin typeface="Helvetica Neue"/>
                <a:ea typeface="Helvetica Neue"/>
                <a:cs typeface="Helvetica Neue"/>
                <a:sym typeface="Helvetica Neue"/>
              </a:rPr>
              <a:t>商品評分計算：</a:t>
            </a:r>
            <a:endParaRPr sz="2000" b="1">
              <a:solidFill>
                <a:srgbClr val="333F50"/>
              </a:solidFill>
              <a:latin typeface="Helvetica Neue"/>
              <a:ea typeface="Helvetica Neue"/>
              <a:cs typeface="Helvetica Neue"/>
              <a:sym typeface="Helvetica Neue"/>
            </a:endParaRPr>
          </a:p>
        </p:txBody>
      </p:sp>
      <p:sp>
        <p:nvSpPr>
          <p:cNvPr id="2641" name="Google Shape;2641;p87"/>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推薦模型 - 協同過濾</a:t>
            </a:r>
            <a:endParaRPr/>
          </a:p>
        </p:txBody>
      </p:sp>
      <p:sp>
        <p:nvSpPr>
          <p:cNvPr id="2642" name="Google Shape;2642;p87"/>
          <p:cNvSpPr txBox="1"/>
          <p:nvPr/>
        </p:nvSpPr>
        <p:spPr>
          <a:xfrm>
            <a:off x="479094" y="1034042"/>
            <a:ext cx="9129362" cy="37719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以記憶體為基礎的過濾</a:t>
            </a:r>
            <a:endParaRPr/>
          </a:p>
        </p:txBody>
      </p:sp>
      <p:grpSp>
        <p:nvGrpSpPr>
          <p:cNvPr id="2643" name="Google Shape;2643;p87"/>
          <p:cNvGrpSpPr/>
          <p:nvPr/>
        </p:nvGrpSpPr>
        <p:grpSpPr>
          <a:xfrm>
            <a:off x="6961894" y="2219851"/>
            <a:ext cx="2753674" cy="849369"/>
            <a:chOff x="3116215" y="1982934"/>
            <a:chExt cx="2753674" cy="849369"/>
          </a:xfrm>
        </p:grpSpPr>
        <p:sp>
          <p:nvSpPr>
            <p:cNvPr id="2644" name="Google Shape;2644;p87"/>
            <p:cNvSpPr txBox="1"/>
            <p:nvPr/>
          </p:nvSpPr>
          <p:spPr>
            <a:xfrm>
              <a:off x="3116215" y="1982934"/>
              <a:ext cx="2753674" cy="849369"/>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購買產品𝑨的總數量</a:t>
              </a:r>
              <a:endParaRPr sz="2000" b="1">
                <a:solidFill>
                  <a:srgbClr val="333F50"/>
                </a:solidFill>
                <a:latin typeface="Helvetica Neue"/>
                <a:ea typeface="Helvetica Neue"/>
                <a:cs typeface="Helvetica Neue"/>
                <a:sym typeface="Helvetica Neue"/>
              </a:endParaRPr>
            </a:p>
            <a:p>
              <a:pPr marL="0" marR="0" lvl="0" indent="0" algn="ctr" rtl="0">
                <a:lnSpc>
                  <a:spcPct val="90000"/>
                </a:lnSpc>
                <a:spcBef>
                  <a:spcPts val="80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顧客來店消費總次數</a:t>
              </a:r>
              <a:endParaRPr sz="2000" b="1">
                <a:solidFill>
                  <a:srgbClr val="333F50"/>
                </a:solidFill>
                <a:latin typeface="Helvetica Neue"/>
                <a:ea typeface="Helvetica Neue"/>
                <a:cs typeface="Helvetica Neue"/>
                <a:sym typeface="Helvetica Neue"/>
              </a:endParaRPr>
            </a:p>
            <a:p>
              <a:pPr marL="0" marR="0" lvl="0" indent="0" algn="ctr" rtl="0">
                <a:lnSpc>
                  <a:spcPct val="90000"/>
                </a:lnSpc>
                <a:spcBef>
                  <a:spcPts val="600"/>
                </a:spcBef>
                <a:spcAft>
                  <a:spcPts val="0"/>
                </a:spcAft>
                <a:buClr>
                  <a:schemeClr val="dk1"/>
                </a:buClr>
                <a:buSzPts val="2000"/>
                <a:buFont typeface="Arial"/>
                <a:buNone/>
              </a:pPr>
              <a:endParaRPr sz="2000" b="1">
                <a:solidFill>
                  <a:srgbClr val="333F50"/>
                </a:solidFill>
                <a:latin typeface="Helvetica Neue"/>
                <a:ea typeface="Helvetica Neue"/>
                <a:cs typeface="Helvetica Neue"/>
                <a:sym typeface="Helvetica Neue"/>
              </a:endParaRPr>
            </a:p>
          </p:txBody>
        </p:sp>
        <p:cxnSp>
          <p:nvCxnSpPr>
            <p:cNvPr id="2645" name="Google Shape;2645;p87"/>
            <p:cNvCxnSpPr/>
            <p:nvPr/>
          </p:nvCxnSpPr>
          <p:spPr>
            <a:xfrm>
              <a:off x="3341064" y="2336889"/>
              <a:ext cx="2351314" cy="0"/>
            </a:xfrm>
            <a:prstGeom prst="straightConnector1">
              <a:avLst/>
            </a:prstGeom>
            <a:noFill/>
            <a:ln w="19050" cap="flat" cmpd="sng">
              <a:solidFill>
                <a:srgbClr val="333F50"/>
              </a:solidFill>
              <a:prstDash val="solid"/>
              <a:miter lim="800000"/>
              <a:headEnd type="none" w="sm" len="sm"/>
              <a:tailEnd type="none" w="sm" len="sm"/>
            </a:ln>
          </p:spPr>
        </p:cxnSp>
      </p:grpSp>
      <p:grpSp>
        <p:nvGrpSpPr>
          <p:cNvPr id="2646" name="Google Shape;2646;p87"/>
          <p:cNvGrpSpPr/>
          <p:nvPr/>
        </p:nvGrpSpPr>
        <p:grpSpPr>
          <a:xfrm>
            <a:off x="6315613" y="261142"/>
            <a:ext cx="3552287" cy="683557"/>
            <a:chOff x="6315613" y="261142"/>
            <a:chExt cx="3552287" cy="683557"/>
          </a:xfrm>
        </p:grpSpPr>
        <p:sp>
          <p:nvSpPr>
            <p:cNvPr id="2647" name="Google Shape;2647;p87"/>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48" name="Google Shape;2648;p87"/>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49" name="Google Shape;2649;p87"/>
            <p:cNvSpPr/>
            <p:nvPr/>
          </p:nvSpPr>
          <p:spPr>
            <a:xfrm>
              <a:off x="6624042" y="471562"/>
              <a:ext cx="241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50" name="Google Shape;2650;p87"/>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51" name="Google Shape;2651;p87"/>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52" name="Google Shape;2652;p87"/>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53" name="Google Shape;2653;p87"/>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54" name="Google Shape;2654;p87"/>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655" name="Google Shape;2655;p87"/>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656" name="Google Shape;2656;p87"/>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57" name="Google Shape;2657;p87"/>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58" name="Google Shape;2658;p87"/>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59" name="Google Shape;2659;p87"/>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60" name="Google Shape;2660;p87"/>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61" name="Google Shape;2661;p87"/>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662" name="Google Shape;2662;p87"/>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graphicFrame>
        <p:nvGraphicFramePr>
          <p:cNvPr id="2668" name="Google Shape;2668;p88"/>
          <p:cNvGraphicFramePr/>
          <p:nvPr/>
        </p:nvGraphicFramePr>
        <p:xfrm>
          <a:off x="6399470" y="2520886"/>
          <a:ext cx="3000000" cy="3000000"/>
        </p:xfrm>
        <a:graphic>
          <a:graphicData uri="http://schemas.openxmlformats.org/drawingml/2006/table">
            <a:tbl>
              <a:tblPr firstRow="1" bandRow="1">
                <a:noFill/>
                <a:tableStyleId>{D7D76D4D-A393-4A97-87B7-8D03D2C6F1AA}</a:tableStyleId>
              </a:tblPr>
              <a:tblGrid>
                <a:gridCol w="2197775">
                  <a:extLst>
                    <a:ext uri="{9D8B030D-6E8A-4147-A177-3AD203B41FA5}">
                      <a16:colId xmlns:a16="http://schemas.microsoft.com/office/drawing/2014/main" val="20000"/>
                    </a:ext>
                  </a:extLst>
                </a:gridCol>
                <a:gridCol w="2197775">
                  <a:extLst>
                    <a:ext uri="{9D8B030D-6E8A-4147-A177-3AD203B41FA5}">
                      <a16:colId xmlns:a16="http://schemas.microsoft.com/office/drawing/2014/main" val="20001"/>
                    </a:ext>
                  </a:extLst>
                </a:gridCol>
              </a:tblGrid>
              <a:tr h="335475">
                <a:tc>
                  <a:txBody>
                    <a:bodyPr/>
                    <a:lstStyle/>
                    <a:p>
                      <a:pPr marL="0" marR="0" lvl="0" indent="0" algn="ctr" rtl="0">
                        <a:spcBef>
                          <a:spcPts val="0"/>
                        </a:spcBef>
                        <a:spcAft>
                          <a:spcPts val="0"/>
                        </a:spcAft>
                        <a:buNone/>
                      </a:pPr>
                      <a:r>
                        <a:rPr lang="zh-TW" sz="1600" u="none" strike="noStrike" cap="none">
                          <a:solidFill>
                            <a:srgbClr val="333F50"/>
                          </a:solidFill>
                          <a:latin typeface="Helvetica Neue"/>
                          <a:ea typeface="Helvetica Neue"/>
                          <a:cs typeface="Helvetica Neue"/>
                          <a:sym typeface="Helvetica Neue"/>
                        </a:rPr>
                        <a:t>相似度計算方法</a:t>
                      </a:r>
                      <a:endParaRPr sz="1600" b="1" i="0" u="none" strike="noStrike" cap="none">
                        <a:solidFill>
                          <a:srgbClr val="333F50"/>
                        </a:solidFill>
                        <a:latin typeface="Helvetica Neue"/>
                        <a:ea typeface="Helvetica Neue"/>
                        <a:cs typeface="Helvetica Neue"/>
                        <a:sym typeface="Helvetica Neue"/>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u="none" strike="noStrike" cap="none">
                          <a:solidFill>
                            <a:srgbClr val="333F50"/>
                          </a:solidFill>
                          <a:latin typeface="Helvetica Neue"/>
                          <a:ea typeface="Helvetica Neue"/>
                          <a:cs typeface="Helvetica Neue"/>
                          <a:sym typeface="Helvetica Neue"/>
                        </a:rPr>
                        <a:t>RMSE</a:t>
                      </a:r>
                      <a:endParaRPr sz="1600" b="1" i="0" u="none" strike="noStrike" cap="none">
                        <a:solidFill>
                          <a:srgbClr val="333F50"/>
                        </a:solidFill>
                        <a:latin typeface="Helvetica Neue"/>
                        <a:ea typeface="Helvetica Neue"/>
                        <a:cs typeface="Helvetica Neue"/>
                        <a:sym typeface="Helvetica Neue"/>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extLst>
                  <a:ext uri="{0D108BD9-81ED-4DB2-BD59-A6C34878D82A}">
                    <a16:rowId xmlns:a16="http://schemas.microsoft.com/office/drawing/2014/main" val="10000"/>
                  </a:ext>
                </a:extLst>
              </a:tr>
              <a:tr h="299175">
                <a:tc>
                  <a:txBody>
                    <a:bodyPr/>
                    <a:lstStyle/>
                    <a:p>
                      <a:pPr marL="0" marR="0" lvl="0" indent="0" algn="ctr" rtl="0">
                        <a:spcBef>
                          <a:spcPts val="0"/>
                        </a:spcBef>
                        <a:spcAft>
                          <a:spcPts val="0"/>
                        </a:spcAft>
                        <a:buNone/>
                      </a:pPr>
                      <a:r>
                        <a:rPr lang="zh-TW" sz="1400" b="1" u="none" strike="noStrike" cap="none">
                          <a:solidFill>
                            <a:srgbClr val="333F50"/>
                          </a:solidFill>
                          <a:latin typeface="Helvetica Neue"/>
                          <a:ea typeface="Helvetica Neue"/>
                          <a:cs typeface="Helvetica Neue"/>
                          <a:sym typeface="Helvetica Neue"/>
                        </a:rPr>
                        <a:t>Popularity Model</a:t>
                      </a:r>
                      <a:endParaRPr sz="1400" b="1" i="0" u="none" strike="noStrike" cap="none">
                        <a:solidFill>
                          <a:srgbClr val="333F50"/>
                        </a:solidFill>
                        <a:latin typeface="Helvetica Neue"/>
                        <a:ea typeface="Helvetica Neue"/>
                        <a:cs typeface="Helvetica Neue"/>
                        <a:sym typeface="Helvetica Neue"/>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400" b="1" u="none" strike="noStrike" cap="none">
                          <a:solidFill>
                            <a:srgbClr val="333F50"/>
                          </a:solidFill>
                          <a:latin typeface="Helvetica Neue"/>
                          <a:ea typeface="Helvetica Neue"/>
                          <a:cs typeface="Helvetica Neue"/>
                          <a:sym typeface="Helvetica Neue"/>
                        </a:rPr>
                        <a:t>0.8858244</a:t>
                      </a:r>
                      <a:endParaRPr sz="1400" b="1" i="0" u="none" strike="noStrike" cap="none">
                        <a:solidFill>
                          <a:srgbClr val="333F50"/>
                        </a:solidFill>
                        <a:latin typeface="Helvetica Neue"/>
                        <a:ea typeface="Helvetica Neue"/>
                        <a:cs typeface="Helvetica Neue"/>
                        <a:sym typeface="Helvetica Neue"/>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99175">
                <a:tc>
                  <a:txBody>
                    <a:bodyPr/>
                    <a:lstStyle/>
                    <a:p>
                      <a:pPr marL="0" marR="0" lvl="0" indent="0" algn="ctr" rtl="0">
                        <a:spcBef>
                          <a:spcPts val="0"/>
                        </a:spcBef>
                        <a:spcAft>
                          <a:spcPts val="0"/>
                        </a:spcAft>
                        <a:buNone/>
                      </a:pPr>
                      <a:r>
                        <a:rPr lang="zh-TW" sz="1400" b="1" u="none" strike="noStrike" cap="none">
                          <a:solidFill>
                            <a:srgbClr val="333F50"/>
                          </a:solidFill>
                          <a:latin typeface="Helvetica Neue"/>
                          <a:ea typeface="Helvetica Neue"/>
                          <a:cs typeface="Helvetica Neue"/>
                          <a:sym typeface="Helvetica Neue"/>
                        </a:rPr>
                        <a:t>Cosine Similarity</a:t>
                      </a:r>
                      <a:endParaRPr sz="1400" b="1" i="0" u="none" strike="noStrike" cap="none">
                        <a:solidFill>
                          <a:srgbClr val="333F50"/>
                        </a:solidFill>
                        <a:latin typeface="Helvetica Neue"/>
                        <a:ea typeface="Helvetica Neue"/>
                        <a:cs typeface="Helvetica Neue"/>
                        <a:sym typeface="Helvetica Neue"/>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400" b="1" u="none" strike="noStrike" cap="none">
                          <a:solidFill>
                            <a:srgbClr val="333F50"/>
                          </a:solidFill>
                          <a:latin typeface="Helvetica Neue"/>
                          <a:ea typeface="Helvetica Neue"/>
                          <a:cs typeface="Helvetica Neue"/>
                          <a:sym typeface="Helvetica Neue"/>
                        </a:rPr>
                        <a:t>3.6176062</a:t>
                      </a:r>
                      <a:endParaRPr sz="1400" b="1" i="0" u="none" strike="noStrike" cap="none">
                        <a:solidFill>
                          <a:srgbClr val="333F50"/>
                        </a:solidFill>
                        <a:latin typeface="Helvetica Neue"/>
                        <a:ea typeface="Helvetica Neue"/>
                        <a:cs typeface="Helvetica Neue"/>
                        <a:sym typeface="Helvetica Neue"/>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99175">
                <a:tc>
                  <a:txBody>
                    <a:bodyPr/>
                    <a:lstStyle/>
                    <a:p>
                      <a:pPr marL="0" marR="0" lvl="0" indent="0" algn="ctr" rtl="0">
                        <a:spcBef>
                          <a:spcPts val="0"/>
                        </a:spcBef>
                        <a:spcAft>
                          <a:spcPts val="0"/>
                        </a:spcAft>
                        <a:buNone/>
                      </a:pPr>
                      <a:r>
                        <a:rPr lang="zh-TW" sz="1400" b="1" u="none" strike="noStrike" cap="none">
                          <a:solidFill>
                            <a:srgbClr val="333F50"/>
                          </a:solidFill>
                          <a:latin typeface="Helvetica Neue"/>
                          <a:ea typeface="Helvetica Neue"/>
                          <a:cs typeface="Helvetica Neue"/>
                          <a:sym typeface="Helvetica Neue"/>
                        </a:rPr>
                        <a:t>Pearson Similarity</a:t>
                      </a:r>
                      <a:endParaRPr sz="1400" b="1" i="0" u="none" strike="noStrike" cap="none">
                        <a:solidFill>
                          <a:srgbClr val="333F50"/>
                        </a:solidFill>
                        <a:latin typeface="Helvetica Neue"/>
                        <a:ea typeface="Helvetica Neue"/>
                        <a:cs typeface="Helvetica Neue"/>
                        <a:sym typeface="Helvetica Neue"/>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400" b="1" u="none" strike="noStrike" cap="none">
                          <a:solidFill>
                            <a:srgbClr val="333F50"/>
                          </a:solidFill>
                          <a:latin typeface="Helvetica Neue"/>
                          <a:ea typeface="Helvetica Neue"/>
                          <a:cs typeface="Helvetica Neue"/>
                          <a:sym typeface="Helvetica Neue"/>
                        </a:rPr>
                        <a:t>0.8774369</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99175">
                <a:tc>
                  <a:txBody>
                    <a:bodyPr/>
                    <a:lstStyle/>
                    <a:p>
                      <a:pPr marL="0" marR="0" lvl="0" indent="0" algn="ctr" rtl="0">
                        <a:spcBef>
                          <a:spcPts val="0"/>
                        </a:spcBef>
                        <a:spcAft>
                          <a:spcPts val="0"/>
                        </a:spcAft>
                        <a:buNone/>
                      </a:pPr>
                      <a:r>
                        <a:rPr lang="zh-TW" sz="1400" b="1" i="0" u="none" strike="noStrike" cap="none">
                          <a:solidFill>
                            <a:srgbClr val="333F50"/>
                          </a:solidFill>
                          <a:latin typeface="Helvetica Neue"/>
                          <a:ea typeface="Helvetica Neue"/>
                          <a:cs typeface="Helvetica Neue"/>
                          <a:sym typeface="Helvetica Neue"/>
                        </a:rPr>
                        <a:t>ALS</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400" b="1" u="none" strike="noStrike" cap="none">
                          <a:solidFill>
                            <a:srgbClr val="333F50"/>
                          </a:solidFill>
                          <a:latin typeface="Helvetica Neue"/>
                          <a:ea typeface="Helvetica Neue"/>
                          <a:cs typeface="Helvetica Neue"/>
                          <a:sym typeface="Helvetica Neue"/>
                        </a:rPr>
                        <a:t>0.8326762</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aphicFrame>
        <p:nvGraphicFramePr>
          <p:cNvPr id="2669" name="Google Shape;2669;p88"/>
          <p:cNvGraphicFramePr/>
          <p:nvPr/>
        </p:nvGraphicFramePr>
        <p:xfrm>
          <a:off x="6399470" y="4524767"/>
          <a:ext cx="3000000" cy="3000000"/>
        </p:xfrm>
        <a:graphic>
          <a:graphicData uri="http://schemas.openxmlformats.org/drawingml/2006/table">
            <a:tbl>
              <a:tblPr firstRow="1" bandRow="1">
                <a:noFill/>
                <a:tableStyleId>{D7D76D4D-A393-4A97-87B7-8D03D2C6F1AA}</a:tableStyleId>
              </a:tblPr>
              <a:tblGrid>
                <a:gridCol w="2196000">
                  <a:extLst>
                    <a:ext uri="{9D8B030D-6E8A-4147-A177-3AD203B41FA5}">
                      <a16:colId xmlns:a16="http://schemas.microsoft.com/office/drawing/2014/main" val="20000"/>
                    </a:ext>
                  </a:extLst>
                </a:gridCol>
                <a:gridCol w="2197775">
                  <a:extLst>
                    <a:ext uri="{9D8B030D-6E8A-4147-A177-3AD203B41FA5}">
                      <a16:colId xmlns:a16="http://schemas.microsoft.com/office/drawing/2014/main" val="20001"/>
                    </a:ext>
                  </a:extLst>
                </a:gridCol>
              </a:tblGrid>
              <a:tr h="360000">
                <a:tc>
                  <a:txBody>
                    <a:bodyPr/>
                    <a:lstStyle/>
                    <a:p>
                      <a:pPr marL="0" marR="0" lvl="0" indent="0" algn="ctr" rtl="0">
                        <a:lnSpc>
                          <a:spcPct val="100000"/>
                        </a:lnSpc>
                        <a:spcBef>
                          <a:spcPts val="0"/>
                        </a:spcBef>
                        <a:spcAft>
                          <a:spcPts val="0"/>
                        </a:spcAft>
                        <a:buClr>
                          <a:srgbClr val="333F50"/>
                        </a:buClr>
                        <a:buSzPts val="1600"/>
                        <a:buFont typeface="Helvetica Neue"/>
                        <a:buNone/>
                      </a:pPr>
                      <a:r>
                        <a:rPr lang="zh-TW" sz="1600" b="1" u="none" strike="noStrike" cap="none">
                          <a:solidFill>
                            <a:srgbClr val="333F50"/>
                          </a:solidFill>
                          <a:latin typeface="Helvetica Neue"/>
                          <a:ea typeface="Helvetica Neue"/>
                          <a:cs typeface="Helvetica Neue"/>
                          <a:sym typeface="Helvetica Neue"/>
                        </a:rPr>
                        <a:t>相似度計算方法</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u="none" strike="noStrike" cap="none">
                          <a:solidFill>
                            <a:srgbClr val="333F50"/>
                          </a:solidFill>
                          <a:latin typeface="Helvetica Neue"/>
                          <a:ea typeface="Helvetica Neue"/>
                          <a:cs typeface="Helvetica Neue"/>
                          <a:sym typeface="Helvetica Neue"/>
                        </a:rPr>
                        <a:t>RMSE</a:t>
                      </a:r>
                      <a:endParaRPr sz="1600" b="1" u="none" strike="noStrike" cap="none">
                        <a:solidFill>
                          <a:srgbClr val="333F50"/>
                        </a:solidFill>
                        <a:latin typeface="Helvetica Neue"/>
                        <a:ea typeface="Helvetica Neue"/>
                        <a:cs typeface="Helvetica Neue"/>
                        <a:sym typeface="Helvetica Neue"/>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extLst>
                  <a:ext uri="{0D108BD9-81ED-4DB2-BD59-A6C34878D82A}">
                    <a16:rowId xmlns:a16="http://schemas.microsoft.com/office/drawing/2014/main" val="10000"/>
                  </a:ext>
                </a:extLst>
              </a:tr>
              <a:tr h="299175">
                <a:tc>
                  <a:txBody>
                    <a:bodyPr/>
                    <a:lstStyle/>
                    <a:p>
                      <a:pPr marL="0" marR="0" lvl="0" indent="0" algn="ctr" rtl="0">
                        <a:spcBef>
                          <a:spcPts val="0"/>
                        </a:spcBef>
                        <a:spcAft>
                          <a:spcPts val="0"/>
                        </a:spcAft>
                        <a:buNone/>
                      </a:pPr>
                      <a:r>
                        <a:rPr lang="zh-TW" sz="1600" b="1" u="none" strike="noStrike" cap="none">
                          <a:solidFill>
                            <a:srgbClr val="333F50"/>
                          </a:solidFill>
                          <a:latin typeface="Helvetica Neue"/>
                          <a:ea typeface="Helvetica Neue"/>
                          <a:cs typeface="Helvetica Neue"/>
                          <a:sym typeface="Helvetica Neue"/>
                        </a:rPr>
                        <a:t>Popularity Model</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600" b="1" u="none" strike="noStrike" cap="none">
                          <a:solidFill>
                            <a:srgbClr val="333F50"/>
                          </a:solidFill>
                          <a:latin typeface="Helvetica Neue"/>
                          <a:ea typeface="Helvetica Neue"/>
                          <a:cs typeface="Helvetica Neue"/>
                          <a:sym typeface="Helvetica Neue"/>
                        </a:rPr>
                        <a:t>0.2253293</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99175">
                <a:tc>
                  <a:txBody>
                    <a:bodyPr/>
                    <a:lstStyle/>
                    <a:p>
                      <a:pPr marL="0" marR="0" lvl="0" indent="0" algn="ctr" rtl="0">
                        <a:spcBef>
                          <a:spcPts val="0"/>
                        </a:spcBef>
                        <a:spcAft>
                          <a:spcPts val="0"/>
                        </a:spcAft>
                        <a:buNone/>
                      </a:pPr>
                      <a:r>
                        <a:rPr lang="zh-TW" sz="1600" b="1" u="none" strike="noStrike" cap="none">
                          <a:solidFill>
                            <a:srgbClr val="333F50"/>
                          </a:solidFill>
                          <a:latin typeface="Helvetica Neue"/>
                          <a:ea typeface="Helvetica Neue"/>
                          <a:cs typeface="Helvetica Neue"/>
                          <a:sym typeface="Helvetica Neue"/>
                        </a:rPr>
                        <a:t>Cosine Similarity</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600" b="1" u="none" strike="noStrike" cap="none">
                          <a:solidFill>
                            <a:srgbClr val="333F50"/>
                          </a:solidFill>
                          <a:latin typeface="Helvetica Neue"/>
                          <a:ea typeface="Helvetica Neue"/>
                          <a:cs typeface="Helvetica Neue"/>
                          <a:sym typeface="Helvetica Neue"/>
                        </a:rPr>
                        <a:t>0.7126899</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99175">
                <a:tc>
                  <a:txBody>
                    <a:bodyPr/>
                    <a:lstStyle/>
                    <a:p>
                      <a:pPr marL="0" marR="0" lvl="0" indent="0" algn="ctr" rtl="0">
                        <a:spcBef>
                          <a:spcPts val="0"/>
                        </a:spcBef>
                        <a:spcAft>
                          <a:spcPts val="0"/>
                        </a:spcAft>
                        <a:buNone/>
                      </a:pPr>
                      <a:r>
                        <a:rPr lang="zh-TW" sz="1600" b="1" u="none" strike="noStrike" cap="none">
                          <a:solidFill>
                            <a:srgbClr val="333F50"/>
                          </a:solidFill>
                          <a:latin typeface="Helvetica Neue"/>
                          <a:ea typeface="Helvetica Neue"/>
                          <a:cs typeface="Helvetica Neue"/>
                          <a:sym typeface="Helvetica Neue"/>
                        </a:rPr>
                        <a:t>Pearson Similarity</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600" b="1" u="none" strike="noStrike" cap="none">
                          <a:solidFill>
                            <a:srgbClr val="333F50"/>
                          </a:solidFill>
                          <a:latin typeface="Helvetica Neue"/>
                          <a:ea typeface="Helvetica Neue"/>
                          <a:cs typeface="Helvetica Neue"/>
                          <a:sym typeface="Helvetica Neue"/>
                        </a:rPr>
                        <a:t>0.2231577</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94800">
                <a:tc>
                  <a:txBody>
                    <a:bodyPr/>
                    <a:lstStyle/>
                    <a:p>
                      <a:pPr marL="0" marR="0" lvl="0" indent="0" algn="ctr" rtl="0">
                        <a:spcBef>
                          <a:spcPts val="0"/>
                        </a:spcBef>
                        <a:spcAft>
                          <a:spcPts val="0"/>
                        </a:spcAft>
                        <a:buNone/>
                      </a:pPr>
                      <a:r>
                        <a:rPr lang="zh-TW" sz="1600" b="1" u="none" strike="noStrike" cap="none">
                          <a:solidFill>
                            <a:srgbClr val="C00000"/>
                          </a:solidFill>
                          <a:latin typeface="Helvetica Neue"/>
                          <a:ea typeface="Helvetica Neue"/>
                          <a:cs typeface="Helvetica Neue"/>
                          <a:sym typeface="Helvetica Neue"/>
                        </a:rPr>
                        <a:t>ALS</a:t>
                      </a:r>
                      <a:endParaRPr sz="1600" b="1" u="none" strike="noStrike" cap="none">
                        <a:solidFill>
                          <a:srgbClr val="C00000"/>
                        </a:solidFill>
                        <a:latin typeface="Helvetica Neue"/>
                        <a:ea typeface="Helvetica Neue"/>
                        <a:cs typeface="Helvetica Neue"/>
                        <a:sym typeface="Helvetica Neue"/>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zh-TW" sz="1600" b="1" u="none" strike="noStrike" cap="none">
                          <a:solidFill>
                            <a:srgbClr val="C00000"/>
                          </a:solidFill>
                          <a:latin typeface="Helvetica Neue"/>
                          <a:ea typeface="Helvetica Neue"/>
                          <a:cs typeface="Helvetica Neue"/>
                          <a:sym typeface="Helvetica Neue"/>
                        </a:rPr>
                        <a:t>0.2190529</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2670" name="Google Shape;2670;p88"/>
          <p:cNvSpPr txBox="1"/>
          <p:nvPr/>
        </p:nvSpPr>
        <p:spPr>
          <a:xfrm>
            <a:off x="6389234" y="2148519"/>
            <a:ext cx="25988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333F50"/>
                </a:solidFill>
                <a:latin typeface="Helvetica Neue"/>
                <a:ea typeface="Helvetica Neue"/>
                <a:cs typeface="Helvetica Neue"/>
                <a:sym typeface="Helvetica Neue"/>
              </a:rPr>
              <a:t>評分無標準化：</a:t>
            </a:r>
            <a:endParaRPr/>
          </a:p>
        </p:txBody>
      </p:sp>
      <p:sp>
        <p:nvSpPr>
          <p:cNvPr id="2671" name="Google Shape;2671;p88"/>
          <p:cNvSpPr txBox="1"/>
          <p:nvPr/>
        </p:nvSpPr>
        <p:spPr>
          <a:xfrm>
            <a:off x="6389234" y="4148762"/>
            <a:ext cx="25988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333F50"/>
                </a:solidFill>
                <a:latin typeface="Helvetica Neue"/>
                <a:ea typeface="Helvetica Neue"/>
                <a:cs typeface="Helvetica Neue"/>
                <a:sym typeface="Helvetica Neue"/>
              </a:rPr>
              <a:t>評分標準化：</a:t>
            </a:r>
            <a:endParaRPr/>
          </a:p>
        </p:txBody>
      </p:sp>
      <p:pic>
        <p:nvPicPr>
          <p:cNvPr id="2672" name="Google Shape;2672;p88" descr="C:\Users\Tibame_25\Desktop\AI_Bigdata\TFB102_T4\Team_Topic\PPT\Image\1608724_o_thumbs_up_icon (1).png"/>
          <p:cNvPicPr preferRelativeResize="0"/>
          <p:nvPr/>
        </p:nvPicPr>
        <p:blipFill rotWithShape="1">
          <a:blip r:embed="rId3">
            <a:alphaModFix/>
          </a:blip>
          <a:srcRect/>
          <a:stretch/>
        </p:blipFill>
        <p:spPr>
          <a:xfrm>
            <a:off x="10789190" y="5621360"/>
            <a:ext cx="521971" cy="521971"/>
          </a:xfrm>
          <a:prstGeom prst="rect">
            <a:avLst/>
          </a:prstGeom>
          <a:noFill/>
          <a:ln>
            <a:noFill/>
          </a:ln>
        </p:spPr>
      </p:pic>
      <p:grpSp>
        <p:nvGrpSpPr>
          <p:cNvPr id="2673" name="Google Shape;2673;p88"/>
          <p:cNvGrpSpPr/>
          <p:nvPr/>
        </p:nvGrpSpPr>
        <p:grpSpPr>
          <a:xfrm>
            <a:off x="955264" y="2597429"/>
            <a:ext cx="4395530" cy="2388851"/>
            <a:chOff x="71008" y="2265651"/>
            <a:chExt cx="5313859" cy="2614611"/>
          </a:xfrm>
        </p:grpSpPr>
        <p:pic>
          <p:nvPicPr>
            <p:cNvPr id="2674" name="Google Shape;2674;p88" descr="C:\Users\Tibame_25\Desktop\AI_Bigdata\TFB102_T4\Team_Topic\PPT\Image\4714994_avatar_people_person_profile_student_icon.png"/>
            <p:cNvPicPr preferRelativeResize="0"/>
            <p:nvPr/>
          </p:nvPicPr>
          <p:blipFill rotWithShape="1">
            <a:blip r:embed="rId4">
              <a:alphaModFix/>
            </a:blip>
            <a:srcRect/>
            <a:stretch/>
          </p:blipFill>
          <p:spPr>
            <a:xfrm>
              <a:off x="3116491" y="3057308"/>
              <a:ext cx="900000" cy="900000"/>
            </a:xfrm>
            <a:prstGeom prst="rect">
              <a:avLst/>
            </a:prstGeom>
            <a:noFill/>
            <a:ln>
              <a:noFill/>
            </a:ln>
          </p:spPr>
        </p:pic>
        <p:pic>
          <p:nvPicPr>
            <p:cNvPr id="2675" name="Google Shape;2675;p88" descr="C:\Users\Tibame_25\Desktop\AI_Bigdata\TFB102_T4\Team_Topic\PPT\Image\4715018_avatar_people_person_profile_user_icon.png"/>
            <p:cNvPicPr preferRelativeResize="0"/>
            <p:nvPr/>
          </p:nvPicPr>
          <p:blipFill rotWithShape="1">
            <a:blip r:embed="rId5">
              <a:alphaModFix/>
            </a:blip>
            <a:srcRect/>
            <a:stretch/>
          </p:blipFill>
          <p:spPr>
            <a:xfrm>
              <a:off x="1464076" y="3057308"/>
              <a:ext cx="900000" cy="900000"/>
            </a:xfrm>
            <a:prstGeom prst="rect">
              <a:avLst/>
            </a:prstGeom>
            <a:noFill/>
            <a:ln>
              <a:noFill/>
            </a:ln>
          </p:spPr>
        </p:pic>
        <p:pic>
          <p:nvPicPr>
            <p:cNvPr id="2676" name="Google Shape;2676;p88" descr="C:\Users\Tibame_25\Desktop\AI_Bigdata\TFB102_T4\Team_Topic\PPT\Image\6643376_diet_drink_fitness_healthy_milk_icon (1).png"/>
            <p:cNvPicPr preferRelativeResize="0"/>
            <p:nvPr/>
          </p:nvPicPr>
          <p:blipFill rotWithShape="1">
            <a:blip r:embed="rId6">
              <a:alphaModFix/>
            </a:blip>
            <a:srcRect/>
            <a:stretch/>
          </p:blipFill>
          <p:spPr>
            <a:xfrm>
              <a:off x="4664867" y="2265651"/>
              <a:ext cx="720000" cy="720000"/>
            </a:xfrm>
            <a:prstGeom prst="rect">
              <a:avLst/>
            </a:prstGeom>
            <a:noFill/>
            <a:ln>
              <a:noFill/>
            </a:ln>
          </p:spPr>
        </p:pic>
        <p:pic>
          <p:nvPicPr>
            <p:cNvPr id="2677" name="Google Shape;2677;p88" descr="C:\Users\Tibame_25\Desktop\AI_Bigdata\TFB102_T4\Team_Topic\PPT\Image\6643376_diet_drink_fitness_healthy_milk_icon (1).png"/>
            <p:cNvPicPr preferRelativeResize="0"/>
            <p:nvPr/>
          </p:nvPicPr>
          <p:blipFill rotWithShape="1">
            <a:blip r:embed="rId6">
              <a:alphaModFix/>
            </a:blip>
            <a:srcRect/>
            <a:stretch/>
          </p:blipFill>
          <p:spPr>
            <a:xfrm>
              <a:off x="71008" y="2337308"/>
              <a:ext cx="720000" cy="720000"/>
            </a:xfrm>
            <a:prstGeom prst="rect">
              <a:avLst/>
            </a:prstGeom>
            <a:noFill/>
            <a:ln>
              <a:noFill/>
            </a:ln>
          </p:spPr>
        </p:pic>
        <p:pic>
          <p:nvPicPr>
            <p:cNvPr id="2678" name="Google Shape;2678;p88" descr="C:\Users\Tibame_25\Desktop\AI_Bigdata\TFB102_T4\Team_Topic\PPT\Image\56018_banana_fruit_vegetable_icon.png"/>
            <p:cNvPicPr preferRelativeResize="0"/>
            <p:nvPr/>
          </p:nvPicPr>
          <p:blipFill rotWithShape="1">
            <a:blip r:embed="rId7">
              <a:alphaModFix/>
            </a:blip>
            <a:srcRect/>
            <a:stretch/>
          </p:blipFill>
          <p:spPr>
            <a:xfrm>
              <a:off x="4664867" y="3158459"/>
              <a:ext cx="720000" cy="720000"/>
            </a:xfrm>
            <a:prstGeom prst="rect">
              <a:avLst/>
            </a:prstGeom>
            <a:noFill/>
            <a:ln>
              <a:noFill/>
            </a:ln>
          </p:spPr>
        </p:pic>
        <p:pic>
          <p:nvPicPr>
            <p:cNvPr id="2679" name="Google Shape;2679;p88" descr="C:\Users\Tibame_25\Desktop\AI_Bigdata\TFB102_T4\Team_Topic\PPT\Image\56018_banana_fruit_vegetable_icon.png"/>
            <p:cNvPicPr preferRelativeResize="0"/>
            <p:nvPr/>
          </p:nvPicPr>
          <p:blipFill rotWithShape="1">
            <a:blip r:embed="rId7">
              <a:alphaModFix/>
            </a:blip>
            <a:srcRect/>
            <a:stretch/>
          </p:blipFill>
          <p:spPr>
            <a:xfrm>
              <a:off x="71008" y="3147308"/>
              <a:ext cx="720000" cy="720000"/>
            </a:xfrm>
            <a:prstGeom prst="rect">
              <a:avLst/>
            </a:prstGeom>
            <a:noFill/>
            <a:ln>
              <a:noFill/>
            </a:ln>
          </p:spPr>
        </p:pic>
        <p:pic>
          <p:nvPicPr>
            <p:cNvPr id="2680" name="Google Shape;2680;p88" descr="C:\Users\Tibame_25\Desktop\AI_Bigdata\TFB102_T4\Team_Topic\PPT\Image\7603397_strawberry_healthy_organic_food_fruit icon_icon.png"/>
            <p:cNvPicPr preferRelativeResize="0"/>
            <p:nvPr/>
          </p:nvPicPr>
          <p:blipFill rotWithShape="1">
            <a:blip r:embed="rId8">
              <a:alphaModFix/>
            </a:blip>
            <a:srcRect/>
            <a:stretch/>
          </p:blipFill>
          <p:spPr>
            <a:xfrm>
              <a:off x="4664867" y="4160262"/>
              <a:ext cx="720000" cy="720000"/>
            </a:xfrm>
            <a:prstGeom prst="rect">
              <a:avLst/>
            </a:prstGeom>
            <a:noFill/>
            <a:ln>
              <a:noFill/>
            </a:ln>
          </p:spPr>
        </p:pic>
        <p:cxnSp>
          <p:nvCxnSpPr>
            <p:cNvPr id="2681" name="Google Shape;2681;p88"/>
            <p:cNvCxnSpPr/>
            <p:nvPr/>
          </p:nvCxnSpPr>
          <p:spPr>
            <a:xfrm rot="10800000" flipH="1">
              <a:off x="4046335" y="2720130"/>
              <a:ext cx="577435" cy="438329"/>
            </a:xfrm>
            <a:prstGeom prst="straightConnector1">
              <a:avLst/>
            </a:prstGeom>
            <a:noFill/>
            <a:ln w="19050" cap="flat" cmpd="sng">
              <a:solidFill>
                <a:schemeClr val="dk1"/>
              </a:solidFill>
              <a:prstDash val="solid"/>
              <a:miter lim="800000"/>
              <a:headEnd type="none" w="sm" len="sm"/>
              <a:tailEnd type="triangle" w="med" len="med"/>
            </a:ln>
          </p:spPr>
        </p:cxnSp>
        <p:cxnSp>
          <p:nvCxnSpPr>
            <p:cNvPr id="2682" name="Google Shape;2682;p88"/>
            <p:cNvCxnSpPr/>
            <p:nvPr/>
          </p:nvCxnSpPr>
          <p:spPr>
            <a:xfrm rot="10800000">
              <a:off x="937989" y="2697308"/>
              <a:ext cx="608257" cy="576687"/>
            </a:xfrm>
            <a:prstGeom prst="straightConnector1">
              <a:avLst/>
            </a:prstGeom>
            <a:noFill/>
            <a:ln w="19050" cap="flat" cmpd="sng">
              <a:solidFill>
                <a:schemeClr val="dk1"/>
              </a:solidFill>
              <a:prstDash val="solid"/>
              <a:miter lim="800000"/>
              <a:headEnd type="none" w="sm" len="sm"/>
              <a:tailEnd type="triangle" w="med" len="med"/>
            </a:ln>
          </p:spPr>
        </p:cxnSp>
        <p:cxnSp>
          <p:nvCxnSpPr>
            <p:cNvPr id="2683" name="Google Shape;2683;p88"/>
            <p:cNvCxnSpPr/>
            <p:nvPr/>
          </p:nvCxnSpPr>
          <p:spPr>
            <a:xfrm rot="10800000" flipH="1">
              <a:off x="4035658" y="3505836"/>
              <a:ext cx="577435" cy="1472"/>
            </a:xfrm>
            <a:prstGeom prst="straightConnector1">
              <a:avLst/>
            </a:prstGeom>
            <a:noFill/>
            <a:ln w="19050" cap="flat" cmpd="sng">
              <a:solidFill>
                <a:schemeClr val="dk1"/>
              </a:solidFill>
              <a:prstDash val="solid"/>
              <a:miter lim="800000"/>
              <a:headEnd type="none" w="sm" len="sm"/>
              <a:tailEnd type="triangle" w="med" len="med"/>
            </a:ln>
          </p:spPr>
        </p:cxnSp>
        <p:cxnSp>
          <p:nvCxnSpPr>
            <p:cNvPr id="2684" name="Google Shape;2684;p88"/>
            <p:cNvCxnSpPr>
              <a:endCxn id="2674" idx="1"/>
            </p:cNvCxnSpPr>
            <p:nvPr/>
          </p:nvCxnSpPr>
          <p:spPr>
            <a:xfrm>
              <a:off x="2364091" y="3507308"/>
              <a:ext cx="752400" cy="0"/>
            </a:xfrm>
            <a:prstGeom prst="straightConnector1">
              <a:avLst/>
            </a:prstGeom>
            <a:noFill/>
            <a:ln w="19050" cap="flat" cmpd="sng">
              <a:solidFill>
                <a:schemeClr val="dk1"/>
              </a:solidFill>
              <a:prstDash val="solid"/>
              <a:miter lim="800000"/>
              <a:headEnd type="triangle" w="med" len="med"/>
              <a:tailEnd type="triangle" w="med" len="med"/>
            </a:ln>
          </p:spPr>
        </p:cxnSp>
        <p:cxnSp>
          <p:nvCxnSpPr>
            <p:cNvPr id="2685" name="Google Shape;2685;p88"/>
            <p:cNvCxnSpPr/>
            <p:nvPr/>
          </p:nvCxnSpPr>
          <p:spPr>
            <a:xfrm rot="10800000">
              <a:off x="937989" y="3507308"/>
              <a:ext cx="608257" cy="0"/>
            </a:xfrm>
            <a:prstGeom prst="straightConnector1">
              <a:avLst/>
            </a:prstGeom>
            <a:noFill/>
            <a:ln w="19050" cap="flat" cmpd="sng">
              <a:solidFill>
                <a:schemeClr val="dk1"/>
              </a:solidFill>
              <a:prstDash val="solid"/>
              <a:miter lim="800000"/>
              <a:headEnd type="none" w="sm" len="sm"/>
              <a:tailEnd type="triangle" w="med" len="med"/>
            </a:ln>
          </p:spPr>
        </p:cxnSp>
        <p:cxnSp>
          <p:nvCxnSpPr>
            <p:cNvPr id="2686" name="Google Shape;2686;p88"/>
            <p:cNvCxnSpPr/>
            <p:nvPr/>
          </p:nvCxnSpPr>
          <p:spPr>
            <a:xfrm>
              <a:off x="4046335" y="3957308"/>
              <a:ext cx="577436" cy="458951"/>
            </a:xfrm>
            <a:prstGeom prst="straightConnector1">
              <a:avLst/>
            </a:prstGeom>
            <a:noFill/>
            <a:ln w="19050" cap="flat" cmpd="sng">
              <a:solidFill>
                <a:schemeClr val="dk1"/>
              </a:solidFill>
              <a:prstDash val="solid"/>
              <a:miter lim="800000"/>
              <a:headEnd type="none" w="sm" len="sm"/>
              <a:tailEnd type="triangle" w="med" len="med"/>
            </a:ln>
          </p:spPr>
        </p:cxnSp>
        <p:cxnSp>
          <p:nvCxnSpPr>
            <p:cNvPr id="2687" name="Google Shape;2687;p88"/>
            <p:cNvCxnSpPr>
              <a:stCxn id="2675" idx="2"/>
            </p:cNvCxnSpPr>
            <p:nvPr/>
          </p:nvCxnSpPr>
          <p:spPr>
            <a:xfrm rot="-5400000" flipH="1">
              <a:off x="2815426" y="3055958"/>
              <a:ext cx="811800" cy="2614500"/>
            </a:xfrm>
            <a:prstGeom prst="bentConnector2">
              <a:avLst/>
            </a:prstGeom>
            <a:noFill/>
            <a:ln w="28575" cap="flat" cmpd="sng">
              <a:solidFill>
                <a:schemeClr val="dk1"/>
              </a:solidFill>
              <a:prstDash val="dash"/>
              <a:miter lim="800000"/>
              <a:headEnd type="none" w="sm" len="sm"/>
              <a:tailEnd type="triangle" w="med" len="med"/>
            </a:ln>
          </p:spPr>
        </p:cxnSp>
        <p:sp>
          <p:nvSpPr>
            <p:cNvPr id="2688" name="Google Shape;2688;p88"/>
            <p:cNvSpPr txBox="1"/>
            <p:nvPr/>
          </p:nvSpPr>
          <p:spPr>
            <a:xfrm>
              <a:off x="2264031" y="4384632"/>
              <a:ext cx="1593071" cy="4265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0070C0"/>
                  </a:solidFill>
                  <a:latin typeface="Helvetica Neue"/>
                  <a:ea typeface="Helvetica Neue"/>
                  <a:cs typeface="Helvetica Neue"/>
                  <a:sym typeface="Helvetica Neue"/>
                </a:rPr>
                <a:t>Recommend</a:t>
              </a:r>
              <a:endParaRPr sz="1400" b="1">
                <a:solidFill>
                  <a:srgbClr val="0070C0"/>
                </a:solidFill>
                <a:latin typeface="Helvetica Neue"/>
                <a:ea typeface="Helvetica Neue"/>
                <a:cs typeface="Helvetica Neue"/>
                <a:sym typeface="Helvetica Neue"/>
              </a:endParaRPr>
            </a:p>
          </p:txBody>
        </p:sp>
        <p:sp>
          <p:nvSpPr>
            <p:cNvPr id="2689" name="Google Shape;2689;p88"/>
            <p:cNvSpPr txBox="1"/>
            <p:nvPr/>
          </p:nvSpPr>
          <p:spPr>
            <a:xfrm>
              <a:off x="2264031" y="3133284"/>
              <a:ext cx="1043398" cy="4265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400" b="1">
                  <a:solidFill>
                    <a:srgbClr val="0070C0"/>
                  </a:solidFill>
                  <a:latin typeface="Helvetica Neue"/>
                  <a:ea typeface="Helvetica Neue"/>
                  <a:cs typeface="Helvetica Neue"/>
                  <a:sym typeface="Helvetica Neue"/>
                </a:rPr>
                <a:t>Similar</a:t>
              </a:r>
              <a:endParaRPr/>
            </a:p>
          </p:txBody>
        </p:sp>
      </p:grpSp>
      <p:sp>
        <p:nvSpPr>
          <p:cNvPr id="2690" name="Google Shape;2690;p88"/>
          <p:cNvSpPr/>
          <p:nvPr/>
        </p:nvSpPr>
        <p:spPr>
          <a:xfrm>
            <a:off x="1869818" y="2172903"/>
            <a:ext cx="357107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800" b="1">
                <a:solidFill>
                  <a:srgbClr val="0070C0"/>
                </a:solidFill>
                <a:latin typeface="Helvetica Neue"/>
                <a:ea typeface="Helvetica Neue"/>
                <a:cs typeface="Helvetica Neue"/>
                <a:sym typeface="Helvetica Neue"/>
              </a:rPr>
              <a:t>以模型為基礎的過濾：ALS</a:t>
            </a:r>
            <a:endParaRPr/>
          </a:p>
        </p:txBody>
      </p:sp>
      <p:sp>
        <p:nvSpPr>
          <p:cNvPr id="2691" name="Google Shape;2691;p88"/>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推薦模型 - 協同過濾</a:t>
            </a:r>
            <a:endParaRPr/>
          </a:p>
        </p:txBody>
      </p:sp>
      <p:sp>
        <p:nvSpPr>
          <p:cNvPr id="2692" name="Google Shape;2692;p88"/>
          <p:cNvSpPr/>
          <p:nvPr/>
        </p:nvSpPr>
        <p:spPr>
          <a:xfrm>
            <a:off x="24551" y="1395253"/>
            <a:ext cx="9899593" cy="757130"/>
          </a:xfrm>
          <a:prstGeom prst="rect">
            <a:avLst/>
          </a:prstGeom>
          <a:noFill/>
          <a:ln>
            <a:noFill/>
          </a:ln>
        </p:spPr>
        <p:txBody>
          <a:bodyPr spcFirstLastPara="1" wrap="square" lIns="91425" tIns="45700" rIns="91425" bIns="45700" anchor="t" anchorCtr="0">
            <a:noAutofit/>
          </a:bodyPr>
          <a:lstStyle/>
          <a:p>
            <a:pPr marL="685800" marR="0" lvl="1" indent="-228600" algn="l" rtl="0">
              <a:lnSpc>
                <a:spcPct val="90000"/>
              </a:lnSpc>
              <a:spcBef>
                <a:spcPts val="0"/>
              </a:spcBef>
              <a:spcAft>
                <a:spcPts val="0"/>
              </a:spcAft>
              <a:buClr>
                <a:srgbClr val="333F50"/>
              </a:buClr>
              <a:buSzPts val="1800"/>
              <a:buFont typeface="Arial"/>
              <a:buChar char="•"/>
            </a:pPr>
            <a:r>
              <a:rPr lang="zh-TW" sz="1800" b="1" i="0" u="none" strike="noStrike" cap="none">
                <a:solidFill>
                  <a:srgbClr val="333F50"/>
                </a:solidFill>
                <a:latin typeface="Helvetica Neue"/>
                <a:ea typeface="Helvetica Neue"/>
                <a:cs typeface="Helvetica Neue"/>
                <a:sym typeface="Helvetica Neue"/>
              </a:rPr>
              <a:t>基於用戶協同過濾：轉換為最相似的顧客族群，查看他們經常購買的商品，推薦給目前鎖定的顧客</a:t>
            </a:r>
            <a:endParaRPr sz="1800" b="1" i="0" u="none" strike="noStrike" cap="none">
              <a:solidFill>
                <a:srgbClr val="333F50"/>
              </a:solidFill>
              <a:latin typeface="Helvetica Neue"/>
              <a:ea typeface="Helvetica Neue"/>
              <a:cs typeface="Helvetica Neue"/>
              <a:sym typeface="Helvetica Neue"/>
            </a:endParaRPr>
          </a:p>
        </p:txBody>
      </p:sp>
      <p:sp>
        <p:nvSpPr>
          <p:cNvPr id="2693" name="Google Shape;2693;p88"/>
          <p:cNvSpPr txBox="1"/>
          <p:nvPr/>
        </p:nvSpPr>
        <p:spPr>
          <a:xfrm>
            <a:off x="479094" y="1034042"/>
            <a:ext cx="9129362" cy="37719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以記憶體為基礎的過濾</a:t>
            </a:r>
            <a:endParaRPr/>
          </a:p>
        </p:txBody>
      </p:sp>
      <p:sp>
        <p:nvSpPr>
          <p:cNvPr id="2694" name="Google Shape;2694;p88"/>
          <p:cNvSpPr/>
          <p:nvPr/>
        </p:nvSpPr>
        <p:spPr>
          <a:xfrm>
            <a:off x="910967" y="5135327"/>
            <a:ext cx="4575438" cy="843589"/>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695" name="Google Shape;2695;p88"/>
          <p:cNvSpPr/>
          <p:nvPr/>
        </p:nvSpPr>
        <p:spPr>
          <a:xfrm>
            <a:off x="982968" y="5372225"/>
            <a:ext cx="411155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2000" b="1">
                <a:solidFill>
                  <a:srgbClr val="333F50"/>
                </a:solidFill>
                <a:latin typeface="Helvetica Neue"/>
                <a:ea typeface="Helvetica Neue"/>
                <a:cs typeface="Helvetica Neue"/>
                <a:sym typeface="Helvetica Neue"/>
              </a:rPr>
              <a:t>商品評分計算：</a:t>
            </a:r>
            <a:endParaRPr sz="2000" b="1">
              <a:solidFill>
                <a:srgbClr val="333F50"/>
              </a:solidFill>
              <a:latin typeface="Helvetica Neue"/>
              <a:ea typeface="Helvetica Neue"/>
              <a:cs typeface="Helvetica Neue"/>
              <a:sym typeface="Helvetica Neue"/>
            </a:endParaRPr>
          </a:p>
        </p:txBody>
      </p:sp>
      <p:grpSp>
        <p:nvGrpSpPr>
          <p:cNvPr id="2696" name="Google Shape;2696;p88"/>
          <p:cNvGrpSpPr/>
          <p:nvPr/>
        </p:nvGrpSpPr>
        <p:grpSpPr>
          <a:xfrm>
            <a:off x="2700810" y="5221982"/>
            <a:ext cx="2753674" cy="849369"/>
            <a:chOff x="3116215" y="1982934"/>
            <a:chExt cx="2753674" cy="849369"/>
          </a:xfrm>
        </p:grpSpPr>
        <p:sp>
          <p:nvSpPr>
            <p:cNvPr id="2697" name="Google Shape;2697;p88"/>
            <p:cNvSpPr txBox="1"/>
            <p:nvPr/>
          </p:nvSpPr>
          <p:spPr>
            <a:xfrm>
              <a:off x="3116215" y="1982934"/>
              <a:ext cx="2753674" cy="849369"/>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購買產品𝑨的總數量</a:t>
              </a:r>
              <a:endParaRPr sz="2000" b="1">
                <a:solidFill>
                  <a:srgbClr val="333F50"/>
                </a:solidFill>
                <a:latin typeface="Helvetica Neue"/>
                <a:ea typeface="Helvetica Neue"/>
                <a:cs typeface="Helvetica Neue"/>
                <a:sym typeface="Helvetica Neue"/>
              </a:endParaRPr>
            </a:p>
            <a:p>
              <a:pPr marL="0" marR="0" lvl="0" indent="0" algn="ctr" rtl="0">
                <a:lnSpc>
                  <a:spcPct val="90000"/>
                </a:lnSpc>
                <a:spcBef>
                  <a:spcPts val="80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顧客來店消費總次數</a:t>
              </a:r>
              <a:endParaRPr sz="2000" b="1">
                <a:solidFill>
                  <a:srgbClr val="333F50"/>
                </a:solidFill>
                <a:latin typeface="Helvetica Neue"/>
                <a:ea typeface="Helvetica Neue"/>
                <a:cs typeface="Helvetica Neue"/>
                <a:sym typeface="Helvetica Neue"/>
              </a:endParaRPr>
            </a:p>
            <a:p>
              <a:pPr marL="0" marR="0" lvl="0" indent="0" algn="ctr" rtl="0">
                <a:lnSpc>
                  <a:spcPct val="90000"/>
                </a:lnSpc>
                <a:spcBef>
                  <a:spcPts val="600"/>
                </a:spcBef>
                <a:spcAft>
                  <a:spcPts val="0"/>
                </a:spcAft>
                <a:buClr>
                  <a:schemeClr val="dk1"/>
                </a:buClr>
                <a:buSzPts val="2000"/>
                <a:buFont typeface="Arial"/>
                <a:buNone/>
              </a:pPr>
              <a:endParaRPr sz="2000" b="1">
                <a:solidFill>
                  <a:srgbClr val="333F50"/>
                </a:solidFill>
                <a:latin typeface="Helvetica Neue"/>
                <a:ea typeface="Helvetica Neue"/>
                <a:cs typeface="Helvetica Neue"/>
                <a:sym typeface="Helvetica Neue"/>
              </a:endParaRPr>
            </a:p>
          </p:txBody>
        </p:sp>
        <p:cxnSp>
          <p:nvCxnSpPr>
            <p:cNvPr id="2698" name="Google Shape;2698;p88"/>
            <p:cNvCxnSpPr/>
            <p:nvPr/>
          </p:nvCxnSpPr>
          <p:spPr>
            <a:xfrm>
              <a:off x="3341064" y="2336889"/>
              <a:ext cx="2351314" cy="0"/>
            </a:xfrm>
            <a:prstGeom prst="straightConnector1">
              <a:avLst/>
            </a:prstGeom>
            <a:noFill/>
            <a:ln w="19050" cap="flat" cmpd="sng">
              <a:solidFill>
                <a:srgbClr val="333F50"/>
              </a:solidFill>
              <a:prstDash val="solid"/>
              <a:miter lim="800000"/>
              <a:headEnd type="none" w="sm" len="sm"/>
              <a:tailEnd type="none" w="sm" len="sm"/>
            </a:ln>
          </p:spPr>
        </p:cxnSp>
      </p:grpSp>
      <p:grpSp>
        <p:nvGrpSpPr>
          <p:cNvPr id="2699" name="Google Shape;2699;p88"/>
          <p:cNvGrpSpPr/>
          <p:nvPr/>
        </p:nvGrpSpPr>
        <p:grpSpPr>
          <a:xfrm>
            <a:off x="6315613" y="261142"/>
            <a:ext cx="3552287" cy="683557"/>
            <a:chOff x="6315613" y="261142"/>
            <a:chExt cx="3552287" cy="683557"/>
          </a:xfrm>
        </p:grpSpPr>
        <p:sp>
          <p:nvSpPr>
            <p:cNvPr id="2700" name="Google Shape;2700;p88"/>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01" name="Google Shape;2701;p88"/>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02" name="Google Shape;2702;p88"/>
            <p:cNvSpPr/>
            <p:nvPr/>
          </p:nvSpPr>
          <p:spPr>
            <a:xfrm>
              <a:off x="6624042" y="471562"/>
              <a:ext cx="2448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03" name="Google Shape;2703;p88"/>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04" name="Google Shape;2704;p88"/>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05" name="Google Shape;2705;p88"/>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06" name="Google Shape;2706;p88"/>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07" name="Google Shape;2707;p88"/>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708" name="Google Shape;2708;p88"/>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709" name="Google Shape;2709;p88"/>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10" name="Google Shape;2710;p88"/>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11" name="Google Shape;2711;p88"/>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12" name="Google Shape;2712;p88"/>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13" name="Google Shape;2713;p88"/>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14" name="Google Shape;2714;p88"/>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715" name="Google Shape;2715;p88"/>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Google Shape;2721;p89"/>
          <p:cNvSpPr/>
          <p:nvPr/>
        </p:nvSpPr>
        <p:spPr>
          <a:xfrm>
            <a:off x="2588915" y="2379968"/>
            <a:ext cx="790367" cy="584025"/>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2722" name="Google Shape;2722;p89"/>
          <p:cNvGrpSpPr/>
          <p:nvPr/>
        </p:nvGrpSpPr>
        <p:grpSpPr>
          <a:xfrm>
            <a:off x="590503" y="2043508"/>
            <a:ext cx="1969117" cy="1140149"/>
            <a:chOff x="2325919" y="1578129"/>
            <a:chExt cx="1969117" cy="1140149"/>
          </a:xfrm>
        </p:grpSpPr>
        <p:grpSp>
          <p:nvGrpSpPr>
            <p:cNvPr id="2723" name="Google Shape;2723;p89"/>
            <p:cNvGrpSpPr/>
            <p:nvPr/>
          </p:nvGrpSpPr>
          <p:grpSpPr>
            <a:xfrm>
              <a:off x="2375069" y="1578129"/>
              <a:ext cx="1919967" cy="1140149"/>
              <a:chOff x="289367" y="1342663"/>
              <a:chExt cx="2910143" cy="1577960"/>
            </a:xfrm>
          </p:grpSpPr>
          <p:pic>
            <p:nvPicPr>
              <p:cNvPr id="2724" name="Google Shape;2724;p89" descr="C:\Users\Tibame_25\Desktop\AI_Bigdata\TFB102_T4\Team_Topic\PPT\Image\SPARKML.JPG"/>
              <p:cNvPicPr preferRelativeResize="0"/>
              <p:nvPr/>
            </p:nvPicPr>
            <p:blipFill rotWithShape="1">
              <a:blip r:embed="rId3">
                <a:alphaModFix/>
              </a:blip>
              <a:srcRect l="14451" t="-1162" r="8387" b="1162"/>
              <a:stretch/>
            </p:blipFill>
            <p:spPr>
              <a:xfrm>
                <a:off x="289367" y="1342663"/>
                <a:ext cx="2095018" cy="1113902"/>
              </a:xfrm>
              <a:prstGeom prst="rect">
                <a:avLst/>
              </a:prstGeom>
              <a:noFill/>
              <a:ln>
                <a:noFill/>
              </a:ln>
            </p:spPr>
          </p:pic>
          <p:sp>
            <p:nvSpPr>
              <p:cNvPr id="2725" name="Google Shape;2725;p89"/>
              <p:cNvSpPr/>
              <p:nvPr/>
            </p:nvSpPr>
            <p:spPr>
              <a:xfrm>
                <a:off x="1579298" y="2281681"/>
                <a:ext cx="1620212" cy="63894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TW" sz="2400" b="1">
                    <a:solidFill>
                      <a:srgbClr val="FF9356"/>
                    </a:solidFill>
                    <a:latin typeface="Helvetica Neue"/>
                    <a:ea typeface="Helvetica Neue"/>
                    <a:cs typeface="Helvetica Neue"/>
                    <a:sym typeface="Helvetica Neue"/>
                  </a:rPr>
                  <a:t>ALS</a:t>
                </a:r>
                <a:endParaRPr sz="2400" b="1" cap="none">
                  <a:solidFill>
                    <a:srgbClr val="FF9356"/>
                  </a:solidFill>
                  <a:latin typeface="Helvetica Neue"/>
                  <a:ea typeface="Helvetica Neue"/>
                  <a:cs typeface="Helvetica Neue"/>
                  <a:sym typeface="Helvetica Neue"/>
                </a:endParaRPr>
              </a:p>
            </p:txBody>
          </p:sp>
        </p:grpSp>
        <p:sp>
          <p:nvSpPr>
            <p:cNvPr id="2726" name="Google Shape;2726;p89"/>
            <p:cNvSpPr txBox="1"/>
            <p:nvPr/>
          </p:nvSpPr>
          <p:spPr>
            <a:xfrm>
              <a:off x="2325919" y="2314823"/>
              <a:ext cx="12143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C00000"/>
                  </a:solidFill>
                  <a:latin typeface="Microsoft JhengHei"/>
                  <a:ea typeface="Microsoft JhengHei"/>
                  <a:cs typeface="Microsoft JhengHei"/>
                  <a:sym typeface="Microsoft JhengHei"/>
                </a:rPr>
                <a:t>分析結果</a:t>
              </a:r>
              <a:endParaRPr/>
            </a:p>
          </p:txBody>
        </p:sp>
      </p:grpSp>
      <p:grpSp>
        <p:nvGrpSpPr>
          <p:cNvPr id="2727" name="Google Shape;2727;p89"/>
          <p:cNvGrpSpPr/>
          <p:nvPr/>
        </p:nvGrpSpPr>
        <p:grpSpPr>
          <a:xfrm>
            <a:off x="3710033" y="1996833"/>
            <a:ext cx="1655920" cy="1269803"/>
            <a:chOff x="4992546" y="1383574"/>
            <a:chExt cx="1655920" cy="1269803"/>
          </a:xfrm>
        </p:grpSpPr>
        <p:pic>
          <p:nvPicPr>
            <p:cNvPr id="2728" name="Google Shape;2728;p89" descr="C:\Users\Tibame_25\Desktop\AI_Bigdata\TFB102_T4\Team_Topic\PPT\Image\MySQL.png"/>
            <p:cNvPicPr preferRelativeResize="0"/>
            <p:nvPr/>
          </p:nvPicPr>
          <p:blipFill rotWithShape="1">
            <a:blip r:embed="rId4">
              <a:alphaModFix/>
            </a:blip>
            <a:srcRect t="21151" b="20145"/>
            <a:stretch/>
          </p:blipFill>
          <p:spPr>
            <a:xfrm>
              <a:off x="4992546" y="1383574"/>
              <a:ext cx="1655920" cy="972109"/>
            </a:xfrm>
            <a:prstGeom prst="rect">
              <a:avLst/>
            </a:prstGeom>
            <a:noFill/>
            <a:ln>
              <a:noFill/>
            </a:ln>
          </p:spPr>
        </p:pic>
        <p:sp>
          <p:nvSpPr>
            <p:cNvPr id="2729" name="Google Shape;2729;p89"/>
            <p:cNvSpPr txBox="1"/>
            <p:nvPr/>
          </p:nvSpPr>
          <p:spPr>
            <a:xfrm>
              <a:off x="5081371" y="2314823"/>
              <a:ext cx="135825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C00000"/>
                  </a:solidFill>
                  <a:latin typeface="Microsoft JhengHei"/>
                  <a:ea typeface="Microsoft JhengHei"/>
                  <a:cs typeface="Microsoft JhengHei"/>
                  <a:sym typeface="Microsoft JhengHei"/>
                </a:rPr>
                <a:t>存至資料庫</a:t>
              </a:r>
              <a:endParaRPr/>
            </a:p>
          </p:txBody>
        </p:sp>
      </p:grpSp>
      <p:sp>
        <p:nvSpPr>
          <p:cNvPr id="2730" name="Google Shape;2730;p89"/>
          <p:cNvSpPr/>
          <p:nvPr/>
        </p:nvSpPr>
        <p:spPr>
          <a:xfrm>
            <a:off x="574670" y="1362505"/>
            <a:ext cx="323987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USER-USER協同過濾</a:t>
            </a:r>
            <a:endParaRPr sz="2400">
              <a:solidFill>
                <a:srgbClr val="333F50"/>
              </a:solidFill>
              <a:latin typeface="Helvetica Neue"/>
              <a:ea typeface="Helvetica Neue"/>
              <a:cs typeface="Helvetica Neue"/>
              <a:sym typeface="Helvetica Neue"/>
            </a:endParaRPr>
          </a:p>
        </p:txBody>
      </p:sp>
      <p:sp>
        <p:nvSpPr>
          <p:cNvPr id="2731" name="Google Shape;2731;p89"/>
          <p:cNvSpPr/>
          <p:nvPr/>
        </p:nvSpPr>
        <p:spPr>
          <a:xfrm>
            <a:off x="574670" y="3639231"/>
            <a:ext cx="338379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ITEM-ITEM協同過濾</a:t>
            </a:r>
            <a:endParaRPr/>
          </a:p>
        </p:txBody>
      </p:sp>
      <p:grpSp>
        <p:nvGrpSpPr>
          <p:cNvPr id="2732" name="Google Shape;2732;p89"/>
          <p:cNvGrpSpPr/>
          <p:nvPr/>
        </p:nvGrpSpPr>
        <p:grpSpPr>
          <a:xfrm>
            <a:off x="970722" y="4374603"/>
            <a:ext cx="1267626" cy="1237792"/>
            <a:chOff x="970722" y="4374603"/>
            <a:chExt cx="1267626" cy="1237792"/>
          </a:xfrm>
        </p:grpSpPr>
        <p:pic>
          <p:nvPicPr>
            <p:cNvPr id="2733" name="Google Shape;2733;p89" descr="C:\Users\Tibame_25\Desktop\AI_Bigdata\TFB102_T4\Team_Topic\PPT\Image\Python.png"/>
            <p:cNvPicPr preferRelativeResize="0"/>
            <p:nvPr/>
          </p:nvPicPr>
          <p:blipFill rotWithShape="1">
            <a:blip r:embed="rId5">
              <a:alphaModFix/>
            </a:blip>
            <a:srcRect/>
            <a:stretch/>
          </p:blipFill>
          <p:spPr>
            <a:xfrm>
              <a:off x="1075235" y="4374603"/>
              <a:ext cx="864000" cy="864000"/>
            </a:xfrm>
            <a:prstGeom prst="rect">
              <a:avLst/>
            </a:prstGeom>
            <a:noFill/>
            <a:ln>
              <a:noFill/>
            </a:ln>
          </p:spPr>
        </p:pic>
        <p:sp>
          <p:nvSpPr>
            <p:cNvPr id="2734" name="Google Shape;2734;p89"/>
            <p:cNvSpPr txBox="1"/>
            <p:nvPr/>
          </p:nvSpPr>
          <p:spPr>
            <a:xfrm>
              <a:off x="970722" y="5243063"/>
              <a:ext cx="12676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C00000"/>
                  </a:solidFill>
                  <a:latin typeface="Microsoft JhengHei"/>
                  <a:ea typeface="Microsoft JhengHei"/>
                  <a:cs typeface="Microsoft JhengHei"/>
                  <a:sym typeface="Microsoft JhengHei"/>
                </a:rPr>
                <a:t>分析結果</a:t>
              </a:r>
              <a:endParaRPr/>
            </a:p>
          </p:txBody>
        </p:sp>
      </p:grpSp>
      <p:grpSp>
        <p:nvGrpSpPr>
          <p:cNvPr id="2735" name="Google Shape;2735;p89"/>
          <p:cNvGrpSpPr/>
          <p:nvPr/>
        </p:nvGrpSpPr>
        <p:grpSpPr>
          <a:xfrm>
            <a:off x="3710033" y="4267812"/>
            <a:ext cx="1655920" cy="1344583"/>
            <a:chOff x="2882073" y="4266494"/>
            <a:chExt cx="1655920" cy="1344583"/>
          </a:xfrm>
        </p:grpSpPr>
        <p:pic>
          <p:nvPicPr>
            <p:cNvPr id="2736" name="Google Shape;2736;p89" descr="C:\Users\Tibame_25\Desktop\AI_Bigdata\TFB102_T4\Team_Topic\PPT\Image\MySQL.png"/>
            <p:cNvPicPr preferRelativeResize="0"/>
            <p:nvPr/>
          </p:nvPicPr>
          <p:blipFill rotWithShape="1">
            <a:blip r:embed="rId4">
              <a:alphaModFix/>
            </a:blip>
            <a:srcRect t="21151" b="20145"/>
            <a:stretch/>
          </p:blipFill>
          <p:spPr>
            <a:xfrm>
              <a:off x="2882073" y="4266494"/>
              <a:ext cx="1655920" cy="972109"/>
            </a:xfrm>
            <a:prstGeom prst="rect">
              <a:avLst/>
            </a:prstGeom>
            <a:noFill/>
            <a:ln>
              <a:noFill/>
            </a:ln>
          </p:spPr>
        </p:pic>
        <p:sp>
          <p:nvSpPr>
            <p:cNvPr id="2737" name="Google Shape;2737;p89"/>
            <p:cNvSpPr txBox="1"/>
            <p:nvPr/>
          </p:nvSpPr>
          <p:spPr>
            <a:xfrm>
              <a:off x="3030904" y="5241745"/>
              <a:ext cx="13582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C00000"/>
                  </a:solidFill>
                  <a:latin typeface="Microsoft JhengHei"/>
                  <a:ea typeface="Microsoft JhengHei"/>
                  <a:cs typeface="Microsoft JhengHei"/>
                  <a:sym typeface="Microsoft JhengHei"/>
                </a:rPr>
                <a:t>存至資料庫</a:t>
              </a:r>
              <a:endParaRPr/>
            </a:p>
          </p:txBody>
        </p:sp>
      </p:grpSp>
      <p:pic>
        <p:nvPicPr>
          <p:cNvPr id="2738" name="Google Shape;2738;p89"/>
          <p:cNvPicPr preferRelativeResize="0"/>
          <p:nvPr/>
        </p:nvPicPr>
        <p:blipFill rotWithShape="1">
          <a:blip r:embed="rId6">
            <a:alphaModFix/>
          </a:blip>
          <a:srcRect/>
          <a:stretch/>
        </p:blipFill>
        <p:spPr>
          <a:xfrm>
            <a:off x="5976753" y="1791448"/>
            <a:ext cx="2220351" cy="3959781"/>
          </a:xfrm>
          <a:prstGeom prst="rect">
            <a:avLst/>
          </a:prstGeom>
          <a:noFill/>
          <a:ln>
            <a:noFill/>
          </a:ln>
        </p:spPr>
      </p:pic>
      <p:pic>
        <p:nvPicPr>
          <p:cNvPr id="2739" name="Google Shape;2739;p89"/>
          <p:cNvPicPr preferRelativeResize="0"/>
          <p:nvPr/>
        </p:nvPicPr>
        <p:blipFill rotWithShape="1">
          <a:blip r:embed="rId7">
            <a:alphaModFix/>
          </a:blip>
          <a:srcRect/>
          <a:stretch/>
        </p:blipFill>
        <p:spPr>
          <a:xfrm>
            <a:off x="8368064" y="1763959"/>
            <a:ext cx="2256389" cy="4022421"/>
          </a:xfrm>
          <a:prstGeom prst="rect">
            <a:avLst/>
          </a:prstGeom>
          <a:noFill/>
          <a:ln>
            <a:noFill/>
          </a:ln>
        </p:spPr>
      </p:pic>
      <p:sp>
        <p:nvSpPr>
          <p:cNvPr id="2740" name="Google Shape;2740;p89"/>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推薦系統</a:t>
            </a:r>
            <a:endParaRPr/>
          </a:p>
        </p:txBody>
      </p:sp>
      <p:sp>
        <p:nvSpPr>
          <p:cNvPr id="2741" name="Google Shape;2741;p89"/>
          <p:cNvSpPr/>
          <p:nvPr/>
        </p:nvSpPr>
        <p:spPr>
          <a:xfrm>
            <a:off x="2588915" y="4738526"/>
            <a:ext cx="790367" cy="584025"/>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2742" name="Google Shape;2742;p89"/>
          <p:cNvGrpSpPr/>
          <p:nvPr/>
        </p:nvGrpSpPr>
        <p:grpSpPr>
          <a:xfrm>
            <a:off x="6315613" y="261142"/>
            <a:ext cx="3552287" cy="683557"/>
            <a:chOff x="6315613" y="261142"/>
            <a:chExt cx="3552287" cy="683557"/>
          </a:xfrm>
        </p:grpSpPr>
        <p:sp>
          <p:nvSpPr>
            <p:cNvPr id="2743" name="Google Shape;2743;p89"/>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44" name="Google Shape;2744;p89"/>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45" name="Google Shape;2745;p89"/>
            <p:cNvSpPr/>
            <p:nvPr/>
          </p:nvSpPr>
          <p:spPr>
            <a:xfrm>
              <a:off x="6624042" y="471562"/>
              <a:ext cx="2448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46" name="Google Shape;2746;p89"/>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47" name="Google Shape;2747;p89"/>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48" name="Google Shape;2748;p89"/>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49" name="Google Shape;2749;p89"/>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50" name="Google Shape;2750;p89"/>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751" name="Google Shape;2751;p89"/>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752" name="Google Shape;2752;p89"/>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53" name="Google Shape;2753;p89"/>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54" name="Google Shape;2754;p89"/>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55" name="Google Shape;2755;p89"/>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56" name="Google Shape;2756;p89"/>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57" name="Google Shape;2757;p89"/>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758" name="Google Shape;2758;p89"/>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grpSp>
        <p:nvGrpSpPr>
          <p:cNvPr id="2764" name="Google Shape;2764;p90"/>
          <p:cNvGrpSpPr/>
          <p:nvPr/>
        </p:nvGrpSpPr>
        <p:grpSpPr>
          <a:xfrm>
            <a:off x="1510097" y="1457443"/>
            <a:ext cx="1648314" cy="1353803"/>
            <a:chOff x="1510097" y="1457443"/>
            <a:chExt cx="1648314" cy="1353803"/>
          </a:xfrm>
        </p:grpSpPr>
        <p:sp>
          <p:nvSpPr>
            <p:cNvPr id="2765" name="Google Shape;2765;p90"/>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08</a:t>
              </a:r>
              <a:endParaRPr sz="8000" b="1">
                <a:solidFill>
                  <a:srgbClr val="F9D6AF"/>
                </a:solidFill>
                <a:latin typeface="Helvetica Neue"/>
                <a:ea typeface="Helvetica Neue"/>
                <a:cs typeface="Helvetica Neue"/>
                <a:sym typeface="Helvetica Neue"/>
              </a:endParaRPr>
            </a:p>
          </p:txBody>
        </p:sp>
        <p:sp>
          <p:nvSpPr>
            <p:cNvPr id="2766" name="Google Shape;2766;p90"/>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08</a:t>
              </a:r>
              <a:endParaRPr sz="8000" b="1">
                <a:solidFill>
                  <a:schemeClr val="lt1"/>
                </a:solidFill>
                <a:latin typeface="Helvetica Neue"/>
                <a:ea typeface="Helvetica Neue"/>
                <a:cs typeface="Helvetica Neue"/>
                <a:sym typeface="Helvetica Neue"/>
              </a:endParaRPr>
            </a:p>
          </p:txBody>
        </p:sp>
      </p:grpSp>
      <p:sp>
        <p:nvSpPr>
          <p:cNvPr id="2767" name="Google Shape;2767;p90"/>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資料分析</a:t>
            </a:r>
            <a:endParaRPr/>
          </a:p>
        </p:txBody>
      </p:sp>
      <p:sp>
        <p:nvSpPr>
          <p:cNvPr id="2768" name="Google Shape;2768;p90"/>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2769" name="Google Shape;2769;p90"/>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Data Analysis</a:t>
            </a:r>
            <a:endParaRPr sz="2400" b="1">
              <a:solidFill>
                <a:srgbClr val="333F50"/>
              </a:solidFill>
              <a:latin typeface="Helvetica Neue"/>
              <a:ea typeface="Helvetica Neue"/>
              <a:cs typeface="Helvetica Neue"/>
              <a:sym typeface="Helvetica Neue"/>
            </a:endParaRPr>
          </a:p>
        </p:txBody>
      </p:sp>
      <p:sp>
        <p:nvSpPr>
          <p:cNvPr id="2770" name="Google Shape;2770;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77</a:t>
            </a:fld>
            <a:endParaRPr/>
          </a:p>
        </p:txBody>
      </p:sp>
      <p:sp>
        <p:nvSpPr>
          <p:cNvPr id="2771" name="Google Shape;2771;p90"/>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許維哲</a:t>
            </a:r>
            <a:endParaRPr/>
          </a:p>
        </p:txBody>
      </p:sp>
      <p:sp>
        <p:nvSpPr>
          <p:cNvPr id="2772" name="Google Shape;2772;p90"/>
          <p:cNvSpPr txBox="1"/>
          <p:nvPr/>
        </p:nvSpPr>
        <p:spPr>
          <a:xfrm>
            <a:off x="3346077" y="2992342"/>
            <a:ext cx="2569934" cy="369332"/>
          </a:xfrm>
          <a:prstGeom prst="rect">
            <a:avLst/>
          </a:prstGeom>
          <a:solidFill>
            <a:srgbClr val="333F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chemeClr val="lt1"/>
                </a:solidFill>
                <a:latin typeface="Helvetica Neue"/>
                <a:ea typeface="Helvetica Neue"/>
                <a:cs typeface="Helvetica Neue"/>
                <a:sym typeface="Helvetica Neue"/>
              </a:rPr>
              <a:t>時間序列分析-銷售預測</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777"/>
        <p:cNvGrpSpPr/>
        <p:nvPr/>
      </p:nvGrpSpPr>
      <p:grpSpPr>
        <a:xfrm>
          <a:off x="0" y="0"/>
          <a:ext cx="0" cy="0"/>
          <a:chOff x="0" y="0"/>
          <a:chExt cx="0" cy="0"/>
        </a:xfrm>
      </p:grpSpPr>
      <p:sp>
        <p:nvSpPr>
          <p:cNvPr id="2778" name="Google Shape;2778;p91"/>
          <p:cNvSpPr/>
          <p:nvPr/>
        </p:nvSpPr>
        <p:spPr>
          <a:xfrm>
            <a:off x="1111037" y="4866156"/>
            <a:ext cx="1701577" cy="377190"/>
          </a:xfrm>
          <a:prstGeom prst="ellipse">
            <a:avLst/>
          </a:prstGeom>
          <a:solidFill>
            <a:srgbClr val="D8D8D8">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79" name="Google Shape;2779;p91"/>
          <p:cNvSpPr/>
          <p:nvPr/>
        </p:nvSpPr>
        <p:spPr>
          <a:xfrm>
            <a:off x="1347587" y="3327772"/>
            <a:ext cx="1479540" cy="377190"/>
          </a:xfrm>
          <a:prstGeom prst="ellipse">
            <a:avLst/>
          </a:prstGeom>
          <a:solidFill>
            <a:srgbClr val="D8D8D8">
              <a:alpha val="4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80" name="Google Shape;2780;p91"/>
          <p:cNvSpPr/>
          <p:nvPr/>
        </p:nvSpPr>
        <p:spPr>
          <a:xfrm>
            <a:off x="3266857" y="3586552"/>
            <a:ext cx="1285800" cy="572700"/>
          </a:xfrm>
          <a:prstGeom prst="rightArrow">
            <a:avLst>
              <a:gd name="adj1" fmla="val 50000"/>
              <a:gd name="adj2" fmla="val 50000"/>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Helvetica Neue"/>
              <a:ea typeface="Helvetica Neue"/>
              <a:cs typeface="Helvetica Neue"/>
              <a:sym typeface="Helvetica Neue"/>
            </a:endParaRPr>
          </a:p>
        </p:txBody>
      </p:sp>
      <p:pic>
        <p:nvPicPr>
          <p:cNvPr id="2781" name="Google Shape;2781;p91"/>
          <p:cNvPicPr preferRelativeResize="0"/>
          <p:nvPr/>
        </p:nvPicPr>
        <p:blipFill rotWithShape="1">
          <a:blip r:embed="rId3">
            <a:alphaModFix/>
          </a:blip>
          <a:srcRect/>
          <a:stretch/>
        </p:blipFill>
        <p:spPr>
          <a:xfrm>
            <a:off x="5118907" y="3233439"/>
            <a:ext cx="1285801" cy="1285801"/>
          </a:xfrm>
          <a:prstGeom prst="rect">
            <a:avLst/>
          </a:prstGeom>
          <a:noFill/>
          <a:ln>
            <a:noFill/>
          </a:ln>
        </p:spPr>
      </p:pic>
      <p:pic>
        <p:nvPicPr>
          <p:cNvPr id="2782" name="Google Shape;2782;p91"/>
          <p:cNvPicPr preferRelativeResize="0"/>
          <p:nvPr/>
        </p:nvPicPr>
        <p:blipFill rotWithShape="1">
          <a:blip r:embed="rId4">
            <a:alphaModFix/>
          </a:blip>
          <a:srcRect l="25428" t="24963" r="24678" b="12233"/>
          <a:stretch/>
        </p:blipFill>
        <p:spPr>
          <a:xfrm>
            <a:off x="8469361" y="2951315"/>
            <a:ext cx="2164123" cy="1843174"/>
          </a:xfrm>
          <a:prstGeom prst="rect">
            <a:avLst/>
          </a:prstGeom>
          <a:noFill/>
          <a:ln>
            <a:noFill/>
          </a:ln>
        </p:spPr>
      </p:pic>
      <p:sp>
        <p:nvSpPr>
          <p:cNvPr id="2783" name="Google Shape;2783;p91"/>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時間序列 - 銷售預測</a:t>
            </a:r>
            <a:endParaRPr/>
          </a:p>
        </p:txBody>
      </p:sp>
      <p:sp>
        <p:nvSpPr>
          <p:cNvPr id="2784" name="Google Shape;2784;p91"/>
          <p:cNvSpPr txBox="1"/>
          <p:nvPr/>
        </p:nvSpPr>
        <p:spPr>
          <a:xfrm>
            <a:off x="479094" y="1251752"/>
            <a:ext cx="9129362" cy="37719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掌握未來商品銷售變動趨勢，有助於檢視當前商品銷售情況，並管控商品數量</a:t>
            </a:r>
            <a:endParaRPr/>
          </a:p>
        </p:txBody>
      </p:sp>
      <p:sp>
        <p:nvSpPr>
          <p:cNvPr id="2785" name="Google Shape;2785;p91"/>
          <p:cNvSpPr/>
          <p:nvPr/>
        </p:nvSpPr>
        <p:spPr>
          <a:xfrm>
            <a:off x="6757353" y="3586552"/>
            <a:ext cx="1285800" cy="572700"/>
          </a:xfrm>
          <a:prstGeom prst="rightArrow">
            <a:avLst>
              <a:gd name="adj1" fmla="val 50000"/>
              <a:gd name="adj2" fmla="val 50000"/>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Helvetica Neue"/>
              <a:ea typeface="Helvetica Neue"/>
              <a:cs typeface="Helvetica Neue"/>
              <a:sym typeface="Helvetica Neue"/>
            </a:endParaRPr>
          </a:p>
        </p:txBody>
      </p:sp>
      <p:pic>
        <p:nvPicPr>
          <p:cNvPr id="2786" name="Google Shape;2786;p91"/>
          <p:cNvPicPr preferRelativeResize="0"/>
          <p:nvPr/>
        </p:nvPicPr>
        <p:blipFill rotWithShape="1">
          <a:blip r:embed="rId5">
            <a:alphaModFix/>
          </a:blip>
          <a:srcRect/>
          <a:stretch/>
        </p:blipFill>
        <p:spPr>
          <a:xfrm>
            <a:off x="1444919" y="2050553"/>
            <a:ext cx="1479540" cy="1480328"/>
          </a:xfrm>
          <a:prstGeom prst="rect">
            <a:avLst/>
          </a:prstGeom>
          <a:noFill/>
          <a:ln>
            <a:noFill/>
          </a:ln>
        </p:spPr>
      </p:pic>
      <p:pic>
        <p:nvPicPr>
          <p:cNvPr id="2787" name="Google Shape;2787;p91"/>
          <p:cNvPicPr preferRelativeResize="0"/>
          <p:nvPr/>
        </p:nvPicPr>
        <p:blipFill rotWithShape="1">
          <a:blip r:embed="rId5">
            <a:alphaModFix/>
          </a:blip>
          <a:srcRect/>
          <a:stretch/>
        </p:blipFill>
        <p:spPr>
          <a:xfrm>
            <a:off x="1333074" y="3596285"/>
            <a:ext cx="1479540" cy="1480328"/>
          </a:xfrm>
          <a:prstGeom prst="rect">
            <a:avLst/>
          </a:prstGeom>
          <a:noFill/>
          <a:ln>
            <a:noFill/>
          </a:ln>
        </p:spPr>
      </p:pic>
      <p:grpSp>
        <p:nvGrpSpPr>
          <p:cNvPr id="2788" name="Google Shape;2788;p91"/>
          <p:cNvGrpSpPr/>
          <p:nvPr/>
        </p:nvGrpSpPr>
        <p:grpSpPr>
          <a:xfrm rot="513278">
            <a:off x="10341137" y="2159968"/>
            <a:ext cx="558899" cy="974609"/>
            <a:chOff x="10457252" y="2159969"/>
            <a:chExt cx="244935" cy="427118"/>
          </a:xfrm>
        </p:grpSpPr>
        <p:sp>
          <p:nvSpPr>
            <p:cNvPr id="2789" name="Google Shape;2789;p91"/>
            <p:cNvSpPr/>
            <p:nvPr/>
          </p:nvSpPr>
          <p:spPr>
            <a:xfrm>
              <a:off x="10549355" y="2526360"/>
              <a:ext cx="60727" cy="60727"/>
            </a:xfrm>
            <a:custGeom>
              <a:avLst/>
              <a:gdLst/>
              <a:ahLst/>
              <a:cxnLst/>
              <a:rect l="l" t="t" r="r" b="b"/>
              <a:pathLst>
                <a:path w="60727" h="60727" extrusionOk="0">
                  <a:moveTo>
                    <a:pt x="0" y="0"/>
                  </a:moveTo>
                  <a:lnTo>
                    <a:pt x="60728" y="0"/>
                  </a:lnTo>
                  <a:lnTo>
                    <a:pt x="60728" y="60728"/>
                  </a:lnTo>
                  <a:lnTo>
                    <a:pt x="0" y="60728"/>
                  </a:lnTo>
                  <a:close/>
                </a:path>
              </a:pathLst>
            </a:custGeom>
            <a:solidFill>
              <a:srgbClr val="19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790" name="Google Shape;2790;p91"/>
            <p:cNvSpPr/>
            <p:nvPr/>
          </p:nvSpPr>
          <p:spPr>
            <a:xfrm>
              <a:off x="10559477" y="2159969"/>
              <a:ext cx="142710" cy="305663"/>
            </a:xfrm>
            <a:custGeom>
              <a:avLst/>
              <a:gdLst/>
              <a:ahLst/>
              <a:cxnLst/>
              <a:rect l="l" t="t" r="r" b="b"/>
              <a:pathLst>
                <a:path w="142710" h="305663" extrusionOk="0">
                  <a:moveTo>
                    <a:pt x="20243" y="0"/>
                  </a:moveTo>
                  <a:lnTo>
                    <a:pt x="0" y="32995"/>
                  </a:lnTo>
                  <a:lnTo>
                    <a:pt x="20243" y="60728"/>
                  </a:lnTo>
                  <a:cubicBezTo>
                    <a:pt x="54285" y="60728"/>
                    <a:pt x="81983" y="88426"/>
                    <a:pt x="81983" y="122468"/>
                  </a:cubicBezTo>
                  <a:cubicBezTo>
                    <a:pt x="81983" y="156510"/>
                    <a:pt x="54285" y="184208"/>
                    <a:pt x="20243" y="184208"/>
                  </a:cubicBezTo>
                  <a:lnTo>
                    <a:pt x="0" y="214562"/>
                  </a:lnTo>
                  <a:lnTo>
                    <a:pt x="20243" y="305664"/>
                  </a:lnTo>
                  <a:lnTo>
                    <a:pt x="50607" y="305664"/>
                  </a:lnTo>
                  <a:lnTo>
                    <a:pt x="50607" y="241126"/>
                  </a:lnTo>
                  <a:cubicBezTo>
                    <a:pt x="103496" y="227586"/>
                    <a:pt x="142710" y="179518"/>
                    <a:pt x="142710" y="122468"/>
                  </a:cubicBezTo>
                  <a:cubicBezTo>
                    <a:pt x="142710" y="54941"/>
                    <a:pt x="87772" y="0"/>
                    <a:pt x="20243" y="0"/>
                  </a:cubicBezTo>
                  <a:close/>
                </a:path>
              </a:pathLst>
            </a:custGeom>
            <a:solidFill>
              <a:srgbClr val="19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nvGrpSpPr>
            <p:cNvPr id="2791" name="Google Shape;2791;p91"/>
            <p:cNvGrpSpPr/>
            <p:nvPr/>
          </p:nvGrpSpPr>
          <p:grpSpPr>
            <a:xfrm>
              <a:off x="10457252" y="2159969"/>
              <a:ext cx="122467" cy="305663"/>
              <a:chOff x="10457252" y="2159969"/>
              <a:chExt cx="122467" cy="305663"/>
            </a:xfrm>
          </p:grpSpPr>
          <p:sp>
            <p:nvSpPr>
              <p:cNvPr id="2792" name="Google Shape;2792;p91"/>
              <p:cNvSpPr/>
              <p:nvPr/>
            </p:nvSpPr>
            <p:spPr>
              <a:xfrm>
                <a:off x="10457252" y="2159969"/>
                <a:ext cx="122467" cy="122467"/>
              </a:xfrm>
              <a:custGeom>
                <a:avLst/>
                <a:gdLst/>
                <a:ahLst/>
                <a:cxnLst/>
                <a:rect l="l" t="t" r="r" b="b"/>
                <a:pathLst>
                  <a:path w="122467" h="122467" extrusionOk="0">
                    <a:moveTo>
                      <a:pt x="0" y="122468"/>
                    </a:moveTo>
                    <a:lnTo>
                      <a:pt x="60728" y="122468"/>
                    </a:lnTo>
                    <a:cubicBezTo>
                      <a:pt x="60728" y="88426"/>
                      <a:pt x="88424" y="60728"/>
                      <a:pt x="122468" y="60728"/>
                    </a:cubicBezTo>
                    <a:lnTo>
                      <a:pt x="122468" y="0"/>
                    </a:lnTo>
                    <a:cubicBezTo>
                      <a:pt x="54940" y="0"/>
                      <a:pt x="0" y="54941"/>
                      <a:pt x="0" y="122468"/>
                    </a:cubicBezTo>
                    <a:close/>
                  </a:path>
                </a:pathLst>
              </a:custGeom>
              <a:solidFill>
                <a:srgbClr val="24B3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793" name="Google Shape;2793;p91"/>
              <p:cNvSpPr/>
              <p:nvPr/>
            </p:nvSpPr>
            <p:spPr>
              <a:xfrm>
                <a:off x="10549355" y="2344177"/>
                <a:ext cx="30363" cy="121455"/>
              </a:xfrm>
              <a:custGeom>
                <a:avLst/>
                <a:gdLst/>
                <a:ahLst/>
                <a:cxnLst/>
                <a:rect l="l" t="t" r="r" b="b"/>
                <a:pathLst>
                  <a:path w="30363" h="121455" extrusionOk="0">
                    <a:moveTo>
                      <a:pt x="0" y="0"/>
                    </a:moveTo>
                    <a:lnTo>
                      <a:pt x="30364" y="0"/>
                    </a:lnTo>
                    <a:lnTo>
                      <a:pt x="30364" y="121456"/>
                    </a:lnTo>
                    <a:lnTo>
                      <a:pt x="0" y="121456"/>
                    </a:lnTo>
                    <a:close/>
                  </a:path>
                </a:pathLst>
              </a:custGeom>
              <a:solidFill>
                <a:srgbClr val="24B3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grpSp>
      <p:grpSp>
        <p:nvGrpSpPr>
          <p:cNvPr id="2794" name="Google Shape;2794;p91"/>
          <p:cNvGrpSpPr/>
          <p:nvPr/>
        </p:nvGrpSpPr>
        <p:grpSpPr>
          <a:xfrm>
            <a:off x="6315613" y="261142"/>
            <a:ext cx="3552287" cy="683557"/>
            <a:chOff x="6315613" y="261142"/>
            <a:chExt cx="3552287" cy="683557"/>
          </a:xfrm>
        </p:grpSpPr>
        <p:sp>
          <p:nvSpPr>
            <p:cNvPr id="2795" name="Google Shape;2795;p91"/>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96" name="Google Shape;2796;p91"/>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97" name="Google Shape;2797;p91"/>
            <p:cNvSpPr/>
            <p:nvPr/>
          </p:nvSpPr>
          <p:spPr>
            <a:xfrm>
              <a:off x="6624042" y="471562"/>
              <a:ext cx="2484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98" name="Google Shape;2798;p91"/>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799" name="Google Shape;2799;p91"/>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00" name="Google Shape;2800;p91"/>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01" name="Google Shape;2801;p91"/>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02" name="Google Shape;2802;p91"/>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803" name="Google Shape;2803;p91"/>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804" name="Google Shape;2804;p91"/>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05" name="Google Shape;2805;p91"/>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06" name="Google Shape;2806;p91"/>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07" name="Google Shape;2807;p91"/>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08" name="Google Shape;2808;p91"/>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09" name="Google Shape;2809;p91"/>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810" name="Google Shape;2810;p91"/>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92"/>
          <p:cNvSpPr/>
          <p:nvPr/>
        </p:nvSpPr>
        <p:spPr>
          <a:xfrm>
            <a:off x="891231" y="3449135"/>
            <a:ext cx="1961400" cy="711900"/>
          </a:xfrm>
          <a:prstGeom prst="roundRect">
            <a:avLst>
              <a:gd name="adj" fmla="val 16667"/>
            </a:avLst>
          </a:prstGeom>
          <a:solidFill>
            <a:srgbClr val="F9D6AF"/>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時間序列分析</a:t>
            </a:r>
            <a:endParaRPr sz="1800" b="1" i="0" u="none" strike="noStrike" cap="none">
              <a:solidFill>
                <a:srgbClr val="333F50"/>
              </a:solidFill>
              <a:latin typeface="Helvetica Neue"/>
              <a:ea typeface="Helvetica Neue"/>
              <a:cs typeface="Helvetica Neue"/>
              <a:sym typeface="Helvetica Neue"/>
            </a:endParaRPr>
          </a:p>
        </p:txBody>
      </p:sp>
      <p:sp>
        <p:nvSpPr>
          <p:cNvPr id="2817" name="Google Shape;2817;p92"/>
          <p:cNvSpPr/>
          <p:nvPr/>
        </p:nvSpPr>
        <p:spPr>
          <a:xfrm>
            <a:off x="4169967" y="4777572"/>
            <a:ext cx="1961400" cy="711900"/>
          </a:xfrm>
          <a:prstGeom prst="roundRect">
            <a:avLst>
              <a:gd name="adj" fmla="val 16667"/>
            </a:avLst>
          </a:prstGeom>
          <a:solidFill>
            <a:srgbClr val="B6D7A8"/>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深度學習</a:t>
            </a:r>
            <a:endParaRPr sz="1800" b="1" i="0" u="none" strike="noStrike" cap="none">
              <a:solidFill>
                <a:srgbClr val="333F50"/>
              </a:solidFill>
              <a:latin typeface="Helvetica Neue"/>
              <a:ea typeface="Helvetica Neue"/>
              <a:cs typeface="Helvetica Neue"/>
              <a:sym typeface="Helvetica Neue"/>
            </a:endParaRPr>
          </a:p>
        </p:txBody>
      </p:sp>
      <p:sp>
        <p:nvSpPr>
          <p:cNvPr id="2818" name="Google Shape;2818;p92"/>
          <p:cNvSpPr/>
          <p:nvPr/>
        </p:nvSpPr>
        <p:spPr>
          <a:xfrm>
            <a:off x="4169967" y="3449135"/>
            <a:ext cx="1961400" cy="711900"/>
          </a:xfrm>
          <a:prstGeom prst="roundRect">
            <a:avLst>
              <a:gd name="adj" fmla="val 16667"/>
            </a:avLst>
          </a:prstGeom>
          <a:solidFill>
            <a:srgbClr val="F9D6AF"/>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機器學習</a:t>
            </a:r>
            <a:endParaRPr sz="1800" b="1" i="0" u="none" strike="noStrike" cap="none">
              <a:solidFill>
                <a:srgbClr val="333F50"/>
              </a:solidFill>
              <a:latin typeface="Helvetica Neue"/>
              <a:ea typeface="Helvetica Neue"/>
              <a:cs typeface="Helvetica Neue"/>
              <a:sym typeface="Helvetica Neue"/>
            </a:endParaRPr>
          </a:p>
        </p:txBody>
      </p:sp>
      <p:sp>
        <p:nvSpPr>
          <p:cNvPr id="2819" name="Google Shape;2819;p92"/>
          <p:cNvSpPr/>
          <p:nvPr/>
        </p:nvSpPr>
        <p:spPr>
          <a:xfrm>
            <a:off x="4169967" y="2255677"/>
            <a:ext cx="1961400" cy="711900"/>
          </a:xfrm>
          <a:prstGeom prst="roundRect">
            <a:avLst>
              <a:gd name="adj" fmla="val 16667"/>
            </a:avLst>
          </a:prstGeom>
          <a:solidFill>
            <a:srgbClr val="63D0EA"/>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統計模型</a:t>
            </a:r>
            <a:endParaRPr sz="1800" b="1" i="0" u="none" strike="noStrike" cap="none">
              <a:solidFill>
                <a:srgbClr val="333F50"/>
              </a:solidFill>
              <a:latin typeface="Helvetica Neue"/>
              <a:ea typeface="Helvetica Neue"/>
              <a:cs typeface="Helvetica Neue"/>
              <a:sym typeface="Helvetica Neue"/>
            </a:endParaRPr>
          </a:p>
        </p:txBody>
      </p:sp>
      <p:sp>
        <p:nvSpPr>
          <p:cNvPr id="2820" name="Google Shape;2820;p92"/>
          <p:cNvSpPr/>
          <p:nvPr/>
        </p:nvSpPr>
        <p:spPr>
          <a:xfrm>
            <a:off x="7216093" y="1712690"/>
            <a:ext cx="3480936" cy="1240503"/>
          </a:xfrm>
          <a:prstGeom prst="roundRect">
            <a:avLst>
              <a:gd name="adj" fmla="val 16667"/>
            </a:avLst>
          </a:prstGeom>
          <a:solidFill>
            <a:srgbClr val="63D0EA"/>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自回歸移動平均模型 (ARIMA)</a:t>
            </a:r>
            <a:endParaRPr sz="1800" b="1" i="0" u="none" strike="noStrike" cap="none">
              <a:solidFill>
                <a:srgbClr val="333F5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季節時間序列模型 (SARIMA)</a:t>
            </a:r>
            <a:endParaRPr sz="1800" b="1" i="0" u="none" strike="noStrike" cap="none">
              <a:solidFill>
                <a:srgbClr val="333F5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三次指数平滑法(Holt-Winters)</a:t>
            </a:r>
            <a:endParaRPr sz="1800" b="1" i="0" u="none" strike="noStrike" cap="none">
              <a:solidFill>
                <a:srgbClr val="333F50"/>
              </a:solidFill>
              <a:latin typeface="Helvetica Neue"/>
              <a:ea typeface="Helvetica Neue"/>
              <a:cs typeface="Helvetica Neue"/>
              <a:sym typeface="Helvetica Neue"/>
            </a:endParaRPr>
          </a:p>
        </p:txBody>
      </p:sp>
      <p:sp>
        <p:nvSpPr>
          <p:cNvPr id="2821" name="Google Shape;2821;p92"/>
          <p:cNvSpPr/>
          <p:nvPr/>
        </p:nvSpPr>
        <p:spPr>
          <a:xfrm>
            <a:off x="7223373" y="3320435"/>
            <a:ext cx="3438767" cy="969300"/>
          </a:xfrm>
          <a:prstGeom prst="roundRect">
            <a:avLst>
              <a:gd name="adj" fmla="val 16667"/>
            </a:avLst>
          </a:prstGeom>
          <a:solidFill>
            <a:srgbClr val="F9D6AF"/>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Prophet</a:t>
            </a:r>
            <a:endParaRPr sz="1800" b="1" i="0" u="none" strike="noStrike" cap="none">
              <a:solidFill>
                <a:srgbClr val="333F5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線性迴歸</a:t>
            </a:r>
            <a:endParaRPr sz="1800" b="1" i="0" u="none" strike="noStrike" cap="none">
              <a:solidFill>
                <a:srgbClr val="333F5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隨機森林迴歸</a:t>
            </a:r>
            <a:endParaRPr sz="1800" b="1" i="0" u="none" strike="noStrike" cap="none">
              <a:solidFill>
                <a:srgbClr val="333F50"/>
              </a:solidFill>
              <a:latin typeface="Helvetica Neue"/>
              <a:ea typeface="Helvetica Neue"/>
              <a:cs typeface="Helvetica Neue"/>
              <a:sym typeface="Helvetica Neue"/>
            </a:endParaRPr>
          </a:p>
        </p:txBody>
      </p:sp>
      <p:sp>
        <p:nvSpPr>
          <p:cNvPr id="2822" name="Google Shape;2822;p92"/>
          <p:cNvSpPr/>
          <p:nvPr/>
        </p:nvSpPr>
        <p:spPr>
          <a:xfrm>
            <a:off x="7223373" y="4763322"/>
            <a:ext cx="3480935" cy="711900"/>
          </a:xfrm>
          <a:prstGeom prst="roundRect">
            <a:avLst>
              <a:gd name="adj" fmla="val 16667"/>
            </a:avLst>
          </a:prstGeom>
          <a:solidFill>
            <a:srgbClr val="B6D7A8"/>
          </a:solidFill>
          <a:ln w="317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統計模型長短期記憶</a:t>
            </a:r>
            <a:endParaRPr sz="1800" b="1" i="0" u="none" strike="noStrike" cap="none">
              <a:solidFill>
                <a:srgbClr val="333F5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400"/>
              <a:buFont typeface="Arial"/>
              <a:buNone/>
            </a:pPr>
            <a:r>
              <a:rPr lang="zh-TW" sz="1800" b="1" i="0" u="none" strike="noStrike" cap="none">
                <a:solidFill>
                  <a:srgbClr val="333F50"/>
                </a:solidFill>
                <a:latin typeface="Helvetica Neue"/>
                <a:ea typeface="Helvetica Neue"/>
                <a:cs typeface="Helvetica Neue"/>
                <a:sym typeface="Helvetica Neue"/>
              </a:rPr>
              <a:t>(LSTM)模型</a:t>
            </a:r>
            <a:endParaRPr sz="1800" b="1" i="0" u="none" strike="noStrike" cap="none">
              <a:solidFill>
                <a:srgbClr val="333F50"/>
              </a:solidFill>
              <a:latin typeface="Helvetica Neue"/>
              <a:ea typeface="Helvetica Neue"/>
              <a:cs typeface="Helvetica Neue"/>
              <a:sym typeface="Helvetica Neue"/>
            </a:endParaRPr>
          </a:p>
        </p:txBody>
      </p:sp>
      <p:sp>
        <p:nvSpPr>
          <p:cNvPr id="2823" name="Google Shape;2823;p92"/>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時間序列 - 銷售預測</a:t>
            </a:r>
            <a:endParaRPr/>
          </a:p>
        </p:txBody>
      </p:sp>
      <p:cxnSp>
        <p:nvCxnSpPr>
          <p:cNvPr id="2824" name="Google Shape;2824;p92"/>
          <p:cNvCxnSpPr>
            <a:stCxn id="2816" idx="3"/>
            <a:endCxn id="2818" idx="1"/>
          </p:cNvCxnSpPr>
          <p:nvPr/>
        </p:nvCxnSpPr>
        <p:spPr>
          <a:xfrm>
            <a:off x="2852631" y="3805085"/>
            <a:ext cx="1317300" cy="0"/>
          </a:xfrm>
          <a:prstGeom prst="straightConnector1">
            <a:avLst/>
          </a:prstGeom>
          <a:noFill/>
          <a:ln w="28575" cap="flat" cmpd="sng">
            <a:solidFill>
              <a:srgbClr val="0070C0"/>
            </a:solidFill>
            <a:prstDash val="solid"/>
            <a:miter lim="800000"/>
            <a:headEnd type="none" w="sm" len="sm"/>
            <a:tailEnd type="none" w="sm" len="sm"/>
          </a:ln>
        </p:spPr>
      </p:cxnSp>
      <p:cxnSp>
        <p:nvCxnSpPr>
          <p:cNvPr id="2825" name="Google Shape;2825;p92"/>
          <p:cNvCxnSpPr>
            <a:endCxn id="2819" idx="1"/>
          </p:cNvCxnSpPr>
          <p:nvPr/>
        </p:nvCxnSpPr>
        <p:spPr>
          <a:xfrm rot="-5400000">
            <a:off x="3244467" y="2879527"/>
            <a:ext cx="1193400" cy="657600"/>
          </a:xfrm>
          <a:prstGeom prst="bentConnector2">
            <a:avLst/>
          </a:prstGeom>
          <a:noFill/>
          <a:ln w="28575" cap="flat" cmpd="sng">
            <a:solidFill>
              <a:schemeClr val="accent1"/>
            </a:solidFill>
            <a:prstDash val="solid"/>
            <a:miter lim="800000"/>
            <a:headEnd type="none" w="sm" len="sm"/>
            <a:tailEnd type="none" w="sm" len="sm"/>
          </a:ln>
        </p:spPr>
      </p:cxnSp>
      <p:cxnSp>
        <p:nvCxnSpPr>
          <p:cNvPr id="2826" name="Google Shape;2826;p92"/>
          <p:cNvCxnSpPr>
            <a:endCxn id="2817" idx="1"/>
          </p:cNvCxnSpPr>
          <p:nvPr/>
        </p:nvCxnSpPr>
        <p:spPr>
          <a:xfrm rot="-5400000" flipH="1">
            <a:off x="3176967" y="4140522"/>
            <a:ext cx="1328400" cy="657600"/>
          </a:xfrm>
          <a:prstGeom prst="bentConnector2">
            <a:avLst/>
          </a:prstGeom>
          <a:noFill/>
          <a:ln w="28575" cap="flat" cmpd="sng">
            <a:solidFill>
              <a:schemeClr val="accent1"/>
            </a:solidFill>
            <a:prstDash val="solid"/>
            <a:miter lim="800000"/>
            <a:headEnd type="none" w="sm" len="sm"/>
            <a:tailEnd type="none" w="sm" len="sm"/>
          </a:ln>
        </p:spPr>
      </p:cxnSp>
      <p:cxnSp>
        <p:nvCxnSpPr>
          <p:cNvPr id="2827" name="Google Shape;2827;p92"/>
          <p:cNvCxnSpPr>
            <a:stCxn id="2819" idx="3"/>
          </p:cNvCxnSpPr>
          <p:nvPr/>
        </p:nvCxnSpPr>
        <p:spPr>
          <a:xfrm>
            <a:off x="6131367" y="2611627"/>
            <a:ext cx="1084800" cy="0"/>
          </a:xfrm>
          <a:prstGeom prst="straightConnector1">
            <a:avLst/>
          </a:prstGeom>
          <a:noFill/>
          <a:ln w="28575" cap="flat" cmpd="sng">
            <a:solidFill>
              <a:schemeClr val="accent1"/>
            </a:solidFill>
            <a:prstDash val="solid"/>
            <a:miter lim="800000"/>
            <a:headEnd type="none" w="sm" len="sm"/>
            <a:tailEnd type="none" w="sm" len="sm"/>
          </a:ln>
        </p:spPr>
      </p:cxnSp>
      <p:cxnSp>
        <p:nvCxnSpPr>
          <p:cNvPr id="2828" name="Google Shape;2828;p92"/>
          <p:cNvCxnSpPr>
            <a:stCxn id="2818" idx="3"/>
            <a:endCxn id="2821" idx="1"/>
          </p:cNvCxnSpPr>
          <p:nvPr/>
        </p:nvCxnSpPr>
        <p:spPr>
          <a:xfrm>
            <a:off x="6131367" y="3805085"/>
            <a:ext cx="1092000" cy="0"/>
          </a:xfrm>
          <a:prstGeom prst="straightConnector1">
            <a:avLst/>
          </a:prstGeom>
          <a:noFill/>
          <a:ln w="28575" cap="flat" cmpd="sng">
            <a:solidFill>
              <a:schemeClr val="accent1"/>
            </a:solidFill>
            <a:prstDash val="solid"/>
            <a:miter lim="800000"/>
            <a:headEnd type="none" w="sm" len="sm"/>
            <a:tailEnd type="none" w="sm" len="sm"/>
          </a:ln>
        </p:spPr>
      </p:cxnSp>
      <p:cxnSp>
        <p:nvCxnSpPr>
          <p:cNvPr id="2829" name="Google Shape;2829;p92"/>
          <p:cNvCxnSpPr>
            <a:stCxn id="2817" idx="3"/>
            <a:endCxn id="2822" idx="1"/>
          </p:cNvCxnSpPr>
          <p:nvPr/>
        </p:nvCxnSpPr>
        <p:spPr>
          <a:xfrm rot="10800000" flipH="1">
            <a:off x="6131367" y="5119422"/>
            <a:ext cx="1092000" cy="14100"/>
          </a:xfrm>
          <a:prstGeom prst="straightConnector1">
            <a:avLst/>
          </a:prstGeom>
          <a:noFill/>
          <a:ln w="28575" cap="flat" cmpd="sng">
            <a:solidFill>
              <a:schemeClr val="accent1"/>
            </a:solidFill>
            <a:prstDash val="solid"/>
            <a:miter lim="800000"/>
            <a:headEnd type="none" w="sm" len="sm"/>
            <a:tailEnd type="none" w="sm" len="sm"/>
          </a:ln>
        </p:spPr>
      </p:cxnSp>
      <p:grpSp>
        <p:nvGrpSpPr>
          <p:cNvPr id="2830" name="Google Shape;2830;p92"/>
          <p:cNvGrpSpPr/>
          <p:nvPr/>
        </p:nvGrpSpPr>
        <p:grpSpPr>
          <a:xfrm>
            <a:off x="6315613" y="261142"/>
            <a:ext cx="3552287" cy="683557"/>
            <a:chOff x="6315613" y="261142"/>
            <a:chExt cx="3552287" cy="683557"/>
          </a:xfrm>
        </p:grpSpPr>
        <p:sp>
          <p:nvSpPr>
            <p:cNvPr id="2831" name="Google Shape;2831;p92"/>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32" name="Google Shape;2832;p92"/>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33" name="Google Shape;2833;p92"/>
            <p:cNvSpPr/>
            <p:nvPr/>
          </p:nvSpPr>
          <p:spPr>
            <a:xfrm>
              <a:off x="6624042" y="471562"/>
              <a:ext cx="2484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34" name="Google Shape;2834;p92"/>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35" name="Google Shape;2835;p92"/>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36" name="Google Shape;2836;p92"/>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37" name="Google Shape;2837;p92"/>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38" name="Google Shape;2838;p92"/>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839" name="Google Shape;2839;p92"/>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840" name="Google Shape;2840;p92"/>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41" name="Google Shape;2841;p92"/>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42" name="Google Shape;2842;p92"/>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43" name="Google Shape;2843;p92"/>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44" name="Google Shape;2844;p92"/>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45" name="Google Shape;2845;p92"/>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846" name="Google Shape;2846;p92"/>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0"/>
          <p:cNvSpPr/>
          <p:nvPr/>
        </p:nvSpPr>
        <p:spPr>
          <a:xfrm>
            <a:off x="8392816" y="3073651"/>
            <a:ext cx="1462384" cy="921829"/>
          </a:xfrm>
          <a:prstGeom prst="flowChartPreparation">
            <a:avLst/>
          </a:prstGeom>
          <a:solidFill>
            <a:srgbClr val="F2F2F2"/>
          </a:solidFill>
          <a:ln w="5715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nvGrpSpPr>
          <p:cNvPr id="390" name="Google Shape;390;p20"/>
          <p:cNvGrpSpPr/>
          <p:nvPr/>
        </p:nvGrpSpPr>
        <p:grpSpPr>
          <a:xfrm>
            <a:off x="8675753" y="3044391"/>
            <a:ext cx="947936" cy="806730"/>
            <a:chOff x="4877001" y="2780937"/>
            <a:chExt cx="1387244" cy="1012120"/>
          </a:xfrm>
        </p:grpSpPr>
        <p:pic>
          <p:nvPicPr>
            <p:cNvPr id="391" name="Google Shape;391;p20"/>
            <p:cNvPicPr preferRelativeResize="0"/>
            <p:nvPr/>
          </p:nvPicPr>
          <p:blipFill rotWithShape="1">
            <a:blip r:embed="rId3">
              <a:alphaModFix/>
            </a:blip>
            <a:srcRect t="16968" b="20174"/>
            <a:stretch/>
          </p:blipFill>
          <p:spPr>
            <a:xfrm>
              <a:off x="4877001" y="2780937"/>
              <a:ext cx="1260000" cy="791998"/>
            </a:xfrm>
            <a:prstGeom prst="rect">
              <a:avLst/>
            </a:prstGeom>
            <a:noFill/>
            <a:ln>
              <a:noFill/>
            </a:ln>
          </p:spPr>
        </p:pic>
        <p:pic>
          <p:nvPicPr>
            <p:cNvPr id="392" name="Google Shape;392;p20"/>
            <p:cNvPicPr preferRelativeResize="0"/>
            <p:nvPr/>
          </p:nvPicPr>
          <p:blipFill rotWithShape="1">
            <a:blip r:embed="rId4">
              <a:alphaModFix/>
            </a:blip>
            <a:srcRect/>
            <a:stretch/>
          </p:blipFill>
          <p:spPr>
            <a:xfrm>
              <a:off x="5904245" y="3433057"/>
              <a:ext cx="360000" cy="360000"/>
            </a:xfrm>
            <a:prstGeom prst="rect">
              <a:avLst/>
            </a:prstGeom>
            <a:noFill/>
            <a:ln>
              <a:noFill/>
            </a:ln>
          </p:spPr>
        </p:pic>
      </p:grpSp>
      <p:pic>
        <p:nvPicPr>
          <p:cNvPr id="393" name="Google Shape;393;p20"/>
          <p:cNvPicPr preferRelativeResize="0"/>
          <p:nvPr/>
        </p:nvPicPr>
        <p:blipFill rotWithShape="1">
          <a:blip r:embed="rId5">
            <a:alphaModFix/>
          </a:blip>
          <a:srcRect/>
          <a:stretch/>
        </p:blipFill>
        <p:spPr>
          <a:xfrm>
            <a:off x="2682060" y="1027800"/>
            <a:ext cx="2700000" cy="4802400"/>
          </a:xfrm>
          <a:prstGeom prst="rect">
            <a:avLst/>
          </a:prstGeom>
          <a:noFill/>
          <a:ln w="25400" cap="flat" cmpd="sng">
            <a:solidFill>
              <a:srgbClr val="0070C0"/>
            </a:solidFill>
            <a:prstDash val="solid"/>
            <a:round/>
            <a:headEnd type="none" w="sm" len="sm"/>
            <a:tailEnd type="none" w="sm" len="sm"/>
          </a:ln>
        </p:spPr>
      </p:pic>
      <p:pic>
        <p:nvPicPr>
          <p:cNvPr id="394" name="Google Shape;394;p20"/>
          <p:cNvPicPr preferRelativeResize="0"/>
          <p:nvPr/>
        </p:nvPicPr>
        <p:blipFill rotWithShape="1">
          <a:blip r:embed="rId6">
            <a:alphaModFix/>
          </a:blip>
          <a:srcRect/>
          <a:stretch/>
        </p:blipFill>
        <p:spPr>
          <a:xfrm>
            <a:off x="6114428" y="3535143"/>
            <a:ext cx="1440000" cy="720000"/>
          </a:xfrm>
          <a:prstGeom prst="rect">
            <a:avLst/>
          </a:prstGeom>
          <a:noFill/>
          <a:ln>
            <a:noFill/>
          </a:ln>
        </p:spPr>
      </p:pic>
      <p:pic>
        <p:nvPicPr>
          <p:cNvPr id="395" name="Google Shape;395;p20"/>
          <p:cNvPicPr preferRelativeResize="0"/>
          <p:nvPr/>
        </p:nvPicPr>
        <p:blipFill rotWithShape="1">
          <a:blip r:embed="rId7">
            <a:alphaModFix/>
          </a:blip>
          <a:srcRect/>
          <a:stretch/>
        </p:blipFill>
        <p:spPr>
          <a:xfrm>
            <a:off x="6495730" y="2627030"/>
            <a:ext cx="792000" cy="792000"/>
          </a:xfrm>
          <a:prstGeom prst="rect">
            <a:avLst/>
          </a:prstGeom>
          <a:noFill/>
          <a:ln>
            <a:noFill/>
          </a:ln>
        </p:spPr>
      </p:pic>
      <p:sp>
        <p:nvSpPr>
          <p:cNvPr id="396" name="Google Shape;396;p20"/>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Microsoft JhengHei"/>
                <a:ea typeface="Microsoft JhengHei"/>
                <a:cs typeface="Microsoft JhengHei"/>
                <a:sym typeface="Microsoft JhengHei"/>
              </a:rPr>
              <a:t>推薦展示 - </a:t>
            </a:r>
            <a:r>
              <a:rPr lang="zh-TW" sz="2800" b="1">
                <a:solidFill>
                  <a:srgbClr val="333F50"/>
                </a:solidFill>
                <a:latin typeface="Helvetica Neue"/>
                <a:ea typeface="Helvetica Neue"/>
                <a:cs typeface="Helvetica Neue"/>
                <a:sym typeface="Helvetica Neue"/>
              </a:rPr>
              <a:t>Flex Message</a:t>
            </a:r>
            <a:endParaRPr sz="2800" b="1">
              <a:solidFill>
                <a:srgbClr val="333F50"/>
              </a:solidFill>
              <a:latin typeface="Helvetica Neue"/>
              <a:ea typeface="Helvetica Neue"/>
              <a:cs typeface="Helvetica Neue"/>
              <a:sym typeface="Helvetica Neue"/>
            </a:endParaRPr>
          </a:p>
        </p:txBody>
      </p:sp>
      <p:cxnSp>
        <p:nvCxnSpPr>
          <p:cNvPr id="397" name="Google Shape;397;p20"/>
          <p:cNvCxnSpPr/>
          <p:nvPr/>
        </p:nvCxnSpPr>
        <p:spPr>
          <a:xfrm>
            <a:off x="5708877" y="3530522"/>
            <a:ext cx="329067" cy="0"/>
          </a:xfrm>
          <a:prstGeom prst="straightConnector1">
            <a:avLst/>
          </a:prstGeom>
          <a:noFill/>
          <a:ln w="69850" cap="flat" cmpd="sng">
            <a:solidFill>
              <a:srgbClr val="0070C0"/>
            </a:solidFill>
            <a:prstDash val="solid"/>
            <a:miter lim="800000"/>
            <a:headEnd type="none" w="sm" len="sm"/>
            <a:tailEnd type="triangle" w="med" len="med"/>
          </a:ln>
        </p:spPr>
      </p:cxnSp>
      <p:cxnSp>
        <p:nvCxnSpPr>
          <p:cNvPr id="398" name="Google Shape;398;p20"/>
          <p:cNvCxnSpPr/>
          <p:nvPr/>
        </p:nvCxnSpPr>
        <p:spPr>
          <a:xfrm>
            <a:off x="7772181" y="3530522"/>
            <a:ext cx="329067" cy="0"/>
          </a:xfrm>
          <a:prstGeom prst="straightConnector1">
            <a:avLst/>
          </a:prstGeom>
          <a:noFill/>
          <a:ln w="69850" cap="flat" cmpd="sng">
            <a:solidFill>
              <a:srgbClr val="0070C0"/>
            </a:solidFill>
            <a:prstDash val="solid"/>
            <a:miter lim="800000"/>
            <a:headEnd type="none" w="sm" len="sm"/>
            <a:tailEnd type="triangle" w="med" len="med"/>
          </a:ln>
        </p:spPr>
      </p:cxnSp>
      <p:grpSp>
        <p:nvGrpSpPr>
          <p:cNvPr id="399" name="Google Shape;399;p20"/>
          <p:cNvGrpSpPr/>
          <p:nvPr/>
        </p:nvGrpSpPr>
        <p:grpSpPr>
          <a:xfrm>
            <a:off x="6050113" y="261142"/>
            <a:ext cx="3817787" cy="619904"/>
            <a:chOff x="6050113" y="261142"/>
            <a:chExt cx="3817787" cy="619904"/>
          </a:xfrm>
        </p:grpSpPr>
        <p:sp>
          <p:nvSpPr>
            <p:cNvPr id="400" name="Google Shape;400;p20"/>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01" name="Google Shape;401;p20"/>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02" name="Google Shape;402;p20"/>
            <p:cNvSpPr/>
            <p:nvPr/>
          </p:nvSpPr>
          <p:spPr>
            <a:xfrm>
              <a:off x="6659342" y="473427"/>
              <a:ext cx="280062" cy="45719"/>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03" name="Google Shape;403;p20"/>
            <p:cNvSpPr/>
            <p:nvPr/>
          </p:nvSpPr>
          <p:spPr>
            <a:xfrm>
              <a:off x="650142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04" name="Google Shape;404;p20"/>
            <p:cNvSpPr/>
            <p:nvPr/>
          </p:nvSpPr>
          <p:spPr>
            <a:xfrm>
              <a:off x="696357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05" name="Google Shape;405;p20"/>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06" name="Google Shape;406;p20"/>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07" name="Google Shape;407;p20"/>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08" name="Google Shape;408;p20"/>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09" name="Google Shape;409;p20"/>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10" name="Google Shape;410;p20"/>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11" name="Google Shape;411;p20"/>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12" name="Google Shape;412;p20"/>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13" name="Google Shape;413;p20"/>
            <p:cNvSpPr txBox="1"/>
            <p:nvPr/>
          </p:nvSpPr>
          <p:spPr>
            <a:xfrm>
              <a:off x="605011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01</a:t>
              </a:r>
              <a:endParaRPr sz="1400" b="1">
                <a:solidFill>
                  <a:schemeClr val="lt1"/>
                </a:solidFill>
                <a:latin typeface="Helvetica Neue"/>
                <a:ea typeface="Helvetica Neue"/>
                <a:cs typeface="Helvetica Neue"/>
                <a:sym typeface="Helvetica Neue"/>
              </a:endParaRPr>
            </a:p>
          </p:txBody>
        </p:sp>
        <p:sp>
          <p:nvSpPr>
            <p:cNvPr id="414" name="Google Shape;414;p20"/>
            <p:cNvSpPr txBox="1"/>
            <p:nvPr/>
          </p:nvSpPr>
          <p:spPr>
            <a:xfrm>
              <a:off x="6290512" y="616846"/>
              <a:ext cx="747171" cy="2642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顧客端</a:t>
              </a:r>
              <a:endParaRPr/>
            </a:p>
          </p:txBody>
        </p:sp>
      </p:grpSp>
      <p:sp>
        <p:nvSpPr>
          <p:cNvPr id="415" name="Google Shape;415;p20"/>
          <p:cNvSpPr txBox="1">
            <a:spLocks noGrp="1"/>
          </p:cNvSpPr>
          <p:nvPr>
            <p:ph type="sldNum" idx="12"/>
          </p:nvPr>
        </p:nvSpPr>
        <p:spPr>
          <a:xfrm>
            <a:off x="9427534"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851"/>
        <p:cNvGrpSpPr/>
        <p:nvPr/>
      </p:nvGrpSpPr>
      <p:grpSpPr>
        <a:xfrm>
          <a:off x="0" y="0"/>
          <a:ext cx="0" cy="0"/>
          <a:chOff x="0" y="0"/>
          <a:chExt cx="0" cy="0"/>
        </a:xfrm>
      </p:grpSpPr>
      <p:pic>
        <p:nvPicPr>
          <p:cNvPr id="2852" name="Google Shape;2852;p93"/>
          <p:cNvPicPr preferRelativeResize="0"/>
          <p:nvPr/>
        </p:nvPicPr>
        <p:blipFill rotWithShape="1">
          <a:blip r:embed="rId3">
            <a:alphaModFix/>
          </a:blip>
          <a:srcRect/>
          <a:stretch/>
        </p:blipFill>
        <p:spPr>
          <a:xfrm>
            <a:off x="6241145" y="2366661"/>
            <a:ext cx="5251644" cy="2698825"/>
          </a:xfrm>
          <a:prstGeom prst="rect">
            <a:avLst/>
          </a:prstGeom>
          <a:noFill/>
          <a:ln>
            <a:noFill/>
          </a:ln>
        </p:spPr>
      </p:pic>
      <p:grpSp>
        <p:nvGrpSpPr>
          <p:cNvPr id="2853" name="Google Shape;2853;p93"/>
          <p:cNvGrpSpPr/>
          <p:nvPr/>
        </p:nvGrpSpPr>
        <p:grpSpPr>
          <a:xfrm>
            <a:off x="568585" y="2366661"/>
            <a:ext cx="5471026" cy="2698825"/>
            <a:chOff x="5641266" y="1626209"/>
            <a:chExt cx="6320797" cy="2353010"/>
          </a:xfrm>
        </p:grpSpPr>
        <p:pic>
          <p:nvPicPr>
            <p:cNvPr id="2854" name="Google Shape;2854;p93"/>
            <p:cNvPicPr preferRelativeResize="0"/>
            <p:nvPr/>
          </p:nvPicPr>
          <p:blipFill rotWithShape="1">
            <a:blip r:embed="rId4">
              <a:alphaModFix/>
            </a:blip>
            <a:srcRect/>
            <a:stretch/>
          </p:blipFill>
          <p:spPr>
            <a:xfrm>
              <a:off x="5665943" y="1626209"/>
              <a:ext cx="6296120" cy="2353010"/>
            </a:xfrm>
            <a:prstGeom prst="rect">
              <a:avLst/>
            </a:prstGeom>
            <a:noFill/>
            <a:ln w="9525" cap="flat" cmpd="sng">
              <a:solidFill>
                <a:schemeClr val="dk1"/>
              </a:solidFill>
              <a:prstDash val="solid"/>
              <a:round/>
              <a:headEnd type="none" w="sm" len="sm"/>
              <a:tailEnd type="none" w="sm" len="sm"/>
            </a:ln>
          </p:spPr>
        </p:pic>
        <p:sp>
          <p:nvSpPr>
            <p:cNvPr id="2855" name="Google Shape;2855;p93"/>
            <p:cNvSpPr/>
            <p:nvPr/>
          </p:nvSpPr>
          <p:spPr>
            <a:xfrm>
              <a:off x="5641266" y="1840888"/>
              <a:ext cx="6296100" cy="250800"/>
            </a:xfrm>
            <a:prstGeom prst="rect">
              <a:avLst/>
            </a:prstGeom>
            <a:noFill/>
            <a:ln w="381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856" name="Google Shape;2856;p93"/>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時間序列 - 銷售預測</a:t>
            </a:r>
            <a:endParaRPr/>
          </a:p>
        </p:txBody>
      </p:sp>
      <p:sp>
        <p:nvSpPr>
          <p:cNvPr id="2857" name="Google Shape;2857;p93"/>
          <p:cNvSpPr txBox="1"/>
          <p:nvPr/>
        </p:nvSpPr>
        <p:spPr>
          <a:xfrm>
            <a:off x="479094" y="1251752"/>
            <a:ext cx="9129362" cy="37719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由於牛奶類別商品為主要的熱銷種類，因此選擇此類別進行銷量預測分析。</a:t>
            </a:r>
            <a:endParaRPr/>
          </a:p>
        </p:txBody>
      </p:sp>
      <p:pic>
        <p:nvPicPr>
          <p:cNvPr id="2858" name="Google Shape;2858;p93"/>
          <p:cNvPicPr preferRelativeResize="0"/>
          <p:nvPr/>
        </p:nvPicPr>
        <p:blipFill rotWithShape="1">
          <a:blip r:embed="rId5">
            <a:alphaModFix/>
          </a:blip>
          <a:srcRect/>
          <a:stretch/>
        </p:blipFill>
        <p:spPr>
          <a:xfrm>
            <a:off x="10956828" y="1852060"/>
            <a:ext cx="1029201" cy="1029201"/>
          </a:xfrm>
          <a:prstGeom prst="rect">
            <a:avLst/>
          </a:prstGeom>
          <a:noFill/>
          <a:ln>
            <a:noFill/>
          </a:ln>
        </p:spPr>
      </p:pic>
      <p:grpSp>
        <p:nvGrpSpPr>
          <p:cNvPr id="2859" name="Google Shape;2859;p93"/>
          <p:cNvGrpSpPr/>
          <p:nvPr/>
        </p:nvGrpSpPr>
        <p:grpSpPr>
          <a:xfrm>
            <a:off x="6315613" y="261142"/>
            <a:ext cx="3552287" cy="683557"/>
            <a:chOff x="6315613" y="261142"/>
            <a:chExt cx="3552287" cy="683557"/>
          </a:xfrm>
        </p:grpSpPr>
        <p:sp>
          <p:nvSpPr>
            <p:cNvPr id="2860" name="Google Shape;2860;p93"/>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61" name="Google Shape;2861;p93"/>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62" name="Google Shape;2862;p93"/>
            <p:cNvSpPr/>
            <p:nvPr/>
          </p:nvSpPr>
          <p:spPr>
            <a:xfrm>
              <a:off x="6624042" y="471562"/>
              <a:ext cx="2484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63" name="Google Shape;2863;p93"/>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64" name="Google Shape;2864;p93"/>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65" name="Google Shape;2865;p93"/>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66" name="Google Shape;2866;p93"/>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67" name="Google Shape;2867;p93"/>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868" name="Google Shape;2868;p93"/>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869" name="Google Shape;2869;p93"/>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70" name="Google Shape;2870;p93"/>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71" name="Google Shape;2871;p93"/>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72" name="Google Shape;2872;p93"/>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73" name="Google Shape;2873;p93"/>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74" name="Google Shape;2874;p93"/>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875" name="Google Shape;2875;p93"/>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graphicFrame>
        <p:nvGraphicFramePr>
          <p:cNvPr id="2881" name="Google Shape;2881;p94"/>
          <p:cNvGraphicFramePr/>
          <p:nvPr/>
        </p:nvGraphicFramePr>
        <p:xfrm>
          <a:off x="394660" y="1988119"/>
          <a:ext cx="3000000" cy="3000000"/>
        </p:xfrm>
        <a:graphic>
          <a:graphicData uri="http://schemas.openxmlformats.org/drawingml/2006/table">
            <a:tbl>
              <a:tblPr>
                <a:noFill/>
                <a:tableStyleId>{D7D76D4D-A393-4A97-87B7-8D03D2C6F1AA}</a:tableStyleId>
              </a:tblPr>
              <a:tblGrid>
                <a:gridCol w="3018025">
                  <a:extLst>
                    <a:ext uri="{9D8B030D-6E8A-4147-A177-3AD203B41FA5}">
                      <a16:colId xmlns:a16="http://schemas.microsoft.com/office/drawing/2014/main" val="20000"/>
                    </a:ext>
                  </a:extLst>
                </a:gridCol>
                <a:gridCol w="1150125">
                  <a:extLst>
                    <a:ext uri="{9D8B030D-6E8A-4147-A177-3AD203B41FA5}">
                      <a16:colId xmlns:a16="http://schemas.microsoft.com/office/drawing/2014/main" val="20001"/>
                    </a:ext>
                  </a:extLst>
                </a:gridCol>
              </a:tblGrid>
              <a:tr h="451350">
                <a:tc>
                  <a:txBody>
                    <a:bodyPr/>
                    <a:lstStyle/>
                    <a:p>
                      <a:pPr marL="0" marR="0" lvl="0" indent="0" algn="ctr" rtl="0">
                        <a:lnSpc>
                          <a:spcPct val="100000"/>
                        </a:lnSpc>
                        <a:spcBef>
                          <a:spcPts val="0"/>
                        </a:spcBef>
                        <a:spcAft>
                          <a:spcPts val="0"/>
                        </a:spcAft>
                        <a:buClr>
                          <a:srgbClr val="000000"/>
                        </a:buClr>
                        <a:buSzPts val="1200"/>
                        <a:buFont typeface="Arial"/>
                        <a:buNone/>
                      </a:pPr>
                      <a:r>
                        <a:rPr lang="zh-TW" sz="1400" b="1" u="none" strike="noStrike" cap="none">
                          <a:solidFill>
                            <a:srgbClr val="333F50"/>
                          </a:solidFill>
                          <a:latin typeface="Helvetica Neue"/>
                          <a:ea typeface="Helvetica Neue"/>
                          <a:cs typeface="Helvetica Neue"/>
                          <a:sym typeface="Helvetica Neue"/>
                        </a:rPr>
                        <a:t>方法</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solidFill>
                      <a:srgbClr val="F9D6AF"/>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zh-TW" sz="1400" b="1" u="none" strike="noStrike" cap="none">
                          <a:solidFill>
                            <a:srgbClr val="333F50"/>
                          </a:solidFill>
                          <a:latin typeface="Helvetica Neue"/>
                          <a:ea typeface="Helvetica Neue"/>
                          <a:cs typeface="Helvetica Neue"/>
                          <a:sym typeface="Helvetica Neue"/>
                        </a:rPr>
                        <a:t>RMSE</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solidFill>
                      <a:srgbClr val="F9D6AF"/>
                    </a:solidFill>
                  </a:tcPr>
                </a:tc>
                <a:extLst>
                  <a:ext uri="{0D108BD9-81ED-4DB2-BD59-A6C34878D82A}">
                    <a16:rowId xmlns:a16="http://schemas.microsoft.com/office/drawing/2014/main" val="10000"/>
                  </a:ext>
                </a:extLst>
              </a:tr>
              <a:tr h="466100">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Prophet</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0.30</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1"/>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線性迴歸模型</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21.89</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2"/>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隨機森林迴歸模型</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33.41</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3"/>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長短期記憶(LSTM)模型</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38.37</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4"/>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季節時間序列模型 (SARIMA)</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38.94</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5"/>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三次指数平滑法 (Holt-Winters)</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45.19</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6"/>
                  </a:ext>
                </a:extLst>
              </a:tr>
              <a:tr h="466425">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自回歸移動平均模型 (ARIMA)</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Neue"/>
                          <a:ea typeface="Helvetica Neue"/>
                          <a:cs typeface="Helvetica Neue"/>
                          <a:sym typeface="Helvetica Neue"/>
                        </a:rPr>
                        <a:t>254.74</a:t>
                      </a:r>
                      <a:endParaRPr sz="1400" b="1" u="none" strike="noStrike" cap="none">
                        <a:solidFill>
                          <a:srgbClr val="333F50"/>
                        </a:solidFill>
                        <a:latin typeface="Helvetica Neue"/>
                        <a:ea typeface="Helvetica Neue"/>
                        <a:cs typeface="Helvetica Neue"/>
                        <a:sym typeface="Helvetica Neue"/>
                      </a:endParaRPr>
                    </a:p>
                  </a:txBody>
                  <a:tcPr marL="63500" marR="63500" marT="63500" marB="63500" anchor="ctr"/>
                </a:tc>
                <a:extLst>
                  <a:ext uri="{0D108BD9-81ED-4DB2-BD59-A6C34878D82A}">
                    <a16:rowId xmlns:a16="http://schemas.microsoft.com/office/drawing/2014/main" val="10007"/>
                  </a:ext>
                </a:extLst>
              </a:tr>
            </a:tbl>
          </a:graphicData>
        </a:graphic>
      </p:graphicFrame>
      <p:pic>
        <p:nvPicPr>
          <p:cNvPr id="2882" name="Google Shape;2882;p94"/>
          <p:cNvPicPr preferRelativeResize="0"/>
          <p:nvPr/>
        </p:nvPicPr>
        <p:blipFill rotWithShape="1">
          <a:blip r:embed="rId3">
            <a:alphaModFix/>
          </a:blip>
          <a:srcRect/>
          <a:stretch/>
        </p:blipFill>
        <p:spPr>
          <a:xfrm>
            <a:off x="4879007" y="3635811"/>
            <a:ext cx="6900371" cy="2256989"/>
          </a:xfrm>
          <a:prstGeom prst="rect">
            <a:avLst/>
          </a:prstGeom>
          <a:noFill/>
          <a:ln>
            <a:noFill/>
          </a:ln>
        </p:spPr>
      </p:pic>
      <p:graphicFrame>
        <p:nvGraphicFramePr>
          <p:cNvPr id="2883" name="Google Shape;2883;p94"/>
          <p:cNvGraphicFramePr/>
          <p:nvPr/>
        </p:nvGraphicFramePr>
        <p:xfrm>
          <a:off x="5402946" y="2710956"/>
          <a:ext cx="3000000" cy="3000000"/>
        </p:xfrm>
        <a:graphic>
          <a:graphicData uri="http://schemas.openxmlformats.org/drawingml/2006/table">
            <a:tbl>
              <a:tblPr>
                <a:noFill/>
                <a:tableStyleId>{D7D76D4D-A393-4A97-87B7-8D03D2C6F1AA}</a:tableStyleId>
              </a:tblPr>
              <a:tblGrid>
                <a:gridCol w="960250">
                  <a:extLst>
                    <a:ext uri="{9D8B030D-6E8A-4147-A177-3AD203B41FA5}">
                      <a16:colId xmlns:a16="http://schemas.microsoft.com/office/drawing/2014/main" val="20000"/>
                    </a:ext>
                  </a:extLst>
                </a:gridCol>
              </a:tblGrid>
              <a:tr h="3075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2019/7/30</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12</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884" name="Google Shape;2884;p94"/>
          <p:cNvSpPr txBox="1"/>
          <p:nvPr/>
        </p:nvSpPr>
        <p:spPr>
          <a:xfrm>
            <a:off x="6354151" y="2845656"/>
            <a:ext cx="1452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333F50"/>
                </a:solidFill>
                <a:latin typeface="Helvetica Neue"/>
                <a:ea typeface="Helvetica Neue"/>
                <a:cs typeface="Helvetica Neue"/>
                <a:sym typeface="Helvetica Neue"/>
              </a:rPr>
              <a:t>．．．</a:t>
            </a:r>
            <a:endParaRPr sz="2000" b="0" i="0" u="none" strike="noStrike" cap="none">
              <a:solidFill>
                <a:srgbClr val="333F50"/>
              </a:solidFill>
              <a:latin typeface="Helvetica Neue"/>
              <a:ea typeface="Helvetica Neue"/>
              <a:cs typeface="Helvetica Neue"/>
              <a:sym typeface="Helvetica Neue"/>
            </a:endParaRPr>
          </a:p>
        </p:txBody>
      </p:sp>
      <p:graphicFrame>
        <p:nvGraphicFramePr>
          <p:cNvPr id="2885" name="Google Shape;2885;p94"/>
          <p:cNvGraphicFramePr/>
          <p:nvPr/>
        </p:nvGraphicFramePr>
        <p:xfrm>
          <a:off x="7333971" y="2710956"/>
          <a:ext cx="3000000" cy="3000000"/>
        </p:xfrm>
        <a:graphic>
          <a:graphicData uri="http://schemas.openxmlformats.org/drawingml/2006/table">
            <a:tbl>
              <a:tblPr>
                <a:noFill/>
                <a:tableStyleId>{D7D76D4D-A393-4A97-87B7-8D03D2C6F1AA}</a:tableStyleId>
              </a:tblPr>
              <a:tblGrid>
                <a:gridCol w="960250">
                  <a:extLst>
                    <a:ext uri="{9D8B030D-6E8A-4147-A177-3AD203B41FA5}">
                      <a16:colId xmlns:a16="http://schemas.microsoft.com/office/drawing/2014/main" val="20000"/>
                    </a:ext>
                  </a:extLst>
                </a:gridCol>
              </a:tblGrid>
              <a:tr h="3075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2021/7/8</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123</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886" name="Google Shape;2886;p94"/>
          <p:cNvGraphicFramePr/>
          <p:nvPr/>
        </p:nvGraphicFramePr>
        <p:xfrm>
          <a:off x="8616963" y="2710956"/>
          <a:ext cx="3000000" cy="3000000"/>
        </p:xfrm>
        <a:graphic>
          <a:graphicData uri="http://schemas.openxmlformats.org/drawingml/2006/table">
            <a:tbl>
              <a:tblPr>
                <a:noFill/>
                <a:tableStyleId>{D7D76D4D-A393-4A97-87B7-8D03D2C6F1AA}</a:tableStyleId>
              </a:tblPr>
              <a:tblGrid>
                <a:gridCol w="960250">
                  <a:extLst>
                    <a:ext uri="{9D8B030D-6E8A-4147-A177-3AD203B41FA5}">
                      <a16:colId xmlns:a16="http://schemas.microsoft.com/office/drawing/2014/main" val="20000"/>
                    </a:ext>
                  </a:extLst>
                </a:gridCol>
              </a:tblGrid>
              <a:tr h="3075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2021/7/9</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168</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887" name="Google Shape;2887;p94"/>
          <p:cNvGraphicFramePr/>
          <p:nvPr/>
        </p:nvGraphicFramePr>
        <p:xfrm>
          <a:off x="9946171" y="2710956"/>
          <a:ext cx="3000000" cy="3000000"/>
        </p:xfrm>
        <a:graphic>
          <a:graphicData uri="http://schemas.openxmlformats.org/drawingml/2006/table">
            <a:tbl>
              <a:tblPr>
                <a:noFill/>
                <a:tableStyleId>{D7D76D4D-A393-4A97-87B7-8D03D2C6F1AA}</a:tableStyleId>
              </a:tblPr>
              <a:tblGrid>
                <a:gridCol w="960250">
                  <a:extLst>
                    <a:ext uri="{9D8B030D-6E8A-4147-A177-3AD203B41FA5}">
                      <a16:colId xmlns:a16="http://schemas.microsoft.com/office/drawing/2014/main" val="20000"/>
                    </a:ext>
                  </a:extLst>
                </a:gridCol>
              </a:tblGrid>
              <a:tr h="3075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2021/7/9</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solidFill>
                            <a:srgbClr val="333F50"/>
                          </a:solidFill>
                          <a:latin typeface="Microsoft JhengHei"/>
                          <a:ea typeface="Microsoft JhengHei"/>
                          <a:cs typeface="Microsoft JhengHei"/>
                          <a:sym typeface="Microsoft JhengHei"/>
                        </a:rPr>
                        <a:t>145</a:t>
                      </a:r>
                      <a:endParaRPr sz="1200" u="none" strike="noStrike" cap="none">
                        <a:solidFill>
                          <a:srgbClr val="333F50"/>
                        </a:solidFill>
                        <a:latin typeface="Microsoft JhengHei"/>
                        <a:ea typeface="Microsoft JhengHei"/>
                        <a:cs typeface="Microsoft JhengHei"/>
                        <a:sym typeface="Microsoft JhengHe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888" name="Google Shape;2888;p94"/>
          <p:cNvSpPr txBox="1"/>
          <p:nvPr/>
        </p:nvSpPr>
        <p:spPr>
          <a:xfrm>
            <a:off x="5991129" y="2101858"/>
            <a:ext cx="1787803" cy="37719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預測銷售數量</a:t>
            </a:r>
            <a:endParaRPr sz="2000" b="1">
              <a:solidFill>
                <a:srgbClr val="333F50"/>
              </a:solidFill>
              <a:latin typeface="Helvetica Neue"/>
              <a:ea typeface="Helvetica Neue"/>
              <a:cs typeface="Helvetica Neue"/>
              <a:sym typeface="Helvetica Neue"/>
            </a:endParaRPr>
          </a:p>
        </p:txBody>
      </p:sp>
      <p:sp>
        <p:nvSpPr>
          <p:cNvPr id="2889" name="Google Shape;2889;p94"/>
          <p:cNvSpPr txBox="1"/>
          <p:nvPr/>
        </p:nvSpPr>
        <p:spPr>
          <a:xfrm>
            <a:off x="9738911" y="2292913"/>
            <a:ext cx="1518000" cy="53857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銷售實際值</a:t>
            </a:r>
            <a:endParaRPr sz="2000" b="1">
              <a:solidFill>
                <a:srgbClr val="333F50"/>
              </a:solidFill>
              <a:latin typeface="Helvetica Neue"/>
              <a:ea typeface="Helvetica Neue"/>
              <a:cs typeface="Helvetica Neue"/>
              <a:sym typeface="Helvetica Neue"/>
            </a:endParaRPr>
          </a:p>
        </p:txBody>
      </p:sp>
      <p:sp>
        <p:nvSpPr>
          <p:cNvPr id="2890" name="Google Shape;2890;p94"/>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時間序列 - 銷售預測</a:t>
            </a:r>
            <a:endParaRPr/>
          </a:p>
        </p:txBody>
      </p:sp>
      <p:sp>
        <p:nvSpPr>
          <p:cNvPr id="2891" name="Google Shape;2891;p94"/>
          <p:cNvSpPr txBox="1"/>
          <p:nvPr/>
        </p:nvSpPr>
        <p:spPr>
          <a:xfrm>
            <a:off x="479094" y="1251752"/>
            <a:ext cx="9129362" cy="37719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33F50"/>
              </a:buClr>
              <a:buSzPts val="2000"/>
              <a:buFont typeface="Arial"/>
              <a:buNone/>
            </a:pPr>
            <a:r>
              <a:rPr lang="zh-TW" sz="2000" b="1">
                <a:solidFill>
                  <a:srgbClr val="333F50"/>
                </a:solidFill>
                <a:latin typeface="Helvetica Neue"/>
                <a:ea typeface="Helvetica Neue"/>
                <a:cs typeface="Helvetica Neue"/>
                <a:sym typeface="Helvetica Neue"/>
              </a:rPr>
              <a:t>以天為單位預測銷售數量，並以均方根誤差(RMSE)評估模型好壞。</a:t>
            </a:r>
            <a:endParaRPr/>
          </a:p>
        </p:txBody>
      </p:sp>
      <p:pic>
        <p:nvPicPr>
          <p:cNvPr id="2892" name="Google Shape;2892;p94"/>
          <p:cNvPicPr preferRelativeResize="0"/>
          <p:nvPr/>
        </p:nvPicPr>
        <p:blipFill rotWithShape="1">
          <a:blip r:embed="rId4">
            <a:alphaModFix/>
          </a:blip>
          <a:srcRect/>
          <a:stretch/>
        </p:blipFill>
        <p:spPr>
          <a:xfrm>
            <a:off x="5272719" y="1787429"/>
            <a:ext cx="752744" cy="752744"/>
          </a:xfrm>
          <a:prstGeom prst="rect">
            <a:avLst/>
          </a:prstGeom>
          <a:noFill/>
          <a:ln>
            <a:noFill/>
          </a:ln>
        </p:spPr>
      </p:pic>
      <p:grpSp>
        <p:nvGrpSpPr>
          <p:cNvPr id="2893" name="Google Shape;2893;p94"/>
          <p:cNvGrpSpPr/>
          <p:nvPr/>
        </p:nvGrpSpPr>
        <p:grpSpPr>
          <a:xfrm>
            <a:off x="6315613" y="261142"/>
            <a:ext cx="3552287" cy="683557"/>
            <a:chOff x="6315613" y="261142"/>
            <a:chExt cx="3552287" cy="683557"/>
          </a:xfrm>
        </p:grpSpPr>
        <p:sp>
          <p:nvSpPr>
            <p:cNvPr id="2894" name="Google Shape;2894;p94"/>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95" name="Google Shape;2895;p94"/>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96" name="Google Shape;2896;p94"/>
            <p:cNvSpPr/>
            <p:nvPr/>
          </p:nvSpPr>
          <p:spPr>
            <a:xfrm>
              <a:off x="6624042" y="471562"/>
              <a:ext cx="2520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97" name="Google Shape;2897;p94"/>
            <p:cNvSpPr/>
            <p:nvPr/>
          </p:nvSpPr>
          <p:spPr>
            <a:xfrm>
              <a:off x="8669310"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98" name="Google Shape;2898;p94"/>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899" name="Google Shape;2899;p94"/>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00" name="Google Shape;2900;p94"/>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01" name="Google Shape;2901;p94"/>
            <p:cNvSpPr txBox="1"/>
            <p:nvPr/>
          </p:nvSpPr>
          <p:spPr>
            <a:xfrm>
              <a:off x="8210380"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08</a:t>
              </a:r>
              <a:endParaRPr sz="1400" b="1">
                <a:solidFill>
                  <a:schemeClr val="lt1"/>
                </a:solidFill>
                <a:latin typeface="Helvetica Neue"/>
                <a:ea typeface="Helvetica Neue"/>
                <a:cs typeface="Helvetica Neue"/>
                <a:sym typeface="Helvetica Neue"/>
              </a:endParaRPr>
            </a:p>
          </p:txBody>
        </p:sp>
        <p:sp>
          <p:nvSpPr>
            <p:cNvPr id="2902" name="Google Shape;2902;p94"/>
            <p:cNvSpPr txBox="1"/>
            <p:nvPr/>
          </p:nvSpPr>
          <p:spPr>
            <a:xfrm>
              <a:off x="8429513"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資料分析</a:t>
              </a:r>
              <a:endParaRPr/>
            </a:p>
          </p:txBody>
        </p:sp>
        <p:sp>
          <p:nvSpPr>
            <p:cNvPr id="2903" name="Google Shape;2903;p94"/>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04" name="Google Shape;2904;p94"/>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05" name="Google Shape;2905;p94"/>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06" name="Google Shape;2906;p94"/>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07" name="Google Shape;2907;p94"/>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08" name="Google Shape;2908;p94"/>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909" name="Google Shape;2909;p94"/>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914"/>
        <p:cNvGrpSpPr/>
        <p:nvPr/>
      </p:nvGrpSpPr>
      <p:grpSpPr>
        <a:xfrm>
          <a:off x="0" y="0"/>
          <a:ext cx="0" cy="0"/>
          <a:chOff x="0" y="0"/>
          <a:chExt cx="0" cy="0"/>
        </a:xfrm>
      </p:grpSpPr>
      <p:grpSp>
        <p:nvGrpSpPr>
          <p:cNvPr id="2915" name="Google Shape;2915;p95"/>
          <p:cNvGrpSpPr/>
          <p:nvPr/>
        </p:nvGrpSpPr>
        <p:grpSpPr>
          <a:xfrm>
            <a:off x="1510097" y="1457443"/>
            <a:ext cx="1648314" cy="1353803"/>
            <a:chOff x="1510097" y="1457443"/>
            <a:chExt cx="1648314" cy="1353803"/>
          </a:xfrm>
        </p:grpSpPr>
        <p:sp>
          <p:nvSpPr>
            <p:cNvPr id="2916" name="Google Shape;2916;p95"/>
            <p:cNvSpPr txBox="1"/>
            <p:nvPr/>
          </p:nvSpPr>
          <p:spPr>
            <a:xfrm>
              <a:off x="1539125" y="1487807"/>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rgbClr val="F9D6AF"/>
                  </a:solidFill>
                  <a:latin typeface="Helvetica Neue"/>
                  <a:ea typeface="Helvetica Neue"/>
                  <a:cs typeface="Helvetica Neue"/>
                  <a:sym typeface="Helvetica Neue"/>
                </a:rPr>
                <a:t>09</a:t>
              </a:r>
              <a:endParaRPr sz="8000" b="1">
                <a:solidFill>
                  <a:srgbClr val="F9D6AF"/>
                </a:solidFill>
                <a:latin typeface="Helvetica Neue"/>
                <a:ea typeface="Helvetica Neue"/>
                <a:cs typeface="Helvetica Neue"/>
                <a:sym typeface="Helvetica Neue"/>
              </a:endParaRPr>
            </a:p>
          </p:txBody>
        </p:sp>
        <p:sp>
          <p:nvSpPr>
            <p:cNvPr id="2917" name="Google Shape;2917;p95"/>
            <p:cNvSpPr txBox="1"/>
            <p:nvPr/>
          </p:nvSpPr>
          <p:spPr>
            <a:xfrm>
              <a:off x="1510097" y="1457443"/>
              <a:ext cx="161928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8000" b="1">
                  <a:solidFill>
                    <a:schemeClr val="lt1"/>
                  </a:solidFill>
                  <a:latin typeface="Helvetica Neue"/>
                  <a:ea typeface="Helvetica Neue"/>
                  <a:cs typeface="Helvetica Neue"/>
                  <a:sym typeface="Helvetica Neue"/>
                </a:rPr>
                <a:t>09</a:t>
              </a:r>
              <a:endParaRPr sz="8000" b="1">
                <a:solidFill>
                  <a:schemeClr val="lt1"/>
                </a:solidFill>
                <a:latin typeface="Helvetica Neue"/>
                <a:ea typeface="Helvetica Neue"/>
                <a:cs typeface="Helvetica Neue"/>
                <a:sym typeface="Helvetica Neue"/>
              </a:endParaRPr>
            </a:p>
          </p:txBody>
        </p:sp>
      </p:grpSp>
      <p:sp>
        <p:nvSpPr>
          <p:cNvPr id="2918" name="Google Shape;2918;p95"/>
          <p:cNvSpPr txBox="1"/>
          <p:nvPr/>
        </p:nvSpPr>
        <p:spPr>
          <a:xfrm>
            <a:off x="3173462" y="1924740"/>
            <a:ext cx="4029798" cy="907229"/>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90000"/>
              </a:lnSpc>
              <a:spcBef>
                <a:spcPts val="0"/>
              </a:spcBef>
              <a:spcAft>
                <a:spcPts val="0"/>
              </a:spcAft>
              <a:buClr>
                <a:srgbClr val="333F50"/>
              </a:buClr>
              <a:buSzPct val="100000"/>
              <a:buFont typeface="Helvetica Neue"/>
              <a:buNone/>
            </a:pPr>
            <a:r>
              <a:rPr lang="zh-TW" sz="6600" b="1">
                <a:solidFill>
                  <a:srgbClr val="333F50"/>
                </a:solidFill>
                <a:latin typeface="Helvetica Neue"/>
                <a:ea typeface="Helvetica Neue"/>
                <a:cs typeface="Helvetica Neue"/>
                <a:sym typeface="Helvetica Neue"/>
              </a:rPr>
              <a:t>未來展望</a:t>
            </a:r>
            <a:endParaRPr/>
          </a:p>
        </p:txBody>
      </p:sp>
      <p:sp>
        <p:nvSpPr>
          <p:cNvPr id="2919" name="Google Shape;2919;p95"/>
          <p:cNvSpPr txBox="1"/>
          <p:nvPr/>
        </p:nvSpPr>
        <p:spPr>
          <a:xfrm>
            <a:off x="1698863" y="3401423"/>
            <a:ext cx="1052537" cy="72914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3F50"/>
              </a:buClr>
              <a:buSzPts val="1800"/>
              <a:buFont typeface="Microsoft JhengHei"/>
              <a:buNone/>
            </a:pPr>
            <a:r>
              <a:rPr lang="zh-TW" sz="1800" b="1">
                <a:solidFill>
                  <a:srgbClr val="333F50"/>
                </a:solidFill>
                <a:latin typeface="Microsoft JhengHei"/>
                <a:ea typeface="Microsoft JhengHei"/>
                <a:cs typeface="Microsoft JhengHei"/>
                <a:sym typeface="Microsoft JhengHei"/>
              </a:rPr>
              <a:t>演講者</a:t>
            </a:r>
            <a:endParaRPr/>
          </a:p>
        </p:txBody>
      </p:sp>
      <p:sp>
        <p:nvSpPr>
          <p:cNvPr id="2920" name="Google Shape;2920;p95"/>
          <p:cNvSpPr txBox="1"/>
          <p:nvPr/>
        </p:nvSpPr>
        <p:spPr>
          <a:xfrm>
            <a:off x="3238723" y="2568141"/>
            <a:ext cx="10530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a:solidFill>
                  <a:srgbClr val="333F50"/>
                </a:solidFill>
                <a:latin typeface="Helvetica Neue"/>
                <a:ea typeface="Helvetica Neue"/>
                <a:cs typeface="Helvetica Neue"/>
                <a:sym typeface="Helvetica Neue"/>
              </a:rPr>
              <a:t>Future prospects</a:t>
            </a:r>
            <a:endParaRPr sz="2400" b="1">
              <a:solidFill>
                <a:srgbClr val="333F50"/>
              </a:solidFill>
              <a:latin typeface="Helvetica Neue"/>
              <a:ea typeface="Helvetica Neue"/>
              <a:cs typeface="Helvetica Neue"/>
              <a:sym typeface="Helvetica Neue"/>
            </a:endParaRPr>
          </a:p>
        </p:txBody>
      </p:sp>
      <p:sp>
        <p:nvSpPr>
          <p:cNvPr id="2921" name="Google Shape;2921;p95"/>
          <p:cNvSpPr txBox="1"/>
          <p:nvPr/>
        </p:nvSpPr>
        <p:spPr>
          <a:xfrm>
            <a:off x="2189154" y="3856133"/>
            <a:ext cx="277370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4800" b="1">
                <a:solidFill>
                  <a:srgbClr val="0070C0"/>
                </a:solidFill>
                <a:latin typeface="Microsoft JhengHei"/>
                <a:ea typeface="Microsoft JhengHei"/>
                <a:cs typeface="Microsoft JhengHei"/>
                <a:sym typeface="Microsoft JhengHei"/>
              </a:rPr>
              <a:t>許維哲</a:t>
            </a:r>
            <a:endParaRPr/>
          </a:p>
        </p:txBody>
      </p:sp>
      <p:sp>
        <p:nvSpPr>
          <p:cNvPr id="2922" name="Google Shape;2922;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926"/>
        <p:cNvGrpSpPr/>
        <p:nvPr/>
      </p:nvGrpSpPr>
      <p:grpSpPr>
        <a:xfrm>
          <a:off x="0" y="0"/>
          <a:ext cx="0" cy="0"/>
          <a:chOff x="0" y="0"/>
          <a:chExt cx="0" cy="0"/>
        </a:xfrm>
      </p:grpSpPr>
      <p:pic>
        <p:nvPicPr>
          <p:cNvPr id="2927" name="Google Shape;2927;p96"/>
          <p:cNvPicPr preferRelativeResize="0"/>
          <p:nvPr/>
        </p:nvPicPr>
        <p:blipFill rotWithShape="1">
          <a:blip r:embed="rId3">
            <a:alphaModFix/>
          </a:blip>
          <a:srcRect/>
          <a:stretch/>
        </p:blipFill>
        <p:spPr>
          <a:xfrm>
            <a:off x="607975" y="2026052"/>
            <a:ext cx="2383970" cy="2383970"/>
          </a:xfrm>
          <a:prstGeom prst="rect">
            <a:avLst/>
          </a:prstGeom>
          <a:noFill/>
          <a:ln>
            <a:noFill/>
          </a:ln>
        </p:spPr>
      </p:pic>
      <p:pic>
        <p:nvPicPr>
          <p:cNvPr id="2928" name="Google Shape;2928;p96"/>
          <p:cNvPicPr preferRelativeResize="0"/>
          <p:nvPr/>
        </p:nvPicPr>
        <p:blipFill rotWithShape="1">
          <a:blip r:embed="rId4">
            <a:alphaModFix/>
          </a:blip>
          <a:srcRect/>
          <a:stretch/>
        </p:blipFill>
        <p:spPr>
          <a:xfrm>
            <a:off x="3603327" y="1935810"/>
            <a:ext cx="4905673" cy="2759441"/>
          </a:xfrm>
          <a:prstGeom prst="rect">
            <a:avLst/>
          </a:prstGeom>
          <a:noFill/>
          <a:ln>
            <a:noFill/>
          </a:ln>
        </p:spPr>
      </p:pic>
      <p:sp>
        <p:nvSpPr>
          <p:cNvPr id="2929" name="Google Shape;2929;p96"/>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未來展望</a:t>
            </a:r>
            <a:endParaRPr/>
          </a:p>
        </p:txBody>
      </p:sp>
      <p:sp>
        <p:nvSpPr>
          <p:cNvPr id="2930" name="Google Shape;2930;p96"/>
          <p:cNvSpPr txBox="1"/>
          <p:nvPr/>
        </p:nvSpPr>
        <p:spPr>
          <a:xfrm>
            <a:off x="884052" y="4733351"/>
            <a:ext cx="2719685" cy="37719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2060"/>
              </a:buClr>
              <a:buSzPts val="2400"/>
              <a:buFont typeface="Arial"/>
              <a:buNone/>
            </a:pPr>
            <a:r>
              <a:rPr lang="zh-TW" sz="2400" b="1">
                <a:solidFill>
                  <a:srgbClr val="002060"/>
                </a:solidFill>
                <a:latin typeface="Helvetica Neue"/>
                <a:ea typeface="Helvetica Neue"/>
                <a:cs typeface="Helvetica Neue"/>
                <a:sym typeface="Helvetica Neue"/>
              </a:rPr>
              <a:t>前端商品網站</a:t>
            </a:r>
            <a:endParaRPr/>
          </a:p>
        </p:txBody>
      </p:sp>
      <p:sp>
        <p:nvSpPr>
          <p:cNvPr id="2931" name="Google Shape;2931;p96"/>
          <p:cNvSpPr txBox="1"/>
          <p:nvPr/>
        </p:nvSpPr>
        <p:spPr>
          <a:xfrm>
            <a:off x="8879082" y="4733351"/>
            <a:ext cx="9129362" cy="37719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2060"/>
              </a:buClr>
              <a:buSzPts val="2400"/>
              <a:buFont typeface="Arial"/>
              <a:buNone/>
            </a:pPr>
            <a:r>
              <a:rPr lang="zh-TW" sz="2400" b="1">
                <a:solidFill>
                  <a:srgbClr val="002060"/>
                </a:solidFill>
                <a:latin typeface="Helvetica Neue"/>
                <a:ea typeface="Helvetica Neue"/>
                <a:cs typeface="Helvetica Neue"/>
                <a:sym typeface="Helvetica Neue"/>
              </a:rPr>
              <a:t>配戴口罩身分辨識</a:t>
            </a:r>
            <a:endParaRPr/>
          </a:p>
        </p:txBody>
      </p:sp>
      <p:pic>
        <p:nvPicPr>
          <p:cNvPr id="2932" name="Google Shape;2932;p96"/>
          <p:cNvPicPr preferRelativeResize="0"/>
          <p:nvPr/>
        </p:nvPicPr>
        <p:blipFill rotWithShape="1">
          <a:blip r:embed="rId5">
            <a:alphaModFix/>
          </a:blip>
          <a:srcRect/>
          <a:stretch/>
        </p:blipFill>
        <p:spPr>
          <a:xfrm>
            <a:off x="9555602" y="2560474"/>
            <a:ext cx="1284990" cy="1454271"/>
          </a:xfrm>
          <a:prstGeom prst="rect">
            <a:avLst/>
          </a:prstGeom>
          <a:noFill/>
          <a:ln>
            <a:noFill/>
          </a:ln>
        </p:spPr>
      </p:pic>
      <p:grpSp>
        <p:nvGrpSpPr>
          <p:cNvPr id="2933" name="Google Shape;2933;p96"/>
          <p:cNvGrpSpPr/>
          <p:nvPr/>
        </p:nvGrpSpPr>
        <p:grpSpPr>
          <a:xfrm>
            <a:off x="9195010" y="2336883"/>
            <a:ext cx="1926180" cy="1921384"/>
            <a:chOff x="10414159" y="5507934"/>
            <a:chExt cx="648000" cy="646386"/>
          </a:xfrm>
        </p:grpSpPr>
        <p:sp>
          <p:nvSpPr>
            <p:cNvPr id="2934" name="Google Shape;2934;p96"/>
            <p:cNvSpPr/>
            <p:nvPr/>
          </p:nvSpPr>
          <p:spPr>
            <a:xfrm>
              <a:off x="10414159" y="6039436"/>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2935" name="Google Shape;2935;p96"/>
            <p:cNvSpPr/>
            <p:nvPr/>
          </p:nvSpPr>
          <p:spPr>
            <a:xfrm rot="5400000">
              <a:off x="10414159"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2936" name="Google Shape;2936;p96"/>
            <p:cNvSpPr/>
            <p:nvPr/>
          </p:nvSpPr>
          <p:spPr>
            <a:xfrm rot="-5400000" flipH="1">
              <a:off x="10947275" y="5507934"/>
              <a:ext cx="114884" cy="114884"/>
            </a:xfrm>
            <a:prstGeom prst="corner">
              <a:avLst>
                <a:gd name="adj1" fmla="val 2555"/>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sp>
          <p:nvSpPr>
            <p:cNvPr id="2937" name="Google Shape;2937;p96"/>
            <p:cNvSpPr/>
            <p:nvPr/>
          </p:nvSpPr>
          <p:spPr>
            <a:xfrm rot="-5400000">
              <a:off x="10947275" y="6039159"/>
              <a:ext cx="114884" cy="114884"/>
            </a:xfrm>
            <a:prstGeom prst="corner">
              <a:avLst>
                <a:gd name="adj1" fmla="val 7090"/>
                <a:gd name="adj2" fmla="val 4016"/>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grpSp>
      <p:sp>
        <p:nvSpPr>
          <p:cNvPr id="2938" name="Google Shape;2938;p96"/>
          <p:cNvSpPr txBox="1"/>
          <p:nvPr/>
        </p:nvSpPr>
        <p:spPr>
          <a:xfrm>
            <a:off x="4761557" y="4733351"/>
            <a:ext cx="2719685" cy="37719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2060"/>
              </a:buClr>
              <a:buSzPts val="2400"/>
              <a:buFont typeface="Arial"/>
              <a:buNone/>
            </a:pPr>
            <a:r>
              <a:rPr lang="zh-TW" sz="2400" b="1">
                <a:solidFill>
                  <a:srgbClr val="002060"/>
                </a:solidFill>
                <a:latin typeface="Helvetica Neue"/>
                <a:ea typeface="Helvetica Neue"/>
                <a:cs typeface="Helvetica Neue"/>
                <a:sym typeface="Helvetica Neue"/>
              </a:rPr>
              <a:t>店內商品定位導航</a:t>
            </a:r>
            <a:endParaRPr/>
          </a:p>
        </p:txBody>
      </p:sp>
      <p:grpSp>
        <p:nvGrpSpPr>
          <p:cNvPr id="2939" name="Google Shape;2939;p96"/>
          <p:cNvGrpSpPr/>
          <p:nvPr/>
        </p:nvGrpSpPr>
        <p:grpSpPr>
          <a:xfrm>
            <a:off x="6315613" y="261142"/>
            <a:ext cx="3552287" cy="683557"/>
            <a:chOff x="6315613" y="261142"/>
            <a:chExt cx="3552287" cy="683557"/>
          </a:xfrm>
        </p:grpSpPr>
        <p:sp>
          <p:nvSpPr>
            <p:cNvPr id="2940" name="Google Shape;2940;p96"/>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41" name="Google Shape;2941;p96"/>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42" name="Google Shape;2942;p96"/>
            <p:cNvSpPr/>
            <p:nvPr/>
          </p:nvSpPr>
          <p:spPr>
            <a:xfrm>
              <a:off x="6624042" y="471562"/>
              <a:ext cx="2772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43" name="Google Shape;2943;p96"/>
            <p:cNvSpPr/>
            <p:nvPr/>
          </p:nvSpPr>
          <p:spPr>
            <a:xfrm>
              <a:off x="8988294"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44" name="Google Shape;2944;p96"/>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45" name="Google Shape;2945;p96"/>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46" name="Google Shape;2946;p96"/>
            <p:cNvSpPr txBox="1"/>
            <p:nvPr/>
          </p:nvSpPr>
          <p:spPr>
            <a:xfrm>
              <a:off x="8529364"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09</a:t>
              </a:r>
              <a:endParaRPr sz="1400" b="1">
                <a:solidFill>
                  <a:schemeClr val="lt1"/>
                </a:solidFill>
                <a:latin typeface="Helvetica Neue"/>
                <a:ea typeface="Helvetica Neue"/>
                <a:cs typeface="Helvetica Neue"/>
                <a:sym typeface="Helvetica Neue"/>
              </a:endParaRPr>
            </a:p>
          </p:txBody>
        </p:sp>
        <p:sp>
          <p:nvSpPr>
            <p:cNvPr id="2947" name="Google Shape;2947;p96"/>
            <p:cNvSpPr txBox="1"/>
            <p:nvPr/>
          </p:nvSpPr>
          <p:spPr>
            <a:xfrm>
              <a:off x="8737864" y="627478"/>
              <a:ext cx="829423" cy="31722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未來展望</a:t>
              </a:r>
              <a:endParaRPr/>
            </a:p>
          </p:txBody>
        </p:sp>
        <p:sp>
          <p:nvSpPr>
            <p:cNvPr id="2948" name="Google Shape;2948;p96"/>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49" name="Google Shape;2949;p96"/>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50" name="Google Shape;2950;p96"/>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51" name="Google Shape;2951;p96"/>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52" name="Google Shape;2952;p96"/>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53" name="Google Shape;2953;p96"/>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2954" name="Google Shape;2954;p96"/>
            <p:cNvSpPr/>
            <p:nvPr/>
          </p:nvSpPr>
          <p:spPr>
            <a:xfrm>
              <a:off x="8663077"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2955" name="Google Shape;2955;p96"/>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graphicFrame>
        <p:nvGraphicFramePr>
          <p:cNvPr id="2961" name="Google Shape;2961;p97"/>
          <p:cNvGraphicFramePr/>
          <p:nvPr/>
        </p:nvGraphicFramePr>
        <p:xfrm>
          <a:off x="715994" y="1729161"/>
          <a:ext cx="3000000" cy="3000000"/>
        </p:xfrm>
        <a:graphic>
          <a:graphicData uri="http://schemas.openxmlformats.org/drawingml/2006/table">
            <a:tbl>
              <a:tblPr firstRow="1" bandRow="1">
                <a:noFill/>
                <a:tableStyleId>{D7D76D4D-A393-4A97-87B7-8D03D2C6F1AA}</a:tableStyleId>
              </a:tblPr>
              <a:tblGrid>
                <a:gridCol w="1111750">
                  <a:extLst>
                    <a:ext uri="{9D8B030D-6E8A-4147-A177-3AD203B41FA5}">
                      <a16:colId xmlns:a16="http://schemas.microsoft.com/office/drawing/2014/main" val="20000"/>
                    </a:ext>
                  </a:extLst>
                </a:gridCol>
                <a:gridCol w="1404000">
                  <a:extLst>
                    <a:ext uri="{9D8B030D-6E8A-4147-A177-3AD203B41FA5}">
                      <a16:colId xmlns:a16="http://schemas.microsoft.com/office/drawing/2014/main" val="20001"/>
                    </a:ext>
                  </a:extLst>
                </a:gridCol>
                <a:gridCol w="1404000">
                  <a:extLst>
                    <a:ext uri="{9D8B030D-6E8A-4147-A177-3AD203B41FA5}">
                      <a16:colId xmlns:a16="http://schemas.microsoft.com/office/drawing/2014/main" val="20002"/>
                    </a:ext>
                  </a:extLst>
                </a:gridCol>
                <a:gridCol w="1404000">
                  <a:extLst>
                    <a:ext uri="{9D8B030D-6E8A-4147-A177-3AD203B41FA5}">
                      <a16:colId xmlns:a16="http://schemas.microsoft.com/office/drawing/2014/main" val="20003"/>
                    </a:ext>
                  </a:extLst>
                </a:gridCol>
                <a:gridCol w="1404000">
                  <a:extLst>
                    <a:ext uri="{9D8B030D-6E8A-4147-A177-3AD203B41FA5}">
                      <a16:colId xmlns:a16="http://schemas.microsoft.com/office/drawing/2014/main" val="20004"/>
                    </a:ext>
                  </a:extLst>
                </a:gridCol>
                <a:gridCol w="1404000">
                  <a:extLst>
                    <a:ext uri="{9D8B030D-6E8A-4147-A177-3AD203B41FA5}">
                      <a16:colId xmlns:a16="http://schemas.microsoft.com/office/drawing/2014/main" val="20005"/>
                    </a:ext>
                  </a:extLst>
                </a:gridCol>
                <a:gridCol w="1404000">
                  <a:extLst>
                    <a:ext uri="{9D8B030D-6E8A-4147-A177-3AD203B41FA5}">
                      <a16:colId xmlns:a16="http://schemas.microsoft.com/office/drawing/2014/main" val="20006"/>
                    </a:ext>
                  </a:extLst>
                </a:gridCol>
              </a:tblGrid>
              <a:tr h="362775">
                <a:tc>
                  <a:txBody>
                    <a:bodyPr/>
                    <a:lstStyle/>
                    <a:p>
                      <a:pPr marL="0" marR="0" lvl="0" indent="0" algn="ctr" rtl="0">
                        <a:spcBef>
                          <a:spcPts val="0"/>
                        </a:spcBef>
                        <a:spcAft>
                          <a:spcPts val="0"/>
                        </a:spcAft>
                        <a:buNone/>
                      </a:pPr>
                      <a:endParaRPr sz="1200" b="1" u="sng" strike="noStrike" cap="none">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崔維剛</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許維哲</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林穎真</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林芷如</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許翊庭</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spcBef>
                          <a:spcPts val="0"/>
                        </a:spcBef>
                        <a:spcAft>
                          <a:spcPts val="0"/>
                        </a:spcAft>
                        <a:buNone/>
                      </a:pPr>
                      <a:r>
                        <a:rPr lang="zh-TW" sz="1600" b="1" i="0" u="none" strike="noStrike" cap="none">
                          <a:solidFill>
                            <a:srgbClr val="333F50"/>
                          </a:solidFill>
                          <a:latin typeface="Helvetica Neue"/>
                          <a:ea typeface="Helvetica Neue"/>
                          <a:cs typeface="Helvetica Neue"/>
                          <a:sym typeface="Helvetica Neue"/>
                        </a:rPr>
                        <a:t>王得宇</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extLst>
                  <a:ext uri="{0D108BD9-81ED-4DB2-BD59-A6C34878D82A}">
                    <a16:rowId xmlns:a16="http://schemas.microsoft.com/office/drawing/2014/main" val="10000"/>
                  </a:ext>
                </a:extLst>
              </a:tr>
              <a:tr h="362775">
                <a:tc>
                  <a:txBody>
                    <a:bodyPr/>
                    <a:lstStyle/>
                    <a:p>
                      <a:pPr marL="0" marR="0" lvl="0" indent="0" algn="ctr" rtl="0">
                        <a:spcBef>
                          <a:spcPts val="0"/>
                        </a:spcBef>
                        <a:spcAft>
                          <a:spcPts val="0"/>
                        </a:spcAft>
                        <a:buNone/>
                      </a:pPr>
                      <a:r>
                        <a:rPr lang="zh-TW" sz="1200" b="1" u="none" strike="noStrike" cap="none">
                          <a:solidFill>
                            <a:srgbClr val="333F50"/>
                          </a:solidFill>
                          <a:latin typeface="Helvetica Neue"/>
                          <a:ea typeface="Helvetica Neue"/>
                          <a:cs typeface="Helvetica Neue"/>
                          <a:sym typeface="Helvetica Neue"/>
                        </a:rPr>
                        <a:t>爬蟲/ETL</a:t>
                      </a:r>
                      <a:endParaRPr sz="1200" b="1" u="none" strike="noStrike" cap="none">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資料庫</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身份辨識</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口罩辨識</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商品辨識</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人流變識</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LineBot</a:t>
                      </a:r>
                      <a:endParaRPr sz="12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Kafka</a:t>
                      </a:r>
                      <a:endParaRPr sz="12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資料分析</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資料視覺化</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雲端架設</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62775">
                <a:tc>
                  <a:txBody>
                    <a:bodyPr/>
                    <a:lstStyle/>
                    <a:p>
                      <a:pPr marL="0" marR="0" lvl="0" indent="0" algn="ctr" rtl="0">
                        <a:spcBef>
                          <a:spcPts val="0"/>
                        </a:spcBef>
                        <a:spcAft>
                          <a:spcPts val="0"/>
                        </a:spcAft>
                        <a:buNone/>
                      </a:pPr>
                      <a:r>
                        <a:rPr lang="zh-TW" sz="1200" b="1">
                          <a:solidFill>
                            <a:srgbClr val="333F50"/>
                          </a:solidFill>
                          <a:latin typeface="Helvetica Neue"/>
                          <a:ea typeface="Helvetica Neue"/>
                          <a:cs typeface="Helvetica Neue"/>
                          <a:sym typeface="Helvetica Neue"/>
                        </a:rPr>
                        <a:t>系統部屬</a:t>
                      </a:r>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b="1">
                        <a:solidFill>
                          <a:srgbClr val="333F50"/>
                        </a:solidFill>
                        <a:latin typeface="Helvetica Neue"/>
                        <a:ea typeface="Helvetica Neue"/>
                        <a:cs typeface="Helvetica Neue"/>
                        <a:sym typeface="Helvetica Neue"/>
                      </a:endParaRPr>
                    </a:p>
                  </a:txBody>
                  <a:tcPr marL="91450" marR="91450" marT="45725" marB="45725" anchor="ctr" anchorCtr="1">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12"/>
                  </a:ext>
                </a:extLst>
              </a:tr>
            </a:tbl>
          </a:graphicData>
        </a:graphic>
      </p:graphicFrame>
      <p:pic>
        <p:nvPicPr>
          <p:cNvPr id="2962" name="Google Shape;2962;p97"/>
          <p:cNvPicPr preferRelativeResize="0"/>
          <p:nvPr/>
        </p:nvPicPr>
        <p:blipFill rotWithShape="1">
          <a:blip r:embed="rId3">
            <a:alphaModFix/>
          </a:blip>
          <a:srcRect l="41348" t="23058" r="26021" b="51872"/>
          <a:stretch/>
        </p:blipFill>
        <p:spPr>
          <a:xfrm>
            <a:off x="3391017" y="591821"/>
            <a:ext cx="1080000" cy="1080000"/>
          </a:xfrm>
          <a:prstGeom prst="flowChartConnector">
            <a:avLst/>
          </a:prstGeom>
          <a:noFill/>
          <a:ln w="9525" cap="flat" cmpd="sng">
            <a:solidFill>
              <a:schemeClr val="dk1"/>
            </a:solidFill>
            <a:prstDash val="solid"/>
            <a:round/>
            <a:headEnd type="none" w="sm" len="sm"/>
            <a:tailEnd type="none" w="sm" len="sm"/>
          </a:ln>
        </p:spPr>
      </p:pic>
      <p:pic>
        <p:nvPicPr>
          <p:cNvPr id="2963" name="Google Shape;2963;p97"/>
          <p:cNvPicPr preferRelativeResize="0"/>
          <p:nvPr/>
        </p:nvPicPr>
        <p:blipFill rotWithShape="1">
          <a:blip r:embed="rId4">
            <a:alphaModFix/>
          </a:blip>
          <a:srcRect l="33361" t="7057" r="39958" b="66822"/>
          <a:stretch/>
        </p:blipFill>
        <p:spPr>
          <a:xfrm>
            <a:off x="4797216" y="591821"/>
            <a:ext cx="1103128" cy="1080000"/>
          </a:xfrm>
          <a:prstGeom prst="flowChartConnector">
            <a:avLst/>
          </a:prstGeom>
          <a:noFill/>
          <a:ln w="9525" cap="flat" cmpd="sng">
            <a:solidFill>
              <a:schemeClr val="dk1"/>
            </a:solidFill>
            <a:prstDash val="solid"/>
            <a:round/>
            <a:headEnd type="none" w="sm" len="sm"/>
            <a:tailEnd type="none" w="sm" len="sm"/>
          </a:ln>
        </p:spPr>
      </p:pic>
      <p:pic>
        <p:nvPicPr>
          <p:cNvPr id="2964" name="Google Shape;2964;p97"/>
          <p:cNvPicPr preferRelativeResize="0"/>
          <p:nvPr/>
        </p:nvPicPr>
        <p:blipFill rotWithShape="1">
          <a:blip r:embed="rId5">
            <a:alphaModFix/>
          </a:blip>
          <a:srcRect l="17014" t="28539" r="19965" b="31119"/>
          <a:stretch/>
        </p:blipFill>
        <p:spPr>
          <a:xfrm>
            <a:off x="6231236" y="591821"/>
            <a:ext cx="1080000" cy="1080000"/>
          </a:xfrm>
          <a:prstGeom prst="flowChartConnector">
            <a:avLst/>
          </a:prstGeom>
          <a:noFill/>
          <a:ln w="9525" cap="flat" cmpd="sng">
            <a:solidFill>
              <a:schemeClr val="dk1"/>
            </a:solidFill>
            <a:prstDash val="solid"/>
            <a:round/>
            <a:headEnd type="none" w="sm" len="sm"/>
            <a:tailEnd type="none" w="sm" len="sm"/>
          </a:ln>
        </p:spPr>
      </p:pic>
      <p:pic>
        <p:nvPicPr>
          <p:cNvPr id="2965" name="Google Shape;2965;p97"/>
          <p:cNvPicPr preferRelativeResize="0"/>
          <p:nvPr/>
        </p:nvPicPr>
        <p:blipFill rotWithShape="1">
          <a:blip r:embed="rId6">
            <a:alphaModFix/>
          </a:blip>
          <a:srcRect/>
          <a:stretch/>
        </p:blipFill>
        <p:spPr>
          <a:xfrm rot="858378">
            <a:off x="8971504" y="591527"/>
            <a:ext cx="1080000" cy="1080000"/>
          </a:xfrm>
          <a:prstGeom prst="flowChartConnector">
            <a:avLst/>
          </a:prstGeom>
          <a:noFill/>
          <a:ln w="9525" cap="flat" cmpd="sng">
            <a:solidFill>
              <a:schemeClr val="dk1"/>
            </a:solidFill>
            <a:prstDash val="solid"/>
            <a:round/>
            <a:headEnd type="none" w="sm" len="sm"/>
            <a:tailEnd type="none" w="sm" len="sm"/>
          </a:ln>
        </p:spPr>
      </p:pic>
      <p:pic>
        <p:nvPicPr>
          <p:cNvPr id="2966" name="Google Shape;2966;p97"/>
          <p:cNvPicPr preferRelativeResize="0"/>
          <p:nvPr/>
        </p:nvPicPr>
        <p:blipFill rotWithShape="1">
          <a:blip r:embed="rId7">
            <a:alphaModFix/>
          </a:blip>
          <a:srcRect l="12382" t="4415" r="8906" b="36747"/>
          <a:stretch/>
        </p:blipFill>
        <p:spPr>
          <a:xfrm>
            <a:off x="1984818" y="591821"/>
            <a:ext cx="1080000" cy="1080000"/>
          </a:xfrm>
          <a:prstGeom prst="flowChartConnector">
            <a:avLst/>
          </a:prstGeom>
          <a:noFill/>
          <a:ln w="9525" cap="flat" cmpd="sng">
            <a:solidFill>
              <a:schemeClr val="dk1"/>
            </a:solidFill>
            <a:prstDash val="solid"/>
            <a:round/>
            <a:headEnd type="none" w="sm" len="sm"/>
            <a:tailEnd type="none" w="sm" len="sm"/>
          </a:ln>
        </p:spPr>
      </p:pic>
      <p:sp>
        <p:nvSpPr>
          <p:cNvPr id="2967" name="Google Shape;2967;p97"/>
          <p:cNvSpPr txBox="1"/>
          <p:nvPr/>
        </p:nvSpPr>
        <p:spPr>
          <a:xfrm>
            <a:off x="10763334" y="5601814"/>
            <a:ext cx="12105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主要負責人</a:t>
            </a:r>
            <a:endParaRPr/>
          </a:p>
        </p:txBody>
      </p:sp>
      <p:sp>
        <p:nvSpPr>
          <p:cNvPr id="2968" name="Google Shape;2968;p97"/>
          <p:cNvSpPr txBox="1"/>
          <p:nvPr/>
        </p:nvSpPr>
        <p:spPr>
          <a:xfrm>
            <a:off x="10763334" y="6071419"/>
            <a:ext cx="100540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實作協助</a:t>
            </a:r>
            <a:endParaRPr/>
          </a:p>
        </p:txBody>
      </p:sp>
      <p:pic>
        <p:nvPicPr>
          <p:cNvPr id="2969" name="Google Shape;2969;p97"/>
          <p:cNvPicPr preferRelativeResize="0"/>
          <p:nvPr/>
        </p:nvPicPr>
        <p:blipFill rotWithShape="1">
          <a:blip r:embed="rId8">
            <a:alphaModFix/>
          </a:blip>
          <a:srcRect l="660" t="374" r="-660" b="24664"/>
          <a:stretch/>
        </p:blipFill>
        <p:spPr>
          <a:xfrm>
            <a:off x="7629110" y="591821"/>
            <a:ext cx="1080000" cy="1080000"/>
          </a:xfrm>
          <a:prstGeom prst="flowChartConnector">
            <a:avLst/>
          </a:prstGeom>
          <a:noFill/>
          <a:ln w="9525" cap="flat" cmpd="sng">
            <a:solidFill>
              <a:schemeClr val="dk1"/>
            </a:solidFill>
            <a:prstDash val="solid"/>
            <a:round/>
            <a:headEnd type="none" w="sm" len="sm"/>
            <a:tailEnd type="none" w="sm" len="sm"/>
          </a:ln>
        </p:spPr>
      </p:pic>
      <p:sp>
        <p:nvSpPr>
          <p:cNvPr id="2970" name="Google Shape;2970;p97"/>
          <p:cNvSpPr txBox="1"/>
          <p:nvPr/>
        </p:nvSpPr>
        <p:spPr>
          <a:xfrm>
            <a:off x="471317" y="324642"/>
            <a:ext cx="171892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團隊分工</a:t>
            </a:r>
            <a:endParaRPr/>
          </a:p>
        </p:txBody>
      </p:sp>
      <p:pic>
        <p:nvPicPr>
          <p:cNvPr id="2971" name="Google Shape;2971;p97"/>
          <p:cNvPicPr preferRelativeResize="0"/>
          <p:nvPr/>
        </p:nvPicPr>
        <p:blipFill rotWithShape="1">
          <a:blip r:embed="rId9">
            <a:alphaModFix/>
          </a:blip>
          <a:srcRect/>
          <a:stretch/>
        </p:blipFill>
        <p:spPr>
          <a:xfrm>
            <a:off x="10341603" y="5597127"/>
            <a:ext cx="384120" cy="384120"/>
          </a:xfrm>
          <a:prstGeom prst="rect">
            <a:avLst/>
          </a:prstGeom>
          <a:noFill/>
          <a:ln>
            <a:noFill/>
          </a:ln>
        </p:spPr>
      </p:pic>
      <p:grpSp>
        <p:nvGrpSpPr>
          <p:cNvPr id="2972" name="Google Shape;2972;p97"/>
          <p:cNvGrpSpPr/>
          <p:nvPr/>
        </p:nvGrpSpPr>
        <p:grpSpPr>
          <a:xfrm>
            <a:off x="10350685" y="6059094"/>
            <a:ext cx="384119" cy="338319"/>
            <a:chOff x="10350685" y="6173394"/>
            <a:chExt cx="384119" cy="338319"/>
          </a:xfrm>
        </p:grpSpPr>
        <p:sp>
          <p:nvSpPr>
            <p:cNvPr id="2973" name="Google Shape;2973;p97"/>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74" name="Google Shape;2974;p97"/>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75" name="Google Shape;2975;p97"/>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76" name="Google Shape;2976;p97"/>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77" name="Google Shape;2977;p97"/>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78" name="Google Shape;2978;p97"/>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79" name="Google Shape;2979;p97"/>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80" name="Google Shape;2980;p97"/>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81" name="Google Shape;2981;p97"/>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pic>
        <p:nvPicPr>
          <p:cNvPr id="2982" name="Google Shape;2982;p97"/>
          <p:cNvPicPr preferRelativeResize="0"/>
          <p:nvPr/>
        </p:nvPicPr>
        <p:blipFill rotWithShape="1">
          <a:blip r:embed="rId9">
            <a:alphaModFix/>
          </a:blip>
          <a:srcRect/>
          <a:stretch/>
        </p:blipFill>
        <p:spPr>
          <a:xfrm>
            <a:off x="2299078" y="2101345"/>
            <a:ext cx="384120" cy="384120"/>
          </a:xfrm>
          <a:prstGeom prst="rect">
            <a:avLst/>
          </a:prstGeom>
          <a:noFill/>
          <a:ln>
            <a:noFill/>
          </a:ln>
        </p:spPr>
      </p:pic>
      <p:pic>
        <p:nvPicPr>
          <p:cNvPr id="2983" name="Google Shape;2983;p97"/>
          <p:cNvPicPr preferRelativeResize="0"/>
          <p:nvPr/>
        </p:nvPicPr>
        <p:blipFill rotWithShape="1">
          <a:blip r:embed="rId9">
            <a:alphaModFix/>
          </a:blip>
          <a:srcRect/>
          <a:stretch/>
        </p:blipFill>
        <p:spPr>
          <a:xfrm>
            <a:off x="3728325" y="2101345"/>
            <a:ext cx="384120" cy="384120"/>
          </a:xfrm>
          <a:prstGeom prst="rect">
            <a:avLst/>
          </a:prstGeom>
          <a:noFill/>
          <a:ln>
            <a:noFill/>
          </a:ln>
        </p:spPr>
      </p:pic>
      <p:pic>
        <p:nvPicPr>
          <p:cNvPr id="2984" name="Google Shape;2984;p97"/>
          <p:cNvPicPr preferRelativeResize="0"/>
          <p:nvPr/>
        </p:nvPicPr>
        <p:blipFill rotWithShape="1">
          <a:blip r:embed="rId9">
            <a:alphaModFix/>
          </a:blip>
          <a:srcRect/>
          <a:stretch/>
        </p:blipFill>
        <p:spPr>
          <a:xfrm>
            <a:off x="5167853" y="2101345"/>
            <a:ext cx="384120" cy="384120"/>
          </a:xfrm>
          <a:prstGeom prst="rect">
            <a:avLst/>
          </a:prstGeom>
          <a:noFill/>
          <a:ln>
            <a:noFill/>
          </a:ln>
        </p:spPr>
      </p:pic>
      <p:pic>
        <p:nvPicPr>
          <p:cNvPr id="2985" name="Google Shape;2985;p97"/>
          <p:cNvPicPr preferRelativeResize="0"/>
          <p:nvPr/>
        </p:nvPicPr>
        <p:blipFill rotWithShape="1">
          <a:blip r:embed="rId9">
            <a:alphaModFix/>
          </a:blip>
          <a:srcRect/>
          <a:stretch/>
        </p:blipFill>
        <p:spPr>
          <a:xfrm>
            <a:off x="6536541" y="2101345"/>
            <a:ext cx="384120" cy="384120"/>
          </a:xfrm>
          <a:prstGeom prst="rect">
            <a:avLst/>
          </a:prstGeom>
          <a:noFill/>
          <a:ln>
            <a:noFill/>
          </a:ln>
        </p:spPr>
      </p:pic>
      <p:pic>
        <p:nvPicPr>
          <p:cNvPr id="2986" name="Google Shape;2986;p97"/>
          <p:cNvPicPr preferRelativeResize="0"/>
          <p:nvPr/>
        </p:nvPicPr>
        <p:blipFill rotWithShape="1">
          <a:blip r:embed="rId9">
            <a:alphaModFix/>
          </a:blip>
          <a:srcRect/>
          <a:stretch/>
        </p:blipFill>
        <p:spPr>
          <a:xfrm>
            <a:off x="7955982" y="2101345"/>
            <a:ext cx="384120" cy="384120"/>
          </a:xfrm>
          <a:prstGeom prst="rect">
            <a:avLst/>
          </a:prstGeom>
          <a:noFill/>
          <a:ln>
            <a:noFill/>
          </a:ln>
        </p:spPr>
      </p:pic>
      <p:pic>
        <p:nvPicPr>
          <p:cNvPr id="2987" name="Google Shape;2987;p97"/>
          <p:cNvPicPr preferRelativeResize="0"/>
          <p:nvPr/>
        </p:nvPicPr>
        <p:blipFill rotWithShape="1">
          <a:blip r:embed="rId9">
            <a:alphaModFix/>
          </a:blip>
          <a:srcRect/>
          <a:stretch/>
        </p:blipFill>
        <p:spPr>
          <a:xfrm>
            <a:off x="9346123" y="2101345"/>
            <a:ext cx="384120" cy="384120"/>
          </a:xfrm>
          <a:prstGeom prst="rect">
            <a:avLst/>
          </a:prstGeom>
          <a:noFill/>
          <a:ln>
            <a:noFill/>
          </a:ln>
        </p:spPr>
      </p:pic>
      <p:grpSp>
        <p:nvGrpSpPr>
          <p:cNvPr id="2988" name="Google Shape;2988;p97"/>
          <p:cNvGrpSpPr/>
          <p:nvPr/>
        </p:nvGrpSpPr>
        <p:grpSpPr>
          <a:xfrm>
            <a:off x="3709738" y="2487900"/>
            <a:ext cx="384119" cy="338319"/>
            <a:chOff x="10350685" y="6173394"/>
            <a:chExt cx="384119" cy="338319"/>
          </a:xfrm>
        </p:grpSpPr>
        <p:sp>
          <p:nvSpPr>
            <p:cNvPr id="2989" name="Google Shape;2989;p97"/>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90" name="Google Shape;2990;p97"/>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91" name="Google Shape;2991;p97"/>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92" name="Google Shape;2992;p97"/>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93" name="Google Shape;2993;p97"/>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94" name="Google Shape;2994;p97"/>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95" name="Google Shape;2995;p97"/>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96" name="Google Shape;2996;p97"/>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2997" name="Google Shape;2997;p97"/>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grpSp>
        <p:nvGrpSpPr>
          <p:cNvPr id="2998" name="Google Shape;2998;p97"/>
          <p:cNvGrpSpPr/>
          <p:nvPr/>
        </p:nvGrpSpPr>
        <p:grpSpPr>
          <a:xfrm>
            <a:off x="6506232" y="2477593"/>
            <a:ext cx="384119" cy="338319"/>
            <a:chOff x="10350685" y="6173394"/>
            <a:chExt cx="384119" cy="338319"/>
          </a:xfrm>
        </p:grpSpPr>
        <p:sp>
          <p:nvSpPr>
            <p:cNvPr id="2999" name="Google Shape;2999;p97"/>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00" name="Google Shape;3000;p97"/>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01" name="Google Shape;3001;p97"/>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02" name="Google Shape;3002;p97"/>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03" name="Google Shape;3003;p97"/>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04" name="Google Shape;3004;p97"/>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05" name="Google Shape;3005;p97"/>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06" name="Google Shape;3006;p97"/>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07" name="Google Shape;3007;p97"/>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pic>
        <p:nvPicPr>
          <p:cNvPr id="3008" name="Google Shape;3008;p97"/>
          <p:cNvPicPr preferRelativeResize="0"/>
          <p:nvPr/>
        </p:nvPicPr>
        <p:blipFill rotWithShape="1">
          <a:blip r:embed="rId9">
            <a:alphaModFix/>
          </a:blip>
          <a:srcRect/>
          <a:stretch/>
        </p:blipFill>
        <p:spPr>
          <a:xfrm>
            <a:off x="7955982" y="2457929"/>
            <a:ext cx="384120" cy="384120"/>
          </a:xfrm>
          <a:prstGeom prst="rect">
            <a:avLst/>
          </a:prstGeom>
          <a:noFill/>
          <a:ln>
            <a:noFill/>
          </a:ln>
        </p:spPr>
      </p:pic>
      <p:pic>
        <p:nvPicPr>
          <p:cNvPr id="3009" name="Google Shape;3009;p97"/>
          <p:cNvPicPr preferRelativeResize="0"/>
          <p:nvPr/>
        </p:nvPicPr>
        <p:blipFill rotWithShape="1">
          <a:blip r:embed="rId9">
            <a:alphaModFix/>
          </a:blip>
          <a:srcRect/>
          <a:stretch/>
        </p:blipFill>
        <p:spPr>
          <a:xfrm>
            <a:off x="9346123" y="2457929"/>
            <a:ext cx="384120" cy="384120"/>
          </a:xfrm>
          <a:prstGeom prst="rect">
            <a:avLst/>
          </a:prstGeom>
          <a:noFill/>
          <a:ln>
            <a:noFill/>
          </a:ln>
        </p:spPr>
      </p:pic>
      <p:pic>
        <p:nvPicPr>
          <p:cNvPr id="3010" name="Google Shape;3010;p97"/>
          <p:cNvPicPr preferRelativeResize="0"/>
          <p:nvPr/>
        </p:nvPicPr>
        <p:blipFill rotWithShape="1">
          <a:blip r:embed="rId9">
            <a:alphaModFix/>
          </a:blip>
          <a:srcRect/>
          <a:stretch/>
        </p:blipFill>
        <p:spPr>
          <a:xfrm>
            <a:off x="9346123" y="2838919"/>
            <a:ext cx="384120" cy="384120"/>
          </a:xfrm>
          <a:prstGeom prst="rect">
            <a:avLst/>
          </a:prstGeom>
          <a:noFill/>
          <a:ln>
            <a:noFill/>
          </a:ln>
        </p:spPr>
      </p:pic>
      <p:pic>
        <p:nvPicPr>
          <p:cNvPr id="3011" name="Google Shape;3011;p97"/>
          <p:cNvPicPr preferRelativeResize="0"/>
          <p:nvPr/>
        </p:nvPicPr>
        <p:blipFill rotWithShape="1">
          <a:blip r:embed="rId9">
            <a:alphaModFix/>
          </a:blip>
          <a:srcRect/>
          <a:stretch/>
        </p:blipFill>
        <p:spPr>
          <a:xfrm>
            <a:off x="9346123" y="3195503"/>
            <a:ext cx="384120" cy="384120"/>
          </a:xfrm>
          <a:prstGeom prst="rect">
            <a:avLst/>
          </a:prstGeom>
          <a:noFill/>
          <a:ln>
            <a:noFill/>
          </a:ln>
        </p:spPr>
      </p:pic>
      <p:pic>
        <p:nvPicPr>
          <p:cNvPr id="3012" name="Google Shape;3012;p97"/>
          <p:cNvPicPr preferRelativeResize="0"/>
          <p:nvPr/>
        </p:nvPicPr>
        <p:blipFill rotWithShape="1">
          <a:blip r:embed="rId9">
            <a:alphaModFix/>
          </a:blip>
          <a:srcRect/>
          <a:stretch/>
        </p:blipFill>
        <p:spPr>
          <a:xfrm>
            <a:off x="5167853" y="3566923"/>
            <a:ext cx="384120" cy="384120"/>
          </a:xfrm>
          <a:prstGeom prst="rect">
            <a:avLst/>
          </a:prstGeom>
          <a:noFill/>
          <a:ln>
            <a:noFill/>
          </a:ln>
        </p:spPr>
      </p:pic>
      <p:pic>
        <p:nvPicPr>
          <p:cNvPr id="3013" name="Google Shape;3013;p97"/>
          <p:cNvPicPr preferRelativeResize="0"/>
          <p:nvPr/>
        </p:nvPicPr>
        <p:blipFill rotWithShape="1">
          <a:blip r:embed="rId9">
            <a:alphaModFix/>
          </a:blip>
          <a:srcRect/>
          <a:stretch/>
        </p:blipFill>
        <p:spPr>
          <a:xfrm>
            <a:off x="7955982" y="3928751"/>
            <a:ext cx="384120" cy="384120"/>
          </a:xfrm>
          <a:prstGeom prst="rect">
            <a:avLst/>
          </a:prstGeom>
          <a:noFill/>
          <a:ln>
            <a:noFill/>
          </a:ln>
        </p:spPr>
      </p:pic>
      <p:pic>
        <p:nvPicPr>
          <p:cNvPr id="3014" name="Google Shape;3014;p97"/>
          <p:cNvPicPr preferRelativeResize="0"/>
          <p:nvPr/>
        </p:nvPicPr>
        <p:blipFill rotWithShape="1">
          <a:blip r:embed="rId9">
            <a:alphaModFix/>
          </a:blip>
          <a:srcRect/>
          <a:stretch/>
        </p:blipFill>
        <p:spPr>
          <a:xfrm>
            <a:off x="2299078" y="4276639"/>
            <a:ext cx="384120" cy="384120"/>
          </a:xfrm>
          <a:prstGeom prst="rect">
            <a:avLst/>
          </a:prstGeom>
          <a:noFill/>
          <a:ln>
            <a:noFill/>
          </a:ln>
        </p:spPr>
      </p:pic>
      <p:grpSp>
        <p:nvGrpSpPr>
          <p:cNvPr id="3015" name="Google Shape;3015;p97"/>
          <p:cNvGrpSpPr/>
          <p:nvPr/>
        </p:nvGrpSpPr>
        <p:grpSpPr>
          <a:xfrm>
            <a:off x="9361067" y="4319053"/>
            <a:ext cx="384119" cy="338319"/>
            <a:chOff x="10350685" y="6173394"/>
            <a:chExt cx="384119" cy="338319"/>
          </a:xfrm>
        </p:grpSpPr>
        <p:sp>
          <p:nvSpPr>
            <p:cNvPr id="3016" name="Google Shape;3016;p97"/>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17" name="Google Shape;3017;p97"/>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18" name="Google Shape;3018;p97"/>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19" name="Google Shape;3019;p97"/>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20" name="Google Shape;3020;p97"/>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21" name="Google Shape;3021;p97"/>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22" name="Google Shape;3022;p97"/>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23" name="Google Shape;3023;p97"/>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24" name="Google Shape;3024;p97"/>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grpSp>
        <p:nvGrpSpPr>
          <p:cNvPr id="3025" name="Google Shape;3025;p97"/>
          <p:cNvGrpSpPr/>
          <p:nvPr/>
        </p:nvGrpSpPr>
        <p:grpSpPr>
          <a:xfrm>
            <a:off x="9361067" y="4688276"/>
            <a:ext cx="384119" cy="338319"/>
            <a:chOff x="10350685" y="6173394"/>
            <a:chExt cx="384119" cy="338319"/>
          </a:xfrm>
        </p:grpSpPr>
        <p:sp>
          <p:nvSpPr>
            <p:cNvPr id="3026" name="Google Shape;3026;p97"/>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27" name="Google Shape;3027;p97"/>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28" name="Google Shape;3028;p97"/>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29" name="Google Shape;3029;p97"/>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30" name="Google Shape;3030;p97"/>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31" name="Google Shape;3031;p97"/>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32" name="Google Shape;3032;p97"/>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33" name="Google Shape;3033;p97"/>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34" name="Google Shape;3034;p97"/>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pic>
        <p:nvPicPr>
          <p:cNvPr id="3035" name="Google Shape;3035;p97"/>
          <p:cNvPicPr preferRelativeResize="0"/>
          <p:nvPr/>
        </p:nvPicPr>
        <p:blipFill rotWithShape="1">
          <a:blip r:embed="rId9">
            <a:alphaModFix/>
          </a:blip>
          <a:srcRect/>
          <a:stretch/>
        </p:blipFill>
        <p:spPr>
          <a:xfrm>
            <a:off x="2299078" y="4644736"/>
            <a:ext cx="384120" cy="384120"/>
          </a:xfrm>
          <a:prstGeom prst="rect">
            <a:avLst/>
          </a:prstGeom>
          <a:noFill/>
          <a:ln>
            <a:noFill/>
          </a:ln>
        </p:spPr>
      </p:pic>
      <p:grpSp>
        <p:nvGrpSpPr>
          <p:cNvPr id="3036" name="Google Shape;3036;p97"/>
          <p:cNvGrpSpPr/>
          <p:nvPr/>
        </p:nvGrpSpPr>
        <p:grpSpPr>
          <a:xfrm>
            <a:off x="2297805" y="5044660"/>
            <a:ext cx="384119" cy="338319"/>
            <a:chOff x="10350685" y="6173394"/>
            <a:chExt cx="384119" cy="338319"/>
          </a:xfrm>
        </p:grpSpPr>
        <p:sp>
          <p:nvSpPr>
            <p:cNvPr id="3037" name="Google Shape;3037;p97"/>
            <p:cNvSpPr/>
            <p:nvPr/>
          </p:nvSpPr>
          <p:spPr>
            <a:xfrm>
              <a:off x="10463237" y="6444049"/>
              <a:ext cx="67530" cy="67664"/>
            </a:xfrm>
            <a:custGeom>
              <a:avLst/>
              <a:gdLst/>
              <a:ahLst/>
              <a:cxnLst/>
              <a:rect l="l" t="t" r="r" b="b"/>
              <a:pathLst>
                <a:path w="67530" h="67664" extrusionOk="0">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38" name="Google Shape;3038;p97"/>
            <p:cNvSpPr/>
            <p:nvPr/>
          </p:nvSpPr>
          <p:spPr>
            <a:xfrm>
              <a:off x="10485747" y="6466603"/>
              <a:ext cx="22510" cy="22553"/>
            </a:xfrm>
            <a:custGeom>
              <a:avLst/>
              <a:gdLst/>
              <a:ahLst/>
              <a:cxnLst/>
              <a:rect l="l" t="t" r="r" b="b"/>
              <a:pathLst>
                <a:path w="22510" h="22553" extrusionOk="0">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39" name="Google Shape;3039;p97"/>
            <p:cNvSpPr/>
            <p:nvPr/>
          </p:nvSpPr>
          <p:spPr>
            <a:xfrm>
              <a:off x="10622311" y="6444049"/>
              <a:ext cx="67532" cy="67664"/>
            </a:xfrm>
            <a:custGeom>
              <a:avLst/>
              <a:gdLst/>
              <a:ahLst/>
              <a:cxnLst/>
              <a:rect l="l" t="t" r="r" b="b"/>
              <a:pathLst>
                <a:path w="67532" h="67664" extrusionOk="0">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40" name="Google Shape;3040;p97"/>
            <p:cNvSpPr/>
            <p:nvPr/>
          </p:nvSpPr>
          <p:spPr>
            <a:xfrm>
              <a:off x="10644821" y="6466603"/>
              <a:ext cx="22509" cy="22553"/>
            </a:xfrm>
            <a:custGeom>
              <a:avLst/>
              <a:gdLst/>
              <a:ahLst/>
              <a:cxnLst/>
              <a:rect l="l" t="t" r="r" b="b"/>
              <a:pathLst>
                <a:path w="22509" h="22553" extrusionOk="0">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41" name="Google Shape;3041;p97"/>
            <p:cNvSpPr/>
            <p:nvPr/>
          </p:nvSpPr>
          <p:spPr>
            <a:xfrm>
              <a:off x="10431273" y="6376383"/>
              <a:ext cx="260369" cy="67665"/>
            </a:xfrm>
            <a:custGeom>
              <a:avLst/>
              <a:gdLst/>
              <a:ahLst/>
              <a:cxnLst/>
              <a:rect l="l" t="t" r="r" b="b"/>
              <a:pathLst>
                <a:path w="260369" h="67665" extrusionOk="0">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42" name="Google Shape;3042;p97"/>
            <p:cNvSpPr/>
            <p:nvPr/>
          </p:nvSpPr>
          <p:spPr>
            <a:xfrm>
              <a:off x="10350685" y="6173394"/>
              <a:ext cx="99808" cy="56891"/>
            </a:xfrm>
            <a:custGeom>
              <a:avLst/>
              <a:gdLst/>
              <a:ahLst/>
              <a:cxnLst/>
              <a:rect l="l" t="t" r="r" b="b"/>
              <a:pathLst>
                <a:path w="99808" h="56891" extrusionOk="0">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43" name="Google Shape;3043;p97"/>
            <p:cNvSpPr/>
            <p:nvPr/>
          </p:nvSpPr>
          <p:spPr>
            <a:xfrm>
              <a:off x="10574512" y="6421495"/>
              <a:ext cx="117130" cy="22554"/>
            </a:xfrm>
            <a:custGeom>
              <a:avLst/>
              <a:gdLst/>
              <a:ahLst/>
              <a:cxnLst/>
              <a:rect l="l" t="t" r="r" b="b"/>
              <a:pathLst>
                <a:path w="117130" h="22554" extrusionOk="0">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44" name="Google Shape;3044;p97"/>
            <p:cNvSpPr/>
            <p:nvPr/>
          </p:nvSpPr>
          <p:spPr>
            <a:xfrm>
              <a:off x="10425418" y="6218502"/>
              <a:ext cx="309386" cy="180438"/>
            </a:xfrm>
            <a:custGeom>
              <a:avLst/>
              <a:gdLst/>
              <a:ahLst/>
              <a:cxnLst/>
              <a:rect l="l" t="t" r="r" b="b"/>
              <a:pathLst>
                <a:path w="309386" h="180438" extrusionOk="0">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3045" name="Google Shape;3045;p97"/>
            <p:cNvSpPr/>
            <p:nvPr/>
          </p:nvSpPr>
          <p:spPr>
            <a:xfrm>
              <a:off x="10574512" y="6218502"/>
              <a:ext cx="160291" cy="180438"/>
            </a:xfrm>
            <a:custGeom>
              <a:avLst/>
              <a:gdLst/>
              <a:ahLst/>
              <a:cxnLst/>
              <a:rect l="l" t="t" r="r" b="b"/>
              <a:pathLst>
                <a:path w="160291" h="180438" extrusionOk="0">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862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pic>
        <p:nvPicPr>
          <p:cNvPr id="3046" name="Google Shape;3046;p97"/>
          <p:cNvPicPr preferRelativeResize="0"/>
          <p:nvPr/>
        </p:nvPicPr>
        <p:blipFill rotWithShape="1">
          <a:blip r:embed="rId9">
            <a:alphaModFix/>
          </a:blip>
          <a:srcRect/>
          <a:stretch/>
        </p:blipFill>
        <p:spPr>
          <a:xfrm>
            <a:off x="2299078" y="6127593"/>
            <a:ext cx="384120" cy="384120"/>
          </a:xfrm>
          <a:prstGeom prst="rect">
            <a:avLst/>
          </a:prstGeom>
          <a:noFill/>
          <a:ln>
            <a:noFill/>
          </a:ln>
        </p:spPr>
      </p:pic>
      <p:pic>
        <p:nvPicPr>
          <p:cNvPr id="3047" name="Google Shape;3047;p97"/>
          <p:cNvPicPr preferRelativeResize="0"/>
          <p:nvPr/>
        </p:nvPicPr>
        <p:blipFill rotWithShape="1">
          <a:blip r:embed="rId9">
            <a:alphaModFix/>
          </a:blip>
          <a:srcRect/>
          <a:stretch/>
        </p:blipFill>
        <p:spPr>
          <a:xfrm>
            <a:off x="3728325" y="5007123"/>
            <a:ext cx="384120" cy="384120"/>
          </a:xfrm>
          <a:prstGeom prst="rect">
            <a:avLst/>
          </a:prstGeom>
          <a:noFill/>
          <a:ln>
            <a:noFill/>
          </a:ln>
        </p:spPr>
      </p:pic>
      <p:pic>
        <p:nvPicPr>
          <p:cNvPr id="3048" name="Google Shape;3048;p97"/>
          <p:cNvPicPr preferRelativeResize="0"/>
          <p:nvPr/>
        </p:nvPicPr>
        <p:blipFill rotWithShape="1">
          <a:blip r:embed="rId9">
            <a:alphaModFix/>
          </a:blip>
          <a:srcRect/>
          <a:stretch/>
        </p:blipFill>
        <p:spPr>
          <a:xfrm>
            <a:off x="3728325" y="5391243"/>
            <a:ext cx="384120" cy="384120"/>
          </a:xfrm>
          <a:prstGeom prst="rect">
            <a:avLst/>
          </a:prstGeom>
          <a:noFill/>
          <a:ln>
            <a:noFill/>
          </a:ln>
        </p:spPr>
      </p:pic>
      <p:pic>
        <p:nvPicPr>
          <p:cNvPr id="3049" name="Google Shape;3049;p97"/>
          <p:cNvPicPr preferRelativeResize="0"/>
          <p:nvPr/>
        </p:nvPicPr>
        <p:blipFill rotWithShape="1">
          <a:blip r:embed="rId9">
            <a:alphaModFix/>
          </a:blip>
          <a:srcRect/>
          <a:stretch/>
        </p:blipFill>
        <p:spPr>
          <a:xfrm>
            <a:off x="3728325" y="6127593"/>
            <a:ext cx="384120" cy="384120"/>
          </a:xfrm>
          <a:prstGeom prst="rect">
            <a:avLst/>
          </a:prstGeom>
          <a:noFill/>
          <a:ln>
            <a:noFill/>
          </a:ln>
        </p:spPr>
      </p:pic>
      <p:pic>
        <p:nvPicPr>
          <p:cNvPr id="3050" name="Google Shape;3050;p97"/>
          <p:cNvPicPr preferRelativeResize="0"/>
          <p:nvPr/>
        </p:nvPicPr>
        <p:blipFill rotWithShape="1">
          <a:blip r:embed="rId9">
            <a:alphaModFix/>
          </a:blip>
          <a:srcRect/>
          <a:stretch/>
        </p:blipFill>
        <p:spPr>
          <a:xfrm>
            <a:off x="5167853" y="6127593"/>
            <a:ext cx="384120" cy="384120"/>
          </a:xfrm>
          <a:prstGeom prst="rect">
            <a:avLst/>
          </a:prstGeom>
          <a:noFill/>
          <a:ln>
            <a:noFill/>
          </a:ln>
        </p:spPr>
      </p:pic>
      <p:pic>
        <p:nvPicPr>
          <p:cNvPr id="3051" name="Google Shape;3051;p97"/>
          <p:cNvPicPr preferRelativeResize="0"/>
          <p:nvPr/>
        </p:nvPicPr>
        <p:blipFill rotWithShape="1">
          <a:blip r:embed="rId9">
            <a:alphaModFix/>
          </a:blip>
          <a:srcRect/>
          <a:stretch/>
        </p:blipFill>
        <p:spPr>
          <a:xfrm>
            <a:off x="6536541" y="5007123"/>
            <a:ext cx="384120" cy="384120"/>
          </a:xfrm>
          <a:prstGeom prst="rect">
            <a:avLst/>
          </a:prstGeom>
          <a:noFill/>
          <a:ln>
            <a:noFill/>
          </a:ln>
        </p:spPr>
      </p:pic>
      <p:pic>
        <p:nvPicPr>
          <p:cNvPr id="3052" name="Google Shape;3052;p97"/>
          <p:cNvPicPr preferRelativeResize="0"/>
          <p:nvPr/>
        </p:nvPicPr>
        <p:blipFill rotWithShape="1">
          <a:blip r:embed="rId9">
            <a:alphaModFix/>
          </a:blip>
          <a:srcRect/>
          <a:stretch/>
        </p:blipFill>
        <p:spPr>
          <a:xfrm>
            <a:off x="6536541" y="5391243"/>
            <a:ext cx="384120" cy="384120"/>
          </a:xfrm>
          <a:prstGeom prst="rect">
            <a:avLst/>
          </a:prstGeom>
          <a:noFill/>
          <a:ln>
            <a:noFill/>
          </a:ln>
        </p:spPr>
      </p:pic>
      <p:pic>
        <p:nvPicPr>
          <p:cNvPr id="3053" name="Google Shape;3053;p97"/>
          <p:cNvPicPr preferRelativeResize="0"/>
          <p:nvPr/>
        </p:nvPicPr>
        <p:blipFill rotWithShape="1">
          <a:blip r:embed="rId9">
            <a:alphaModFix/>
          </a:blip>
          <a:srcRect/>
          <a:stretch/>
        </p:blipFill>
        <p:spPr>
          <a:xfrm>
            <a:off x="6536541" y="6127593"/>
            <a:ext cx="384120" cy="384120"/>
          </a:xfrm>
          <a:prstGeom prst="rect">
            <a:avLst/>
          </a:prstGeom>
          <a:noFill/>
          <a:ln>
            <a:noFill/>
          </a:ln>
        </p:spPr>
      </p:pic>
      <p:pic>
        <p:nvPicPr>
          <p:cNvPr id="3054" name="Google Shape;3054;p97"/>
          <p:cNvPicPr preferRelativeResize="0"/>
          <p:nvPr/>
        </p:nvPicPr>
        <p:blipFill rotWithShape="1">
          <a:blip r:embed="rId9">
            <a:alphaModFix/>
          </a:blip>
          <a:srcRect/>
          <a:stretch/>
        </p:blipFill>
        <p:spPr>
          <a:xfrm>
            <a:off x="7955982" y="6127593"/>
            <a:ext cx="384120" cy="384120"/>
          </a:xfrm>
          <a:prstGeom prst="rect">
            <a:avLst/>
          </a:prstGeom>
          <a:noFill/>
          <a:ln>
            <a:noFill/>
          </a:ln>
        </p:spPr>
      </p:pic>
      <p:pic>
        <p:nvPicPr>
          <p:cNvPr id="3055" name="Google Shape;3055;p97"/>
          <p:cNvPicPr preferRelativeResize="0"/>
          <p:nvPr/>
        </p:nvPicPr>
        <p:blipFill rotWithShape="1">
          <a:blip r:embed="rId9">
            <a:alphaModFix/>
          </a:blip>
          <a:srcRect/>
          <a:stretch/>
        </p:blipFill>
        <p:spPr>
          <a:xfrm>
            <a:off x="9346123" y="6127593"/>
            <a:ext cx="384120" cy="384120"/>
          </a:xfrm>
          <a:prstGeom prst="rect">
            <a:avLst/>
          </a:prstGeom>
          <a:noFill/>
          <a:ln>
            <a:noFill/>
          </a:ln>
        </p:spPr>
      </p:pic>
      <p:pic>
        <p:nvPicPr>
          <p:cNvPr id="3056" name="Google Shape;3056;p97"/>
          <p:cNvPicPr preferRelativeResize="0"/>
          <p:nvPr/>
        </p:nvPicPr>
        <p:blipFill rotWithShape="1">
          <a:blip r:embed="rId9">
            <a:alphaModFix/>
          </a:blip>
          <a:srcRect/>
          <a:stretch/>
        </p:blipFill>
        <p:spPr>
          <a:xfrm>
            <a:off x="7955982" y="5721010"/>
            <a:ext cx="384120" cy="384120"/>
          </a:xfrm>
          <a:prstGeom prst="rect">
            <a:avLst/>
          </a:prstGeom>
          <a:noFill/>
          <a:ln>
            <a:noFill/>
          </a:ln>
        </p:spPr>
      </p:pic>
      <p:pic>
        <p:nvPicPr>
          <p:cNvPr id="3057" name="Google Shape;3057;p97"/>
          <p:cNvPicPr preferRelativeResize="0"/>
          <p:nvPr/>
        </p:nvPicPr>
        <p:blipFill rotWithShape="1">
          <a:blip r:embed="rId9">
            <a:alphaModFix/>
          </a:blip>
          <a:srcRect/>
          <a:stretch/>
        </p:blipFill>
        <p:spPr>
          <a:xfrm>
            <a:off x="9346123" y="5721010"/>
            <a:ext cx="384120" cy="384120"/>
          </a:xfrm>
          <a:prstGeom prst="rect">
            <a:avLst/>
          </a:prstGeom>
          <a:noFill/>
          <a:ln>
            <a:noFill/>
          </a:ln>
        </p:spPr>
      </p:pic>
      <p:pic>
        <p:nvPicPr>
          <p:cNvPr id="3058" name="Google Shape;3058;p97"/>
          <p:cNvPicPr preferRelativeResize="0"/>
          <p:nvPr/>
        </p:nvPicPr>
        <p:blipFill rotWithShape="1">
          <a:blip r:embed="rId10">
            <a:alphaModFix/>
          </a:blip>
          <a:srcRect/>
          <a:stretch/>
        </p:blipFill>
        <p:spPr>
          <a:xfrm>
            <a:off x="10356658" y="5139651"/>
            <a:ext cx="409765" cy="409765"/>
          </a:xfrm>
          <a:prstGeom prst="rect">
            <a:avLst/>
          </a:prstGeom>
          <a:noFill/>
          <a:ln>
            <a:noFill/>
          </a:ln>
        </p:spPr>
      </p:pic>
      <p:sp>
        <p:nvSpPr>
          <p:cNvPr id="3059" name="Google Shape;3059;p97"/>
          <p:cNvSpPr txBox="1"/>
          <p:nvPr/>
        </p:nvSpPr>
        <p:spPr>
          <a:xfrm>
            <a:off x="10763334" y="5179987"/>
            <a:ext cx="59503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組長</a:t>
            </a:r>
            <a:endParaRPr/>
          </a:p>
        </p:txBody>
      </p:sp>
      <p:pic>
        <p:nvPicPr>
          <p:cNvPr id="3060" name="Google Shape;3060;p97"/>
          <p:cNvPicPr preferRelativeResize="0"/>
          <p:nvPr/>
        </p:nvPicPr>
        <p:blipFill rotWithShape="1">
          <a:blip r:embed="rId10">
            <a:alphaModFix/>
          </a:blip>
          <a:srcRect/>
          <a:stretch/>
        </p:blipFill>
        <p:spPr>
          <a:xfrm>
            <a:off x="1889446" y="1771782"/>
            <a:ext cx="284400" cy="284400"/>
          </a:xfrm>
          <a:prstGeom prst="rect">
            <a:avLst/>
          </a:prstGeom>
          <a:noFill/>
          <a:ln>
            <a:noFill/>
          </a:ln>
        </p:spPr>
      </p:pic>
      <p:sp>
        <p:nvSpPr>
          <p:cNvPr id="3061" name="Google Shape;3061;p97"/>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84</a:t>
            </a:fld>
            <a:endParaRPr/>
          </a:p>
        </p:txBody>
      </p:sp>
      <p:pic>
        <p:nvPicPr>
          <p:cNvPr id="3062" name="Google Shape;3062;p97" descr="燈泡"/>
          <p:cNvPicPr preferRelativeResize="0"/>
          <p:nvPr/>
        </p:nvPicPr>
        <p:blipFill rotWithShape="1">
          <a:blip r:embed="rId11">
            <a:alphaModFix/>
          </a:blip>
          <a:srcRect/>
          <a:stretch/>
        </p:blipFill>
        <p:spPr>
          <a:xfrm>
            <a:off x="10208887" y="4493966"/>
            <a:ext cx="692877" cy="692877"/>
          </a:xfrm>
          <a:prstGeom prst="rect">
            <a:avLst/>
          </a:prstGeom>
          <a:noFill/>
          <a:ln>
            <a:noFill/>
          </a:ln>
        </p:spPr>
      </p:pic>
      <p:sp>
        <p:nvSpPr>
          <p:cNvPr id="3063" name="Google Shape;3063;p97"/>
          <p:cNvSpPr txBox="1"/>
          <p:nvPr/>
        </p:nvSpPr>
        <p:spPr>
          <a:xfrm>
            <a:off x="10763334" y="4759168"/>
            <a:ext cx="80021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a:solidFill>
                  <a:srgbClr val="333F50"/>
                </a:solidFill>
                <a:latin typeface="Microsoft JhengHei"/>
                <a:ea typeface="Microsoft JhengHei"/>
                <a:cs typeface="Microsoft JhengHei"/>
                <a:sym typeface="Microsoft JhengHei"/>
              </a:rPr>
              <a:t>提案人</a:t>
            </a:r>
            <a:endParaRPr/>
          </a:p>
        </p:txBody>
      </p:sp>
      <p:pic>
        <p:nvPicPr>
          <p:cNvPr id="3064" name="Google Shape;3064;p97" descr="燈泡"/>
          <p:cNvPicPr preferRelativeResize="0"/>
          <p:nvPr/>
        </p:nvPicPr>
        <p:blipFill rotWithShape="1">
          <a:blip r:embed="rId11">
            <a:alphaModFix/>
          </a:blip>
          <a:srcRect/>
          <a:stretch/>
        </p:blipFill>
        <p:spPr>
          <a:xfrm>
            <a:off x="3252205" y="1621212"/>
            <a:ext cx="491331" cy="49133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068"/>
        <p:cNvGrpSpPr/>
        <p:nvPr/>
      </p:nvGrpSpPr>
      <p:grpSpPr>
        <a:xfrm>
          <a:off x="0" y="0"/>
          <a:ext cx="0" cy="0"/>
          <a:chOff x="0" y="0"/>
          <a:chExt cx="0" cy="0"/>
        </a:xfrm>
      </p:grpSpPr>
      <p:sp>
        <p:nvSpPr>
          <p:cNvPr id="3069" name="Google Shape;3069;p98"/>
          <p:cNvSpPr txBox="1">
            <a:spLocks noGrp="1"/>
          </p:cNvSpPr>
          <p:nvPr>
            <p:ph type="sldNum" idx="12"/>
          </p:nvPr>
        </p:nvSpPr>
        <p:spPr>
          <a:xfrm>
            <a:off x="9459433"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85</a:t>
            </a:fld>
            <a:r>
              <a:rPr lang="zh-TW"/>
              <a:t> / 81</a:t>
            </a:r>
            <a:endParaRPr/>
          </a:p>
        </p:txBody>
      </p:sp>
      <p:sp>
        <p:nvSpPr>
          <p:cNvPr id="3070" name="Google Shape;3070;p98"/>
          <p:cNvSpPr txBox="1">
            <a:spLocks noGrp="1"/>
          </p:cNvSpPr>
          <p:nvPr>
            <p:ph type="body" idx="4294967295"/>
          </p:nvPr>
        </p:nvSpPr>
        <p:spPr>
          <a:xfrm>
            <a:off x="495300" y="9747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rgbClr val="333F50"/>
              </a:buClr>
              <a:buSzPts val="2000"/>
              <a:buChar char="•"/>
            </a:pPr>
            <a:r>
              <a:rPr lang="zh-TW" sz="2000" b="1">
                <a:solidFill>
                  <a:srgbClr val="333F50"/>
                </a:solidFill>
                <a:latin typeface="Helvetica Neue"/>
                <a:ea typeface="Helvetica Neue"/>
                <a:cs typeface="Helvetica Neue"/>
                <a:sym typeface="Helvetica Neue"/>
              </a:rPr>
              <a:t>Kaggle家庭零售購物資料</a:t>
            </a:r>
            <a:br>
              <a:rPr lang="zh-TW" sz="2000" b="1">
                <a:solidFill>
                  <a:srgbClr val="333F50"/>
                </a:solidFill>
                <a:latin typeface="Helvetica Neue"/>
                <a:ea typeface="Helvetica Neue"/>
                <a:cs typeface="Helvetica Neue"/>
                <a:sym typeface="Helvetica Neue"/>
              </a:rPr>
            </a:br>
            <a:r>
              <a:rPr lang="zh-TW" sz="1600" b="1" u="sng">
                <a:solidFill>
                  <a:schemeClr val="hlink"/>
                </a:solidFill>
                <a:hlinkClick r:id="rId3"/>
              </a:rPr>
              <a:t>https://www.kaggle.com/frtgnn/dunnhumby-the-complete-journey</a:t>
            </a:r>
            <a:r>
              <a:rPr lang="zh-TW" sz="1600" b="1">
                <a:solidFill>
                  <a:srgbClr val="FFC000"/>
                </a:solidFill>
              </a:rPr>
              <a:t> </a:t>
            </a:r>
            <a:endParaRPr sz="1600" b="1">
              <a:solidFill>
                <a:srgbClr val="FFC000"/>
              </a:solidFill>
            </a:endParaRPr>
          </a:p>
          <a:p>
            <a:pPr marL="228600" lvl="0" indent="-228600" algn="l" rtl="0">
              <a:lnSpc>
                <a:spcPct val="100000"/>
              </a:lnSpc>
              <a:spcBef>
                <a:spcPts val="1000"/>
              </a:spcBef>
              <a:spcAft>
                <a:spcPts val="0"/>
              </a:spcAft>
              <a:buClr>
                <a:srgbClr val="333F50"/>
              </a:buClr>
              <a:buSzPts val="2000"/>
              <a:buChar char="•"/>
            </a:pPr>
            <a:r>
              <a:rPr lang="zh-TW" sz="2000" b="1">
                <a:solidFill>
                  <a:srgbClr val="333F50"/>
                </a:solidFill>
                <a:latin typeface="Helvetica Neue"/>
                <a:ea typeface="Helvetica Neue"/>
                <a:cs typeface="Helvetica Neue"/>
                <a:sym typeface="Helvetica Neue"/>
              </a:rPr>
              <a:t>YOLO v4 &amp; v5</a:t>
            </a:r>
            <a:br>
              <a:rPr lang="zh-TW" sz="2000" b="1">
                <a:solidFill>
                  <a:srgbClr val="333F50"/>
                </a:solidFill>
                <a:latin typeface="Helvetica Neue"/>
                <a:ea typeface="Helvetica Neue"/>
                <a:cs typeface="Helvetica Neue"/>
                <a:sym typeface="Helvetica Neue"/>
              </a:rPr>
            </a:br>
            <a:r>
              <a:rPr lang="zh-TW" sz="1600" b="1" u="sng">
                <a:solidFill>
                  <a:schemeClr val="hlink"/>
                </a:solidFill>
                <a:hlinkClick r:id="rId4"/>
              </a:rPr>
              <a:t>https://zhuanlan.zhihu.com/p/161083602</a:t>
            </a:r>
            <a:r>
              <a:rPr lang="zh-TW" sz="1600" b="1">
                <a:solidFill>
                  <a:srgbClr val="FFC000"/>
                </a:solidFill>
              </a:rPr>
              <a:t> </a:t>
            </a:r>
            <a:endParaRPr/>
          </a:p>
          <a:p>
            <a:pPr marL="228600" lvl="0" indent="-228600" algn="l" rtl="0">
              <a:lnSpc>
                <a:spcPct val="100000"/>
              </a:lnSpc>
              <a:spcBef>
                <a:spcPts val="1000"/>
              </a:spcBef>
              <a:spcAft>
                <a:spcPts val="0"/>
              </a:spcAft>
              <a:buClr>
                <a:srgbClr val="333F50"/>
              </a:buClr>
              <a:buSzPts val="2000"/>
              <a:buChar char="•"/>
            </a:pPr>
            <a:r>
              <a:rPr lang="zh-TW" sz="2000" b="1">
                <a:solidFill>
                  <a:srgbClr val="333F50"/>
                </a:solidFill>
                <a:latin typeface="Helvetica Neue"/>
                <a:ea typeface="Helvetica Neue"/>
                <a:cs typeface="Helvetica Neue"/>
                <a:sym typeface="Helvetica Neue"/>
              </a:rPr>
              <a:t>tensorflow-triplet-loss</a:t>
            </a:r>
            <a:br>
              <a:rPr lang="zh-TW" sz="2000" b="1">
                <a:solidFill>
                  <a:srgbClr val="333F50"/>
                </a:solidFill>
                <a:latin typeface="Helvetica Neue"/>
                <a:ea typeface="Helvetica Neue"/>
                <a:cs typeface="Helvetica Neue"/>
                <a:sym typeface="Helvetica Neue"/>
              </a:rPr>
            </a:br>
            <a:r>
              <a:rPr lang="zh-TW" sz="1600" b="1" u="sng">
                <a:solidFill>
                  <a:schemeClr val="hlink"/>
                </a:solidFill>
                <a:hlinkClick r:id="rId5"/>
              </a:rPr>
              <a:t>https://github.com/omoindrot/tensorflow-triplet-loss</a:t>
            </a:r>
            <a:endParaRPr sz="1600" b="1">
              <a:solidFill>
                <a:srgbClr val="FFC000"/>
              </a:solidFill>
            </a:endParaRPr>
          </a:p>
          <a:p>
            <a:pPr marL="502919" lvl="1" indent="0" algn="l" rtl="0">
              <a:lnSpc>
                <a:spcPct val="100000"/>
              </a:lnSpc>
              <a:spcBef>
                <a:spcPts val="500"/>
              </a:spcBef>
              <a:spcAft>
                <a:spcPts val="0"/>
              </a:spcAft>
              <a:buClr>
                <a:schemeClr val="dk1"/>
              </a:buClr>
              <a:buSzPts val="2400"/>
              <a:buNone/>
            </a:pPr>
            <a:endParaRPr b="1"/>
          </a:p>
          <a:p>
            <a:pPr marL="228600" lvl="0" indent="-50800" algn="l" rtl="0">
              <a:lnSpc>
                <a:spcPct val="100000"/>
              </a:lnSpc>
              <a:spcBef>
                <a:spcPts val="1000"/>
              </a:spcBef>
              <a:spcAft>
                <a:spcPts val="0"/>
              </a:spcAft>
              <a:buClr>
                <a:schemeClr val="dk1"/>
              </a:buClr>
              <a:buSzPts val="2800"/>
              <a:buFont typeface="Noto Sans Symbols"/>
              <a:buNone/>
            </a:pPr>
            <a:endParaRPr b="1"/>
          </a:p>
          <a:p>
            <a:pPr marL="228600" lvl="0" indent="-50800" algn="l" rtl="0">
              <a:lnSpc>
                <a:spcPct val="150000"/>
              </a:lnSpc>
              <a:spcBef>
                <a:spcPts val="1000"/>
              </a:spcBef>
              <a:spcAft>
                <a:spcPts val="0"/>
              </a:spcAft>
              <a:buClr>
                <a:schemeClr val="dk1"/>
              </a:buClr>
              <a:buSzPts val="2800"/>
              <a:buFont typeface="Noto Sans Symbols"/>
              <a:buNone/>
            </a:pPr>
            <a:endParaRPr b="1"/>
          </a:p>
          <a:p>
            <a:pPr marL="228600" lvl="0" indent="-50800" algn="l" rtl="0">
              <a:lnSpc>
                <a:spcPct val="150000"/>
              </a:lnSpc>
              <a:spcBef>
                <a:spcPts val="1000"/>
              </a:spcBef>
              <a:spcAft>
                <a:spcPts val="0"/>
              </a:spcAft>
              <a:buClr>
                <a:schemeClr val="dk1"/>
              </a:buClr>
              <a:buSzPts val="2800"/>
              <a:buNone/>
            </a:pPr>
            <a:endParaRPr b="1"/>
          </a:p>
        </p:txBody>
      </p:sp>
      <p:sp>
        <p:nvSpPr>
          <p:cNvPr id="3071" name="Google Shape;3071;p98"/>
          <p:cNvSpPr txBox="1"/>
          <p:nvPr/>
        </p:nvSpPr>
        <p:spPr>
          <a:xfrm>
            <a:off x="471317" y="324642"/>
            <a:ext cx="171892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Helvetica Neue"/>
                <a:ea typeface="Helvetica Neue"/>
                <a:cs typeface="Helvetica Neue"/>
                <a:sym typeface="Helvetica Neue"/>
              </a:rPr>
              <a:t>參考文獻</a:t>
            </a:r>
            <a:endParaRPr/>
          </a:p>
        </p:txBody>
      </p:sp>
      <p:grpSp>
        <p:nvGrpSpPr>
          <p:cNvPr id="3072" name="Google Shape;3072;p98"/>
          <p:cNvGrpSpPr/>
          <p:nvPr/>
        </p:nvGrpSpPr>
        <p:grpSpPr>
          <a:xfrm>
            <a:off x="6315613" y="261142"/>
            <a:ext cx="3847624" cy="586720"/>
            <a:chOff x="6315613" y="261142"/>
            <a:chExt cx="3847624" cy="586720"/>
          </a:xfrm>
        </p:grpSpPr>
        <p:sp>
          <p:nvSpPr>
            <p:cNvPr id="3073" name="Google Shape;3073;p98"/>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74" name="Google Shape;3074;p98"/>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75" name="Google Shape;3075;p98"/>
            <p:cNvSpPr/>
            <p:nvPr/>
          </p:nvSpPr>
          <p:spPr>
            <a:xfrm>
              <a:off x="6624042" y="471562"/>
              <a:ext cx="2916000" cy="49450"/>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76" name="Google Shape;3076;p98"/>
            <p:cNvSpPr/>
            <p:nvPr/>
          </p:nvSpPr>
          <p:spPr>
            <a:xfrm>
              <a:off x="9402967"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77" name="Google Shape;3077;p98"/>
            <p:cNvSpPr/>
            <p:nvPr/>
          </p:nvSpPr>
          <p:spPr>
            <a:xfrm>
              <a:off x="686545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78" name="Google Shape;3078;p98"/>
            <p:cNvSpPr txBox="1"/>
            <p:nvPr/>
          </p:nvSpPr>
          <p:spPr>
            <a:xfrm>
              <a:off x="8944037"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1400"/>
                <a:buFont typeface="Helvetica Neue"/>
                <a:buNone/>
              </a:pPr>
              <a:endParaRPr sz="1400" b="1">
                <a:solidFill>
                  <a:schemeClr val="lt1"/>
                </a:solidFill>
                <a:latin typeface="Helvetica Neue"/>
                <a:ea typeface="Helvetica Neue"/>
                <a:cs typeface="Helvetica Neue"/>
                <a:sym typeface="Helvetica Neue"/>
              </a:endParaRPr>
            </a:p>
          </p:txBody>
        </p:sp>
        <p:sp>
          <p:nvSpPr>
            <p:cNvPr id="3079" name="Google Shape;3079;p98"/>
            <p:cNvSpPr/>
            <p:nvPr/>
          </p:nvSpPr>
          <p:spPr>
            <a:xfrm>
              <a:off x="6530254"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80" name="Google Shape;3080;p98"/>
            <p:cNvSpPr/>
            <p:nvPr/>
          </p:nvSpPr>
          <p:spPr>
            <a:xfrm>
              <a:off x="7177523"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81" name="Google Shape;3081;p98"/>
            <p:cNvSpPr/>
            <p:nvPr/>
          </p:nvSpPr>
          <p:spPr>
            <a:xfrm>
              <a:off x="7473169"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82" name="Google Shape;3082;p98"/>
            <p:cNvSpPr/>
            <p:nvPr/>
          </p:nvSpPr>
          <p:spPr>
            <a:xfrm>
              <a:off x="7756976"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83" name="Google Shape;3083;p98"/>
            <p:cNvSpPr/>
            <p:nvPr/>
          </p:nvSpPr>
          <p:spPr>
            <a:xfrm>
              <a:off x="8033420"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84" name="Google Shape;3084;p98"/>
            <p:cNvSpPr/>
            <p:nvPr/>
          </p:nvSpPr>
          <p:spPr>
            <a:xfrm>
              <a:off x="8354482"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85" name="Google Shape;3085;p98"/>
            <p:cNvSpPr/>
            <p:nvPr/>
          </p:nvSpPr>
          <p:spPr>
            <a:xfrm>
              <a:off x="8663077"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86" name="Google Shape;3086;p98"/>
            <p:cNvSpPr/>
            <p:nvPr/>
          </p:nvSpPr>
          <p:spPr>
            <a:xfrm>
              <a:off x="9033237" y="426975"/>
              <a:ext cx="148786" cy="148786"/>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grpSp>
      <p:sp>
        <p:nvSpPr>
          <p:cNvPr id="3087" name="Google Shape;3087;p98"/>
          <p:cNvSpPr/>
          <p:nvPr/>
        </p:nvSpPr>
        <p:spPr>
          <a:xfrm>
            <a:off x="9470858" y="405709"/>
            <a:ext cx="160857" cy="160857"/>
          </a:xfrm>
          <a:prstGeom prst="ellipse">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99"/>
          <p:cNvSpPr/>
          <p:nvPr/>
        </p:nvSpPr>
        <p:spPr>
          <a:xfrm rot="-918774">
            <a:off x="8072104" y="5699975"/>
            <a:ext cx="5609587" cy="3113729"/>
          </a:xfrm>
          <a:custGeom>
            <a:avLst/>
            <a:gdLst/>
            <a:ahLst/>
            <a:cxnLst/>
            <a:rect l="l" t="t" r="r" b="b"/>
            <a:pathLst>
              <a:path w="10000" h="10008" extrusionOk="0">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93" name="Google Shape;3093;p99"/>
          <p:cNvSpPr/>
          <p:nvPr/>
        </p:nvSpPr>
        <p:spPr>
          <a:xfrm>
            <a:off x="-407406" y="33841"/>
            <a:ext cx="323552" cy="323552"/>
          </a:xfrm>
          <a:prstGeom prst="rect">
            <a:avLst/>
          </a:prstGeom>
          <a:solidFill>
            <a:srgbClr val="63D0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94" name="Google Shape;3094;p99"/>
          <p:cNvSpPr/>
          <p:nvPr/>
        </p:nvSpPr>
        <p:spPr>
          <a:xfrm>
            <a:off x="-843481" y="33841"/>
            <a:ext cx="323552" cy="323552"/>
          </a:xfrm>
          <a:prstGeom prst="rect">
            <a:avLst/>
          </a:prstGeom>
          <a:solidFill>
            <a:srgbClr val="F9D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95" name="Google Shape;3095;p99"/>
          <p:cNvSpPr/>
          <p:nvPr/>
        </p:nvSpPr>
        <p:spPr>
          <a:xfrm>
            <a:off x="-407406" y="452235"/>
            <a:ext cx="323552" cy="323552"/>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96" name="Google Shape;3096;p99"/>
          <p:cNvSpPr/>
          <p:nvPr/>
        </p:nvSpPr>
        <p:spPr>
          <a:xfrm>
            <a:off x="-409779" y="908339"/>
            <a:ext cx="323552" cy="323552"/>
          </a:xfrm>
          <a:prstGeom prst="rect">
            <a:avLst/>
          </a:prstGeom>
          <a:gradFill>
            <a:gsLst>
              <a:gs pos="0">
                <a:srgbClr val="002060"/>
              </a:gs>
              <a:gs pos="37000">
                <a:srgbClr val="0070C0"/>
              </a:gs>
              <a:gs pos="54962">
                <a:srgbClr val="1C8CCC"/>
              </a:gs>
              <a:gs pos="70264">
                <a:srgbClr val="34A3D6"/>
              </a:gs>
              <a:gs pos="88284">
                <a:srgbClr val="25B0DB">
                  <a:alpha val="57254"/>
                </a:srgbClr>
              </a:gs>
              <a:gs pos="100000">
                <a:srgbClr val="63D0EA"/>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97" name="Google Shape;3097;p99"/>
          <p:cNvSpPr/>
          <p:nvPr/>
        </p:nvSpPr>
        <p:spPr>
          <a:xfrm rot="3210786">
            <a:off x="-1775315" y="-1847647"/>
            <a:ext cx="5775105" cy="6206620"/>
          </a:xfrm>
          <a:custGeom>
            <a:avLst/>
            <a:gdLst/>
            <a:ahLst/>
            <a:cxnLst/>
            <a:rect l="l" t="t" r="r" b="b"/>
            <a:pathLst>
              <a:path w="5775105" h="4175373" extrusionOk="0">
                <a:moveTo>
                  <a:pt x="0" y="348089"/>
                </a:moveTo>
                <a:cubicBezTo>
                  <a:pt x="944026" y="-223350"/>
                  <a:pt x="4882992" y="-48163"/>
                  <a:pt x="5664153" y="560644"/>
                </a:cubicBezTo>
                <a:cubicBezTo>
                  <a:pt x="6020928" y="632119"/>
                  <a:pt x="5469896" y="3888736"/>
                  <a:pt x="4686969" y="4000930"/>
                </a:cubicBezTo>
                <a:cubicBezTo>
                  <a:pt x="4075469" y="4250441"/>
                  <a:pt x="3769166" y="4316523"/>
                  <a:pt x="2966019" y="3619436"/>
                </a:cubicBezTo>
                <a:cubicBezTo>
                  <a:pt x="1926549" y="2807388"/>
                  <a:pt x="988673" y="3865997"/>
                  <a:pt x="0" y="3989277"/>
                </a:cubicBezTo>
                <a:lnTo>
                  <a:pt x="0" y="348089"/>
                </a:lnTo>
                <a:close/>
              </a:path>
            </a:pathLst>
          </a:custGeom>
          <a:gradFill>
            <a:gsLst>
              <a:gs pos="0">
                <a:srgbClr val="002060">
                  <a:alpha val="20000"/>
                </a:srgbClr>
              </a:gs>
              <a:gs pos="37000">
                <a:srgbClr val="0070C0">
                  <a:alpha val="20000"/>
                </a:srgbClr>
              </a:gs>
              <a:gs pos="54962">
                <a:srgbClr val="00B0F0">
                  <a:alpha val="20000"/>
                </a:srgbClr>
              </a:gs>
              <a:gs pos="70264">
                <a:srgbClr val="0070C0">
                  <a:alpha val="20000"/>
                </a:srgbClr>
              </a:gs>
              <a:gs pos="88284">
                <a:srgbClr val="0070C0">
                  <a:alpha val="20000"/>
                </a:srgbClr>
              </a:gs>
              <a:gs pos="100000">
                <a:srgbClr val="005390">
                  <a:alpha val="2000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98" name="Google Shape;3098;p99"/>
          <p:cNvSpPr/>
          <p:nvPr/>
        </p:nvSpPr>
        <p:spPr>
          <a:xfrm>
            <a:off x="13408016" y="-2306293"/>
            <a:ext cx="367680" cy="367680"/>
          </a:xfrm>
          <a:prstGeom prst="ellipse">
            <a:avLst/>
          </a:prstGeom>
          <a:solidFill>
            <a:srgbClr val="CEE5F3">
              <a:alpha val="4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099" name="Google Shape;3099;p99"/>
          <p:cNvSpPr/>
          <p:nvPr/>
        </p:nvSpPr>
        <p:spPr>
          <a:xfrm>
            <a:off x="15701272" y="2119396"/>
            <a:ext cx="221124" cy="221124"/>
          </a:xfrm>
          <a:prstGeom prst="ellipse">
            <a:avLst/>
          </a:prstGeom>
          <a:solidFill>
            <a:srgbClr val="CEE5F3">
              <a:alpha val="4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100" name="Google Shape;3100;p99"/>
          <p:cNvSpPr/>
          <p:nvPr/>
        </p:nvSpPr>
        <p:spPr>
          <a:xfrm>
            <a:off x="15084802" y="2568812"/>
            <a:ext cx="300202" cy="300202"/>
          </a:xfrm>
          <a:prstGeom prst="ellipse">
            <a:avLst/>
          </a:prstGeom>
          <a:solidFill>
            <a:srgbClr val="CEE5F3">
              <a:alpha val="309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101" name="Google Shape;3101;p99"/>
          <p:cNvSpPr/>
          <p:nvPr/>
        </p:nvSpPr>
        <p:spPr>
          <a:xfrm>
            <a:off x="15311114" y="3087040"/>
            <a:ext cx="464070" cy="464070"/>
          </a:xfrm>
          <a:prstGeom prst="ellipse">
            <a:avLst/>
          </a:prstGeom>
          <a:solidFill>
            <a:srgbClr val="CEE5F3">
              <a:alpha val="6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102" name="Google Shape;3102;p99"/>
          <p:cNvSpPr txBox="1"/>
          <p:nvPr/>
        </p:nvSpPr>
        <p:spPr>
          <a:xfrm>
            <a:off x="6759420" y="4008310"/>
            <a:ext cx="5553860" cy="17684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23F4F"/>
              </a:buClr>
              <a:buSzPts val="2200"/>
              <a:buFont typeface="Arial"/>
              <a:buNone/>
            </a:pPr>
            <a:r>
              <a:rPr lang="zh-TW" sz="2200" b="1">
                <a:solidFill>
                  <a:srgbClr val="323F4F"/>
                </a:solidFill>
                <a:latin typeface="Microsoft JhengHei"/>
                <a:ea typeface="Microsoft JhengHei"/>
                <a:cs typeface="Microsoft JhengHei"/>
                <a:sym typeface="Microsoft JhengHei"/>
              </a:rPr>
              <a:t>崔維剛 | 許維哲 | 林芷如</a:t>
            </a:r>
            <a:endParaRPr sz="2200" b="1">
              <a:solidFill>
                <a:srgbClr val="323F4F"/>
              </a:solidFill>
              <a:latin typeface="Microsoft JhengHei"/>
              <a:ea typeface="Microsoft JhengHei"/>
              <a:cs typeface="Microsoft JhengHei"/>
              <a:sym typeface="Microsoft JhengHei"/>
            </a:endParaRPr>
          </a:p>
          <a:p>
            <a:pPr marL="0" marR="0" lvl="0" indent="0" algn="l" rtl="0">
              <a:lnSpc>
                <a:spcPct val="100000"/>
              </a:lnSpc>
              <a:spcBef>
                <a:spcPts val="1000"/>
              </a:spcBef>
              <a:spcAft>
                <a:spcPts val="0"/>
              </a:spcAft>
              <a:buClr>
                <a:srgbClr val="323F4F"/>
              </a:buClr>
              <a:buSzPts val="2200"/>
              <a:buFont typeface="Arial"/>
              <a:buNone/>
            </a:pPr>
            <a:r>
              <a:rPr lang="zh-TW" sz="2200" b="1">
                <a:solidFill>
                  <a:srgbClr val="323F4F"/>
                </a:solidFill>
                <a:latin typeface="Microsoft JhengHei"/>
                <a:ea typeface="Microsoft JhengHei"/>
                <a:cs typeface="Microsoft JhengHei"/>
                <a:sym typeface="Microsoft JhengHei"/>
              </a:rPr>
              <a:t>許翊庭 | 林穎真 | 王得宇</a:t>
            </a:r>
            <a:endParaRPr sz="2200" b="1">
              <a:solidFill>
                <a:srgbClr val="323F4F"/>
              </a:solidFill>
              <a:latin typeface="Microsoft JhengHei"/>
              <a:ea typeface="Microsoft JhengHei"/>
              <a:cs typeface="Microsoft JhengHei"/>
              <a:sym typeface="Microsoft JhengHei"/>
            </a:endParaRPr>
          </a:p>
        </p:txBody>
      </p:sp>
      <p:sp>
        <p:nvSpPr>
          <p:cNvPr id="3103" name="Google Shape;3103;p99"/>
          <p:cNvSpPr/>
          <p:nvPr/>
        </p:nvSpPr>
        <p:spPr>
          <a:xfrm>
            <a:off x="-409779" y="1376738"/>
            <a:ext cx="323552" cy="323552"/>
          </a:xfrm>
          <a:prstGeom prst="rect">
            <a:avLst/>
          </a:prstGeom>
          <a:solidFill>
            <a:srgbClr val="333F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104" name="Google Shape;3104;p99"/>
          <p:cNvSpPr txBox="1"/>
          <p:nvPr/>
        </p:nvSpPr>
        <p:spPr>
          <a:xfrm>
            <a:off x="9903714" y="-2082372"/>
            <a:ext cx="194636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rgbClr val="1F3864"/>
                </a:solidFill>
                <a:latin typeface="Helvetica Neue"/>
                <a:ea typeface="Helvetica Neue"/>
                <a:cs typeface="Helvetica Neue"/>
                <a:sym typeface="Helvetica Neue"/>
              </a:rPr>
              <a:t>TFB102</a:t>
            </a:r>
            <a:r>
              <a:rPr lang="zh-TW" sz="2000" b="1">
                <a:solidFill>
                  <a:srgbClr val="1F3864"/>
                </a:solidFill>
                <a:latin typeface="Microsoft JhengHei"/>
                <a:ea typeface="Microsoft JhengHei"/>
                <a:cs typeface="Microsoft JhengHei"/>
                <a:sym typeface="Microsoft JhengHei"/>
              </a:rPr>
              <a:t> 第四組</a:t>
            </a:r>
            <a:endParaRPr/>
          </a:p>
        </p:txBody>
      </p:sp>
      <p:sp>
        <p:nvSpPr>
          <p:cNvPr id="3105" name="Google Shape;3105;p99"/>
          <p:cNvSpPr txBox="1"/>
          <p:nvPr/>
        </p:nvSpPr>
        <p:spPr>
          <a:xfrm>
            <a:off x="6591300" y="1694284"/>
            <a:ext cx="4070345" cy="1805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5400" b="1">
                <a:solidFill>
                  <a:srgbClr val="1F3864"/>
                </a:solidFill>
                <a:latin typeface="Helvetica Neue"/>
                <a:ea typeface="Helvetica Neue"/>
                <a:cs typeface="Helvetica Neue"/>
                <a:sym typeface="Helvetica Neue"/>
              </a:rPr>
              <a:t>感謝光臨 !</a:t>
            </a:r>
            <a:endParaRPr/>
          </a:p>
          <a:p>
            <a:pPr marL="0" marR="0" lvl="0" indent="0" algn="l" rtl="0">
              <a:spcBef>
                <a:spcPts val="400"/>
              </a:spcBef>
              <a:spcAft>
                <a:spcPts val="0"/>
              </a:spcAft>
              <a:buNone/>
            </a:pPr>
            <a:r>
              <a:rPr lang="zh-TW" sz="5400" b="1">
                <a:solidFill>
                  <a:srgbClr val="1F3864"/>
                </a:solidFill>
                <a:latin typeface="Microsoft JhengHei"/>
                <a:ea typeface="Microsoft JhengHei"/>
                <a:cs typeface="Microsoft JhengHei"/>
                <a:sym typeface="Microsoft JhengHei"/>
              </a:rPr>
              <a:t>疫</a:t>
            </a:r>
            <a:r>
              <a:rPr lang="zh-TW" sz="5400" b="1">
                <a:solidFill>
                  <a:srgbClr val="1F3864"/>
                </a:solidFill>
                <a:latin typeface="Helvetica Neue"/>
                <a:ea typeface="Helvetica Neue"/>
                <a:cs typeface="Helvetica Neue"/>
                <a:sym typeface="Helvetica Neue"/>
              </a:rPr>
              <a:t>Shopping</a:t>
            </a:r>
            <a:endParaRPr/>
          </a:p>
        </p:txBody>
      </p:sp>
      <p:sp>
        <p:nvSpPr>
          <p:cNvPr id="3106" name="Google Shape;3106;p99"/>
          <p:cNvSpPr/>
          <p:nvPr/>
        </p:nvSpPr>
        <p:spPr>
          <a:xfrm>
            <a:off x="5388608" y="2197608"/>
            <a:ext cx="671406" cy="671406"/>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107" name="Google Shape;3107;p99"/>
          <p:cNvSpPr txBox="1"/>
          <p:nvPr/>
        </p:nvSpPr>
        <p:spPr>
          <a:xfrm>
            <a:off x="6759420" y="3570100"/>
            <a:ext cx="194636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rgbClr val="1F3864"/>
                </a:solidFill>
                <a:latin typeface="Helvetica Neue"/>
                <a:ea typeface="Helvetica Neue"/>
                <a:cs typeface="Helvetica Neue"/>
                <a:sym typeface="Helvetica Neue"/>
              </a:rPr>
              <a:t>TFB102</a:t>
            </a:r>
            <a:r>
              <a:rPr lang="zh-TW" sz="2000" b="1">
                <a:solidFill>
                  <a:srgbClr val="1F3864"/>
                </a:solidFill>
                <a:latin typeface="Microsoft JhengHei"/>
                <a:ea typeface="Microsoft JhengHei"/>
                <a:cs typeface="Microsoft JhengHei"/>
                <a:sym typeface="Microsoft JhengHei"/>
              </a:rPr>
              <a:t> 第四組</a:t>
            </a:r>
            <a:endParaRPr/>
          </a:p>
        </p:txBody>
      </p:sp>
      <p:sp>
        <p:nvSpPr>
          <p:cNvPr id="3108" name="Google Shape;3108;p99"/>
          <p:cNvSpPr txBox="1"/>
          <p:nvPr/>
        </p:nvSpPr>
        <p:spPr>
          <a:xfrm>
            <a:off x="1736727" y="4686729"/>
            <a:ext cx="206979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2090CE"/>
                </a:solidFill>
                <a:latin typeface="Helvetica Neue"/>
                <a:ea typeface="Helvetica Neue"/>
                <a:cs typeface="Helvetica Neue"/>
                <a:sym typeface="Helvetica Neue"/>
              </a:rPr>
              <a:t>Close</a:t>
            </a:r>
            <a:endParaRPr/>
          </a:p>
        </p:txBody>
      </p:sp>
      <p:pic>
        <p:nvPicPr>
          <p:cNvPr id="3109" name="Google Shape;3109;p99"/>
          <p:cNvPicPr preferRelativeResize="0"/>
          <p:nvPr/>
        </p:nvPicPr>
        <p:blipFill rotWithShape="1">
          <a:blip r:embed="rId3">
            <a:alphaModFix/>
          </a:blip>
          <a:srcRect/>
          <a:stretch/>
        </p:blipFill>
        <p:spPr>
          <a:xfrm>
            <a:off x="-409779" y="2119396"/>
            <a:ext cx="6931223" cy="4449220"/>
          </a:xfrm>
          <a:prstGeom prst="rect">
            <a:avLst/>
          </a:prstGeom>
          <a:noFill/>
          <a:ln>
            <a:noFill/>
          </a:ln>
        </p:spPr>
      </p:pic>
      <p:sp>
        <p:nvSpPr>
          <p:cNvPr id="3110" name="Google Shape;3110;p99"/>
          <p:cNvSpPr txBox="1"/>
          <p:nvPr/>
        </p:nvSpPr>
        <p:spPr>
          <a:xfrm>
            <a:off x="2555720" y="2457303"/>
            <a:ext cx="822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8DA9DB"/>
                </a:solidFill>
                <a:latin typeface="Microsoft JhengHei"/>
                <a:ea typeface="Microsoft JhengHei"/>
                <a:cs typeface="Microsoft JhengHei"/>
                <a:sym typeface="Microsoft JhengHei"/>
              </a:rPr>
              <a:t>疫</a:t>
            </a:r>
            <a:r>
              <a:rPr lang="zh-TW" sz="2800" b="1">
                <a:solidFill>
                  <a:srgbClr val="8DA9DB"/>
                </a:solidFill>
                <a:latin typeface="Helvetica Neue"/>
                <a:ea typeface="Helvetica Neue"/>
                <a:cs typeface="Helvetica Neue"/>
                <a:sym typeface="Helvetica Neue"/>
              </a:rPr>
              <a:t>Shopping</a:t>
            </a:r>
            <a:endParaRPr sz="2800" b="1">
              <a:solidFill>
                <a:srgbClr val="8DA9DB"/>
              </a:solidFill>
              <a:latin typeface="Helvetica Neue"/>
              <a:ea typeface="Helvetica Neue"/>
              <a:cs typeface="Helvetica Neue"/>
              <a:sym typeface="Helvetica Neue"/>
            </a:endParaRPr>
          </a:p>
        </p:txBody>
      </p:sp>
      <p:sp>
        <p:nvSpPr>
          <p:cNvPr id="3111" name="Google Shape;3111;p99"/>
          <p:cNvSpPr txBox="1"/>
          <p:nvPr/>
        </p:nvSpPr>
        <p:spPr>
          <a:xfrm>
            <a:off x="1685711" y="4698449"/>
            <a:ext cx="87000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rgbClr val="8DA9DB"/>
                </a:solidFill>
                <a:latin typeface="Helvetica Neue"/>
                <a:ea typeface="Helvetica Neue"/>
                <a:cs typeface="Helvetica Neue"/>
                <a:sym typeface="Helvetica Neue"/>
              </a:rPr>
              <a:t>Close</a:t>
            </a:r>
            <a:endParaRPr sz="1200" b="1">
              <a:solidFill>
                <a:srgbClr val="8DA9DB"/>
              </a:solidFill>
              <a:latin typeface="Helvetica Neue"/>
              <a:ea typeface="Helvetica Neue"/>
              <a:cs typeface="Helvetica Neue"/>
              <a:sym typeface="Helvetica Neue"/>
            </a:endParaRPr>
          </a:p>
        </p:txBody>
      </p:sp>
      <p:pic>
        <p:nvPicPr>
          <p:cNvPr id="3112" name="Google Shape;3112;p99"/>
          <p:cNvPicPr preferRelativeResize="0"/>
          <p:nvPr/>
        </p:nvPicPr>
        <p:blipFill rotWithShape="1">
          <a:blip r:embed="rId4">
            <a:alphaModFix/>
          </a:blip>
          <a:srcRect/>
          <a:stretch/>
        </p:blipFill>
        <p:spPr>
          <a:xfrm>
            <a:off x="5311628" y="5302881"/>
            <a:ext cx="566677" cy="566677"/>
          </a:xfrm>
          <a:prstGeom prst="rect">
            <a:avLst/>
          </a:prstGeom>
          <a:noFill/>
          <a:ln>
            <a:noFill/>
          </a:ln>
        </p:spPr>
      </p:pic>
      <p:sp>
        <p:nvSpPr>
          <p:cNvPr id="3113" name="Google Shape;3113;p99"/>
          <p:cNvSpPr txBox="1"/>
          <p:nvPr/>
        </p:nvSpPr>
        <p:spPr>
          <a:xfrm>
            <a:off x="5206639" y="5924325"/>
            <a:ext cx="82296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chemeClr val="lt1"/>
                </a:solidFill>
                <a:latin typeface="Helvetica Neue"/>
                <a:ea typeface="Helvetica Neue"/>
                <a:cs typeface="Helvetica Neue"/>
                <a:sym typeface="Helvetica Neue"/>
              </a:rPr>
              <a:t>掃我註冊</a:t>
            </a:r>
            <a:endParaRPr sz="1200" b="1">
              <a:solidFill>
                <a:schemeClr val="lt1"/>
              </a:solidFill>
              <a:latin typeface="Helvetica Neue"/>
              <a:ea typeface="Helvetica Neue"/>
              <a:cs typeface="Helvetica Neue"/>
              <a:sym typeface="Helvetica Neue"/>
            </a:endParaRPr>
          </a:p>
        </p:txBody>
      </p:sp>
      <p:grpSp>
        <p:nvGrpSpPr>
          <p:cNvPr id="3114" name="Google Shape;3114;p99"/>
          <p:cNvGrpSpPr/>
          <p:nvPr/>
        </p:nvGrpSpPr>
        <p:grpSpPr>
          <a:xfrm>
            <a:off x="216274" y="2390557"/>
            <a:ext cx="671406" cy="656711"/>
            <a:chOff x="4968965" y="1527844"/>
            <a:chExt cx="896137" cy="876524"/>
          </a:xfrm>
        </p:grpSpPr>
        <p:sp>
          <p:nvSpPr>
            <p:cNvPr id="3115" name="Google Shape;3115;p99"/>
            <p:cNvSpPr/>
            <p:nvPr/>
          </p:nvSpPr>
          <p:spPr>
            <a:xfrm>
              <a:off x="4968965" y="1527844"/>
              <a:ext cx="876524" cy="876524"/>
            </a:xfrm>
            <a:prstGeom prst="ellipse">
              <a:avLst/>
            </a:prstGeom>
            <a:noFill/>
            <a:ln w="28575" cap="flat" cmpd="sng">
              <a:solidFill>
                <a:srgbClr val="1C344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3116" name="Google Shape;3116;p99"/>
            <p:cNvPicPr preferRelativeResize="0"/>
            <p:nvPr/>
          </p:nvPicPr>
          <p:blipFill rotWithShape="1">
            <a:blip r:embed="rId5">
              <a:alphaModFix/>
            </a:blip>
            <a:srcRect/>
            <a:stretch/>
          </p:blipFill>
          <p:spPr>
            <a:xfrm>
              <a:off x="4988579" y="1546853"/>
              <a:ext cx="876523" cy="836787"/>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1"/>
          <p:cNvSpPr/>
          <p:nvPr/>
        </p:nvSpPr>
        <p:spPr>
          <a:xfrm>
            <a:off x="2933580" y="3409630"/>
            <a:ext cx="1150882" cy="657492"/>
          </a:xfrm>
          <a:prstGeom prst="flowChartPreparation">
            <a:avLst/>
          </a:prstGeom>
          <a:solidFill>
            <a:srgbClr val="F2F2F2"/>
          </a:solid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pic>
        <p:nvPicPr>
          <p:cNvPr id="422" name="Google Shape;422;p21"/>
          <p:cNvPicPr preferRelativeResize="0"/>
          <p:nvPr/>
        </p:nvPicPr>
        <p:blipFill rotWithShape="1">
          <a:blip r:embed="rId3">
            <a:alphaModFix/>
          </a:blip>
          <a:srcRect t="16968" b="20174"/>
          <a:stretch/>
        </p:blipFill>
        <p:spPr>
          <a:xfrm>
            <a:off x="3104133" y="3380369"/>
            <a:ext cx="860987" cy="631277"/>
          </a:xfrm>
          <a:prstGeom prst="rect">
            <a:avLst/>
          </a:prstGeom>
          <a:noFill/>
          <a:ln>
            <a:noFill/>
          </a:ln>
        </p:spPr>
      </p:pic>
      <p:pic>
        <p:nvPicPr>
          <p:cNvPr id="423" name="Google Shape;423;p21"/>
          <p:cNvPicPr preferRelativeResize="0"/>
          <p:nvPr/>
        </p:nvPicPr>
        <p:blipFill rotWithShape="1">
          <a:blip r:embed="rId4">
            <a:alphaModFix/>
          </a:blip>
          <a:srcRect/>
          <a:stretch/>
        </p:blipFill>
        <p:spPr>
          <a:xfrm>
            <a:off x="5043017" y="1395416"/>
            <a:ext cx="3904230" cy="4601183"/>
          </a:xfrm>
          <a:prstGeom prst="rect">
            <a:avLst/>
          </a:prstGeom>
          <a:noFill/>
          <a:ln w="9525" cap="flat" cmpd="sng">
            <a:solidFill>
              <a:schemeClr val="dk1"/>
            </a:solidFill>
            <a:prstDash val="solid"/>
            <a:round/>
            <a:headEnd type="none" w="sm" len="sm"/>
            <a:tailEnd type="none" w="sm" len="sm"/>
          </a:ln>
        </p:spPr>
      </p:pic>
      <p:pic>
        <p:nvPicPr>
          <p:cNvPr id="424" name="Google Shape;424;p21"/>
          <p:cNvPicPr preferRelativeResize="0"/>
          <p:nvPr/>
        </p:nvPicPr>
        <p:blipFill rotWithShape="1">
          <a:blip r:embed="rId5">
            <a:alphaModFix/>
          </a:blip>
          <a:srcRect/>
          <a:stretch/>
        </p:blipFill>
        <p:spPr>
          <a:xfrm>
            <a:off x="6276561" y="1265197"/>
            <a:ext cx="2700000" cy="4802400"/>
          </a:xfrm>
          <a:prstGeom prst="rect">
            <a:avLst/>
          </a:prstGeom>
          <a:noFill/>
          <a:ln w="25400" cap="flat" cmpd="sng">
            <a:solidFill>
              <a:srgbClr val="0070C0"/>
            </a:solidFill>
            <a:prstDash val="solid"/>
            <a:round/>
            <a:headEnd type="none" w="sm" len="sm"/>
            <a:tailEnd type="none" w="sm" len="sm"/>
          </a:ln>
        </p:spPr>
      </p:pic>
      <p:sp>
        <p:nvSpPr>
          <p:cNvPr id="425" name="Google Shape;425;p21"/>
          <p:cNvSpPr/>
          <p:nvPr/>
        </p:nvSpPr>
        <p:spPr>
          <a:xfrm>
            <a:off x="8136953" y="1831139"/>
            <a:ext cx="810294" cy="223520"/>
          </a:xfrm>
          <a:prstGeom prst="rect">
            <a:avLst/>
          </a:prstGeom>
          <a:noFill/>
          <a:ln w="4762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26" name="Google Shape;426;p21"/>
          <p:cNvSpPr/>
          <p:nvPr/>
        </p:nvSpPr>
        <p:spPr>
          <a:xfrm>
            <a:off x="6556495" y="2120120"/>
            <a:ext cx="1088020" cy="231494"/>
          </a:xfrm>
          <a:prstGeom prst="rect">
            <a:avLst/>
          </a:prstGeom>
          <a:noFill/>
          <a:ln w="4762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27" name="Google Shape;427;p21"/>
          <p:cNvSpPr/>
          <p:nvPr/>
        </p:nvSpPr>
        <p:spPr>
          <a:xfrm>
            <a:off x="8304657" y="2425500"/>
            <a:ext cx="671904" cy="259080"/>
          </a:xfrm>
          <a:prstGeom prst="rect">
            <a:avLst/>
          </a:prstGeom>
          <a:noFill/>
          <a:ln w="4762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cxnSp>
        <p:nvCxnSpPr>
          <p:cNvPr id="428" name="Google Shape;428;p21"/>
          <p:cNvCxnSpPr>
            <a:stCxn id="425" idx="1"/>
          </p:cNvCxnSpPr>
          <p:nvPr/>
        </p:nvCxnSpPr>
        <p:spPr>
          <a:xfrm flipH="1">
            <a:off x="7711253" y="1942899"/>
            <a:ext cx="425700" cy="177300"/>
          </a:xfrm>
          <a:prstGeom prst="curvedConnector3">
            <a:avLst>
              <a:gd name="adj1" fmla="val 50000"/>
            </a:avLst>
          </a:prstGeom>
          <a:noFill/>
          <a:ln w="53975" cap="flat" cmpd="sng">
            <a:solidFill>
              <a:srgbClr val="FFC000"/>
            </a:solidFill>
            <a:prstDash val="solid"/>
            <a:miter lim="800000"/>
            <a:headEnd type="none" w="sm" len="sm"/>
            <a:tailEnd type="triangle" w="med" len="med"/>
          </a:ln>
        </p:spPr>
      </p:cxnSp>
      <p:cxnSp>
        <p:nvCxnSpPr>
          <p:cNvPr id="429" name="Google Shape;429;p21"/>
          <p:cNvCxnSpPr>
            <a:endCxn id="427" idx="1"/>
          </p:cNvCxnSpPr>
          <p:nvPr/>
        </p:nvCxnSpPr>
        <p:spPr>
          <a:xfrm>
            <a:off x="6918957" y="2351640"/>
            <a:ext cx="1385700" cy="203400"/>
          </a:xfrm>
          <a:prstGeom prst="curvedConnector3">
            <a:avLst>
              <a:gd name="adj1" fmla="val 50000"/>
            </a:avLst>
          </a:prstGeom>
          <a:noFill/>
          <a:ln w="53975" cap="flat" cmpd="sng">
            <a:solidFill>
              <a:srgbClr val="FFC000"/>
            </a:solidFill>
            <a:prstDash val="solid"/>
            <a:miter lim="800000"/>
            <a:headEnd type="none" w="sm" len="sm"/>
            <a:tailEnd type="triangle" w="med" len="med"/>
          </a:ln>
        </p:spPr>
      </p:cxnSp>
      <p:cxnSp>
        <p:nvCxnSpPr>
          <p:cNvPr id="430" name="Google Shape;430;p21"/>
          <p:cNvCxnSpPr/>
          <p:nvPr/>
        </p:nvCxnSpPr>
        <p:spPr>
          <a:xfrm flipH="1">
            <a:off x="8022726" y="2684580"/>
            <a:ext cx="737100" cy="593100"/>
          </a:xfrm>
          <a:prstGeom prst="curvedConnector3">
            <a:avLst>
              <a:gd name="adj1" fmla="val 49996"/>
            </a:avLst>
          </a:prstGeom>
          <a:noFill/>
          <a:ln w="53975" cap="flat" cmpd="sng">
            <a:solidFill>
              <a:srgbClr val="FFC000"/>
            </a:solidFill>
            <a:prstDash val="solid"/>
            <a:miter lim="800000"/>
            <a:headEnd type="none" w="sm" len="sm"/>
            <a:tailEnd type="triangle" w="med" len="med"/>
          </a:ln>
        </p:spPr>
      </p:cxnSp>
      <p:sp>
        <p:nvSpPr>
          <p:cNvPr id="431" name="Google Shape;431;p21"/>
          <p:cNvSpPr txBox="1"/>
          <p:nvPr/>
        </p:nvSpPr>
        <p:spPr>
          <a:xfrm>
            <a:off x="471317" y="324642"/>
            <a:ext cx="53634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rgbClr val="333F50"/>
                </a:solidFill>
                <a:latin typeface="Microsoft JhengHei"/>
                <a:ea typeface="Microsoft JhengHei"/>
                <a:cs typeface="Microsoft JhengHei"/>
                <a:sym typeface="Microsoft JhengHei"/>
              </a:rPr>
              <a:t>推薦展示 - </a:t>
            </a:r>
            <a:r>
              <a:rPr lang="zh-TW" sz="2800" b="1">
                <a:solidFill>
                  <a:srgbClr val="333F50"/>
                </a:solidFill>
                <a:latin typeface="Helvetica Neue"/>
                <a:ea typeface="Helvetica Neue"/>
                <a:cs typeface="Helvetica Neue"/>
                <a:sym typeface="Helvetica Neue"/>
              </a:rPr>
              <a:t>Flex Message</a:t>
            </a:r>
            <a:endParaRPr sz="2800" b="1">
              <a:solidFill>
                <a:srgbClr val="333F50"/>
              </a:solidFill>
              <a:latin typeface="Helvetica Neue"/>
              <a:ea typeface="Helvetica Neue"/>
              <a:cs typeface="Helvetica Neue"/>
              <a:sym typeface="Helvetica Neue"/>
            </a:endParaRPr>
          </a:p>
        </p:txBody>
      </p:sp>
      <p:cxnSp>
        <p:nvCxnSpPr>
          <p:cNvPr id="432" name="Google Shape;432;p21"/>
          <p:cNvCxnSpPr/>
          <p:nvPr/>
        </p:nvCxnSpPr>
        <p:spPr>
          <a:xfrm>
            <a:off x="4408184" y="3739460"/>
            <a:ext cx="329067" cy="0"/>
          </a:xfrm>
          <a:prstGeom prst="straightConnector1">
            <a:avLst/>
          </a:prstGeom>
          <a:noFill/>
          <a:ln w="69850" cap="flat" cmpd="sng">
            <a:solidFill>
              <a:srgbClr val="0070C0"/>
            </a:solidFill>
            <a:prstDash val="solid"/>
            <a:miter lim="800000"/>
            <a:headEnd type="none" w="sm" len="sm"/>
            <a:tailEnd type="triangle" w="med" len="med"/>
          </a:ln>
        </p:spPr>
      </p:cxnSp>
      <p:grpSp>
        <p:nvGrpSpPr>
          <p:cNvPr id="433" name="Google Shape;433;p21"/>
          <p:cNvGrpSpPr/>
          <p:nvPr/>
        </p:nvGrpSpPr>
        <p:grpSpPr>
          <a:xfrm>
            <a:off x="6050113" y="261142"/>
            <a:ext cx="3817787" cy="619904"/>
            <a:chOff x="6050113" y="261142"/>
            <a:chExt cx="3817787" cy="619904"/>
          </a:xfrm>
        </p:grpSpPr>
        <p:sp>
          <p:nvSpPr>
            <p:cNvPr id="434" name="Google Shape;434;p21"/>
            <p:cNvSpPr/>
            <p:nvPr/>
          </p:nvSpPr>
          <p:spPr>
            <a:xfrm>
              <a:off x="6315613" y="261142"/>
              <a:ext cx="3552287" cy="586720"/>
            </a:xfrm>
            <a:prstGeom prst="roundRect">
              <a:avLst>
                <a:gd name="adj" fmla="val 5481"/>
              </a:avLst>
            </a:prstGeom>
            <a:solidFill>
              <a:srgbClr val="F2F2F2"/>
            </a:solidFill>
            <a:ln>
              <a:noFill/>
            </a:ln>
            <a:effectLst>
              <a:outerShdw blurRad="215900" dist="76200" dir="27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35" name="Google Shape;435;p21"/>
            <p:cNvSpPr/>
            <p:nvPr/>
          </p:nvSpPr>
          <p:spPr>
            <a:xfrm>
              <a:off x="6651722" y="473427"/>
              <a:ext cx="2952287" cy="45719"/>
            </a:xfrm>
            <a:prstGeom prst="rect">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36" name="Google Shape;436;p21"/>
            <p:cNvSpPr/>
            <p:nvPr/>
          </p:nvSpPr>
          <p:spPr>
            <a:xfrm>
              <a:off x="6659342" y="473427"/>
              <a:ext cx="355024" cy="45719"/>
            </a:xfrm>
            <a:prstGeom prst="rect">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37" name="Google Shape;437;p21"/>
            <p:cNvSpPr/>
            <p:nvPr/>
          </p:nvSpPr>
          <p:spPr>
            <a:xfrm>
              <a:off x="6501423" y="339882"/>
              <a:ext cx="297572" cy="297572"/>
            </a:xfrm>
            <a:prstGeom prst="ellipse">
              <a:avLst/>
            </a:prstGeom>
            <a:solidFill>
              <a:srgbClr val="2090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38" name="Google Shape;438;p21"/>
            <p:cNvSpPr/>
            <p:nvPr/>
          </p:nvSpPr>
          <p:spPr>
            <a:xfrm>
              <a:off x="696357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39" name="Google Shape;439;p21"/>
            <p:cNvSpPr/>
            <p:nvPr/>
          </p:nvSpPr>
          <p:spPr>
            <a:xfrm>
              <a:off x="7276933"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40" name="Google Shape;440;p21"/>
            <p:cNvSpPr/>
            <p:nvPr/>
          </p:nvSpPr>
          <p:spPr>
            <a:xfrm>
              <a:off x="7590295"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41" name="Google Shape;441;p21"/>
            <p:cNvSpPr/>
            <p:nvPr/>
          </p:nvSpPr>
          <p:spPr>
            <a:xfrm>
              <a:off x="7903657"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42" name="Google Shape;442;p21"/>
            <p:cNvSpPr/>
            <p:nvPr/>
          </p:nvSpPr>
          <p:spPr>
            <a:xfrm>
              <a:off x="8217019"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43" name="Google Shape;443;p21"/>
            <p:cNvSpPr/>
            <p:nvPr/>
          </p:nvSpPr>
          <p:spPr>
            <a:xfrm>
              <a:off x="8530381" y="411735"/>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44" name="Google Shape;444;p21"/>
            <p:cNvSpPr/>
            <p:nvPr/>
          </p:nvSpPr>
          <p:spPr>
            <a:xfrm>
              <a:off x="8843743"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45" name="Google Shape;445;p21"/>
            <p:cNvSpPr/>
            <p:nvPr/>
          </p:nvSpPr>
          <p:spPr>
            <a:xfrm>
              <a:off x="9157105"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46" name="Google Shape;446;p21"/>
            <p:cNvSpPr/>
            <p:nvPr/>
          </p:nvSpPr>
          <p:spPr>
            <a:xfrm>
              <a:off x="9470464" y="424349"/>
              <a:ext cx="148786" cy="148786"/>
            </a:xfrm>
            <a:prstGeom prst="ellipse">
              <a:avLst/>
            </a:prstGeom>
            <a:solidFill>
              <a:srgbClr val="BDD7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447" name="Google Shape;447;p21"/>
            <p:cNvSpPr txBox="1"/>
            <p:nvPr/>
          </p:nvSpPr>
          <p:spPr>
            <a:xfrm>
              <a:off x="6050113" y="360326"/>
              <a:ext cx="1219200" cy="46250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1400"/>
                <a:buFont typeface="Helvetica Neue"/>
                <a:buNone/>
              </a:pPr>
              <a:r>
                <a:rPr lang="zh-TW" sz="1400" b="1">
                  <a:solidFill>
                    <a:schemeClr val="lt1"/>
                  </a:solidFill>
                  <a:latin typeface="Helvetica Neue"/>
                  <a:ea typeface="Helvetica Neue"/>
                  <a:cs typeface="Helvetica Neue"/>
                  <a:sym typeface="Helvetica Neue"/>
                </a:rPr>
                <a:t>01</a:t>
              </a:r>
              <a:endParaRPr sz="1400" b="1">
                <a:solidFill>
                  <a:schemeClr val="lt1"/>
                </a:solidFill>
                <a:latin typeface="Helvetica Neue"/>
                <a:ea typeface="Helvetica Neue"/>
                <a:cs typeface="Helvetica Neue"/>
                <a:sym typeface="Helvetica Neue"/>
              </a:endParaRPr>
            </a:p>
          </p:txBody>
        </p:sp>
        <p:sp>
          <p:nvSpPr>
            <p:cNvPr id="448" name="Google Shape;448;p21"/>
            <p:cNvSpPr txBox="1"/>
            <p:nvPr/>
          </p:nvSpPr>
          <p:spPr>
            <a:xfrm>
              <a:off x="6290512" y="616846"/>
              <a:ext cx="747171" cy="2642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70C0"/>
                </a:buClr>
                <a:buSzPts val="1200"/>
                <a:buFont typeface="Microsoft JhengHei"/>
                <a:buNone/>
              </a:pPr>
              <a:r>
                <a:rPr lang="zh-TW" sz="1200" b="1">
                  <a:solidFill>
                    <a:srgbClr val="0070C0"/>
                  </a:solidFill>
                  <a:latin typeface="Microsoft JhengHei"/>
                  <a:ea typeface="Microsoft JhengHei"/>
                  <a:cs typeface="Microsoft JhengHei"/>
                  <a:sym typeface="Microsoft JhengHei"/>
                </a:rPr>
                <a:t>顧客端</a:t>
              </a:r>
              <a:endParaRPr/>
            </a:p>
          </p:txBody>
        </p:sp>
      </p:grpSp>
      <p:sp>
        <p:nvSpPr>
          <p:cNvPr id="449" name="Google Shape;449;p21"/>
          <p:cNvSpPr txBox="1">
            <a:spLocks noGrp="1"/>
          </p:cNvSpPr>
          <p:nvPr>
            <p:ph type="sldNum" idx="12"/>
          </p:nvPr>
        </p:nvSpPr>
        <p:spPr>
          <a:xfrm>
            <a:off x="9427534" y="65251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5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2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3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7443</Words>
  <Application>Microsoft Office PowerPoint</Application>
  <PresentationFormat>寬螢幕</PresentationFormat>
  <Paragraphs>1313</Paragraphs>
  <Slides>86</Slides>
  <Notes>86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86</vt:i4>
      </vt:variant>
    </vt:vector>
  </HeadingPairs>
  <TitlesOfParts>
    <vt:vector size="95" baseType="lpstr">
      <vt:lpstr>Arial Black</vt:lpstr>
      <vt:lpstr>Noto Sans Symbols</vt:lpstr>
      <vt:lpstr>Helvetica</vt:lpstr>
      <vt:lpstr>Quattrocento Sans</vt:lpstr>
      <vt:lpstr>Helvetica Neue</vt:lpstr>
      <vt:lpstr>Calibri</vt:lpstr>
      <vt:lpstr>Microsoft JhengHei</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Kibana + Elasticsear + Logstash</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翊庭 許</cp:lastModifiedBy>
  <cp:revision>8</cp:revision>
  <dcterms:modified xsi:type="dcterms:W3CDTF">2021-09-06T03:29:28Z</dcterms:modified>
</cp:coreProperties>
</file>